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25"/>
  </p:notesMasterIdLst>
  <p:handoutMasterIdLst>
    <p:handoutMasterId r:id="rId26"/>
  </p:handoutMasterIdLst>
  <p:sldIdLst>
    <p:sldId id="267" r:id="rId2"/>
    <p:sldId id="268" r:id="rId3"/>
    <p:sldId id="269" r:id="rId4"/>
    <p:sldId id="270" r:id="rId5"/>
    <p:sldId id="271" r:id="rId6"/>
    <p:sldId id="274" r:id="rId7"/>
    <p:sldId id="275" r:id="rId8"/>
    <p:sldId id="276" r:id="rId9"/>
    <p:sldId id="281" r:id="rId10"/>
    <p:sldId id="282" r:id="rId11"/>
    <p:sldId id="283" r:id="rId12"/>
    <p:sldId id="284" r:id="rId13"/>
    <p:sldId id="272" r:id="rId14"/>
    <p:sldId id="273" r:id="rId15"/>
    <p:sldId id="257" r:id="rId16"/>
    <p:sldId id="258" r:id="rId17"/>
    <p:sldId id="259" r:id="rId18"/>
    <p:sldId id="260" r:id="rId19"/>
    <p:sldId id="263" r:id="rId20"/>
    <p:sldId id="264" r:id="rId21"/>
    <p:sldId id="266" r:id="rId22"/>
    <p:sldId id="285" r:id="rId23"/>
    <p:sldId id="286" r:id="rId24"/>
  </p:sldIdLst>
  <p:sldSz cx="12192000" cy="6858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8021" autoAdjust="0"/>
  </p:normalViewPr>
  <p:slideViewPr>
    <p:cSldViewPr snapToGrid="0">
      <p:cViewPr varScale="1">
        <p:scale>
          <a:sx n="69" d="100"/>
          <a:sy n="69" d="100"/>
        </p:scale>
        <p:origin x="11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C337B2-4C21-43A5-81EB-54B87E035AD4}" type="datetimeFigureOut">
              <a:rPr lang="en-CA" smtClean="0"/>
              <a:t>17/05/2016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F7D729-1F19-4D69-9712-83705D5CD29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500136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7655B8-3728-4BBF-855F-C5307CE8527B}" type="datetimeFigureOut">
              <a:rPr lang="en-CA" smtClean="0"/>
              <a:t>17/05/2016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1BC2CC-A62D-4418-96AB-99AA60A6811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19226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BC2CC-A62D-4418-96AB-99AA60A68112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859410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Questions to ask: Are we overemphasizing/underemphasizing</a:t>
            </a:r>
            <a:r>
              <a:rPr lang="en-CA" baseline="0" dirty="0" smtClean="0"/>
              <a:t> a part of the implementation cycle as a result of our distribution?</a:t>
            </a:r>
            <a:br>
              <a:rPr lang="en-CA" baseline="0" dirty="0" smtClean="0"/>
            </a:br>
            <a:r>
              <a:rPr lang="en-CA" baseline="0" dirty="0" smtClean="0"/>
              <a:t>Can you give me any examples of this pattern exemplified in a change?</a:t>
            </a:r>
          </a:p>
          <a:p>
            <a:r>
              <a:rPr lang="en-CA" baseline="0" dirty="0" smtClean="0"/>
              <a:t>What do we need to focus more on as a group moving forward to more effectively navigate change?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BC2CC-A62D-4418-96AB-99AA60A68112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994792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A72A1-420A-41FF-82D2-C371DB725AAF}" type="slidenum">
              <a:rPr lang="en-CA" smtClean="0"/>
              <a:pPr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895529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BC2CC-A62D-4418-96AB-99AA60A68112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697224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BC2CC-A62D-4418-96AB-99AA60A68112}" type="slidenum">
              <a:rPr lang="en-CA" smtClean="0"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43977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BC2CC-A62D-4418-96AB-99AA60A68112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581407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A72A1-420A-41FF-82D2-C371DB725AAF}" type="slidenum">
              <a:rPr lang="en-CA" smtClean="0"/>
              <a:pPr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52123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 smtClean="0"/>
              <a:t>Efficiency: Doing the right things the right way!</a:t>
            </a:r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r>
              <a:rPr lang="en-CA" dirty="0" smtClean="0"/>
              <a:t>The production of the desired effects or results with minimum waste of time, effort, or skill.</a:t>
            </a:r>
          </a:p>
          <a:p>
            <a:r>
              <a:rPr lang="en-CA" dirty="0" smtClean="0"/>
              <a:t/>
            </a:r>
            <a:br>
              <a:rPr lang="en-CA" dirty="0" smtClean="0"/>
            </a:br>
            <a:endParaRPr lang="en-CA" dirty="0" smtClean="0"/>
          </a:p>
          <a:p>
            <a:pPr marL="0" indent="0">
              <a:buNone/>
            </a:pPr>
            <a:r>
              <a:rPr lang="en-CA" dirty="0" smtClean="0"/>
              <a:t>Refining: Doing things better!</a:t>
            </a:r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r>
              <a:rPr lang="en-CA" dirty="0" smtClean="0"/>
              <a:t>Bringing products or the organization into line with customer needs or demands.</a:t>
            </a:r>
          </a:p>
          <a:p>
            <a:endParaRPr lang="en-CA" dirty="0" smtClean="0"/>
          </a:p>
          <a:p>
            <a:endParaRPr lang="en-CA" dirty="0" smtClean="0"/>
          </a:p>
          <a:p>
            <a:pPr marL="0" indent="0">
              <a:buNone/>
            </a:pPr>
            <a:r>
              <a:rPr lang="en-CA" dirty="0" smtClean="0"/>
              <a:t>Adopting:  Doing things others are doing elsewhere!</a:t>
            </a:r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r>
              <a:rPr lang="en-CA" dirty="0" smtClean="0"/>
              <a:t>Finding ideas from other organizations and implementing them into yours.</a:t>
            </a:r>
          </a:p>
          <a:p>
            <a:r>
              <a:rPr lang="en-CA" dirty="0" smtClean="0"/>
              <a:t/>
            </a:r>
            <a:br>
              <a:rPr lang="en-CA" dirty="0" smtClean="0"/>
            </a:br>
            <a:endParaRPr lang="en-CA" dirty="0" smtClean="0"/>
          </a:p>
          <a:p>
            <a:endParaRPr lang="en-CA" dirty="0" smtClean="0"/>
          </a:p>
          <a:p>
            <a:pPr marL="0" indent="0">
              <a:buNone/>
            </a:pPr>
            <a:r>
              <a:rPr lang="en-CA" dirty="0" smtClean="0"/>
              <a:t>Different:</a:t>
            </a:r>
            <a:r>
              <a:rPr lang="en-CA" baseline="0" dirty="0" smtClean="0"/>
              <a:t> </a:t>
            </a:r>
            <a:r>
              <a:rPr lang="en-CA" dirty="0" smtClean="0"/>
              <a:t>Doing things no one else is doing!</a:t>
            </a:r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r>
              <a:rPr lang="en-CA" dirty="0" smtClean="0"/>
              <a:t>Implementing something completely new and novel.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A72A1-420A-41FF-82D2-C371DB725AAF}" type="slidenum">
              <a:rPr lang="en-CA" smtClean="0"/>
              <a:pPr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520049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A72A1-420A-41FF-82D2-C371DB725AAF}" type="slidenum">
              <a:rPr lang="en-CA" smtClean="0"/>
              <a:pPr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092304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BC2CC-A62D-4418-96AB-99AA60A68112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943601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A72A1-420A-41FF-82D2-C371DB725AAF}" type="slidenum">
              <a:rPr lang="en-CA" smtClean="0"/>
              <a:pPr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430302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A72A1-420A-41FF-82D2-C371DB725AAF}" type="slidenum">
              <a:rPr lang="en-CA" smtClean="0"/>
              <a:pPr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344380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A72A1-420A-41FF-82D2-C371DB725AAF}" type="slidenum">
              <a:rPr lang="en-CA" smtClean="0"/>
              <a:pPr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38453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959B9E3F-1106-45B9-89C6-DCFC279B3524}" type="datetime1">
              <a:rPr lang="en-CA" smtClean="0"/>
              <a:t>17/05/2016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51824559-ECA1-4C4C-A60B-DFCE78CF812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6417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D918E-3A10-43F0-A887-1C23D1EB01C6}" type="datetime1">
              <a:rPr lang="en-CA" smtClean="0"/>
              <a:t>17/05/2016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24559-ECA1-4C4C-A60B-DFCE78CF812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67021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3F4DB-491E-42B5-80BC-B8AC41EDF0E8}" type="datetime1">
              <a:rPr lang="en-CA" smtClean="0"/>
              <a:t>17/05/2016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24559-ECA1-4C4C-A60B-DFCE78CF812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88790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527A3-CE8B-42DA-9207-AF18A92761B4}" type="datetime1">
              <a:rPr lang="en-CA" smtClean="0"/>
              <a:t>17/05/2016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24559-ECA1-4C4C-A60B-DFCE78CF812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1971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83FE5-E3FB-4BC5-9C5C-C872B805455B}" type="datetime1">
              <a:rPr lang="en-CA" smtClean="0"/>
              <a:t>17/05/2016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24559-ECA1-4C4C-A60B-DFCE78CF812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50099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906E8-A923-46E0-90EE-BB49D2249FCE}" type="datetime1">
              <a:rPr lang="en-CA" smtClean="0"/>
              <a:t>17/05/2016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24559-ECA1-4C4C-A60B-DFCE78CF812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22519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DF5B6-1485-4271-BA42-EAEF9D175A7A}" type="datetime1">
              <a:rPr lang="en-CA" smtClean="0"/>
              <a:t>17/05/2016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24559-ECA1-4C4C-A60B-DFCE78CF812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36780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468D9-26B5-45EA-95F9-B0EBEDDBDB9D}" type="datetime1">
              <a:rPr lang="en-CA" smtClean="0"/>
              <a:t>17/05/2016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24559-ECA1-4C4C-A60B-DFCE78CF812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60801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3FC0F-CC2B-40AB-B91E-D194B35E1E42}" type="datetime1">
              <a:rPr lang="en-CA" smtClean="0"/>
              <a:t>17/05/2016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24559-ECA1-4C4C-A60B-DFCE78CF812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37130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3DB66-AF95-4270-8CF4-E52964E8688B}" type="datetime1">
              <a:rPr lang="en-CA" smtClean="0"/>
              <a:t>17/05/2016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51824559-ECA1-4C4C-A60B-DFCE78CF812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2504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7BDC4DAC-FB30-4F91-884A-DE78A18066FE}" type="datetime1">
              <a:rPr lang="en-CA" smtClean="0"/>
              <a:t>17/05/2016</a:t>
            </a:fld>
            <a:endParaRPr lang="en-CA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CA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51824559-ECA1-4C4C-A60B-DFCE78CF812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84488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A6ED9ACD-C143-4D00-9C21-4B431EF3A3FC}" type="datetime1">
              <a:rPr lang="en-CA" smtClean="0"/>
              <a:t>17/05/2016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51824559-ECA1-4C4C-A60B-DFCE78CF812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88545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7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amillar@psychometrics.co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7512" y="1655805"/>
            <a:ext cx="10782300" cy="1248261"/>
          </a:xfrm>
        </p:spPr>
        <p:txBody>
          <a:bodyPr/>
          <a:lstStyle/>
          <a:p>
            <a:r>
              <a:rPr lang="en-CA" sz="5400" dirty="0" smtClean="0"/>
              <a:t>Webinar: Using Type to Implement Change</a:t>
            </a:r>
            <a:endParaRPr lang="en-CA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3490184"/>
            <a:ext cx="9228201" cy="1645920"/>
          </a:xfrm>
        </p:spPr>
        <p:txBody>
          <a:bodyPr/>
          <a:lstStyle/>
          <a:p>
            <a:r>
              <a:rPr lang="en-CA" dirty="0" smtClean="0"/>
              <a:t>Brought to you by Psychometrics Canada</a:t>
            </a:r>
            <a:endParaRPr lang="en-CA"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0351" y="6250009"/>
            <a:ext cx="1947545" cy="26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17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Change and Personality preferences</a:t>
            </a: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314" y="2123380"/>
            <a:ext cx="4373244" cy="44414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1" y="6441054"/>
            <a:ext cx="20066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04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Therefore, introducing change…</a:t>
            </a:r>
            <a:endParaRPr lang="en-CA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>
                <a:latin typeface="Aparajita" panose="020B0604020202020204" pitchFamily="34" charset="0"/>
                <a:cs typeface="Aparajita" panose="020B0604020202020204" pitchFamily="34" charset="0"/>
              </a:rPr>
              <a:t>Requires that we speak ‘different languages’ to ensure buy-in, convince others of value, and give everyone what they need to feel confident moving forward</a:t>
            </a:r>
          </a:p>
          <a:p>
            <a:pPr marL="0" indent="0">
              <a:buNone/>
            </a:pPr>
            <a:endParaRPr lang="en-CA" dirty="0" smtClean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r>
              <a:rPr lang="en-CA" dirty="0" smtClean="0">
                <a:latin typeface="Aparajita" panose="020B0604020202020204" pitchFamily="34" charset="0"/>
                <a:cs typeface="Aparajita" panose="020B0604020202020204" pitchFamily="34" charset="0"/>
              </a:rPr>
              <a:t>Frame the change through all 4 lenses: efficiency, refinement, adopting, and different</a:t>
            </a:r>
          </a:p>
          <a:p>
            <a:pPr marL="0" indent="0">
              <a:buNone/>
            </a:pPr>
            <a:endParaRPr lang="en-CA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1" y="6441054"/>
            <a:ext cx="20066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60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An Example</a:t>
            </a:r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587" y="2159769"/>
            <a:ext cx="6471138" cy="36400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1" y="6441054"/>
            <a:ext cx="20066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38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Reflections on this Organization</a:t>
            </a:r>
            <a:endParaRPr lang="en-CA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76274" y="2631791"/>
            <a:ext cx="10753725" cy="3766185"/>
          </a:xfrm>
        </p:spPr>
        <p:txBody>
          <a:bodyPr/>
          <a:lstStyle/>
          <a:p>
            <a:r>
              <a:rPr lang="en-CA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How would you classify the nature of most of the change here? </a:t>
            </a:r>
          </a:p>
          <a:p>
            <a:pPr marL="0" indent="0">
              <a:buNone/>
            </a:pPr>
            <a:endParaRPr lang="en-CA" sz="2800" dirty="0" smtClean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r>
              <a:rPr lang="en-CA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How is the need for change currently being communicated? </a:t>
            </a:r>
          </a:p>
          <a:p>
            <a:pPr marL="0" indent="0">
              <a:buNone/>
            </a:pPr>
            <a:endParaRPr lang="en-CA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1" y="6441054"/>
            <a:ext cx="20066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96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Implementation of Change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1692328" y="2538998"/>
            <a:ext cx="870256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Success of the change relies on both introduction and implementation </a:t>
            </a:r>
          </a:p>
          <a:p>
            <a:endParaRPr lang="en-CA" sz="2800" dirty="0" smtClean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endParaRPr lang="en-CA" sz="2800" dirty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Implementation – just like introduction – of change requires mindful and intentional consideration of all preference groups</a:t>
            </a:r>
            <a:endParaRPr lang="en-CA" sz="2800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1" y="6441054"/>
            <a:ext cx="20066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91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67130" y="131670"/>
            <a:ext cx="10772775" cy="1658198"/>
          </a:xfrm>
        </p:spPr>
        <p:txBody>
          <a:bodyPr/>
          <a:lstStyle/>
          <a:p>
            <a:r>
              <a:rPr lang="en-CA" dirty="0" smtClean="0"/>
              <a:t>The Implementation Cycle</a:t>
            </a:r>
            <a:endParaRPr lang="en-CA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Define: Understand the problems and the issues</a:t>
            </a:r>
          </a:p>
          <a:p>
            <a:pPr marL="0" indent="0">
              <a:buNone/>
            </a:pPr>
            <a:endParaRPr lang="en-CA" sz="2800" dirty="0" smtClean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r>
              <a:rPr lang="en-CA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Discover: Generate more ideas or better quality ideas; explore alternatives</a:t>
            </a:r>
          </a:p>
          <a:p>
            <a:pPr marL="0" indent="0">
              <a:buNone/>
            </a:pPr>
            <a:endParaRPr lang="en-CA" sz="2800" dirty="0" smtClean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r>
              <a:rPr lang="en-CA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Decide: Turn ideas into solutions by picking the most viable options</a:t>
            </a:r>
          </a:p>
          <a:p>
            <a:pPr marL="0" indent="0">
              <a:buNone/>
            </a:pPr>
            <a:endParaRPr lang="en-CA" sz="2800" dirty="0" smtClean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r>
              <a:rPr lang="en-CA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Deliver: Deliver results, implement solutions</a:t>
            </a:r>
            <a:endParaRPr lang="en-CA" sz="2800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1" y="6441054"/>
            <a:ext cx="20066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63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302" y="216844"/>
            <a:ext cx="10515600" cy="1325563"/>
          </a:xfrm>
        </p:spPr>
        <p:txBody>
          <a:bodyPr/>
          <a:lstStyle/>
          <a:p>
            <a:r>
              <a:rPr lang="en-CA" dirty="0" smtClean="0"/>
              <a:t>The Implementation </a:t>
            </a:r>
            <a:r>
              <a:rPr lang="en-CA" dirty="0"/>
              <a:t>C</a:t>
            </a:r>
            <a:r>
              <a:rPr lang="en-CA" dirty="0" smtClean="0"/>
              <a:t>ycle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167" y="1542407"/>
            <a:ext cx="4326619" cy="44951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179436" y="1634502"/>
            <a:ext cx="32958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>
                <a:latin typeface="Aparajita" panose="020B0604020202020204" pitchFamily="34" charset="0"/>
                <a:cs typeface="Aparajita" panose="020B0604020202020204" pitchFamily="34" charset="0"/>
              </a:rPr>
              <a:t>“What’s the problem?”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487508" y="4363696"/>
            <a:ext cx="2874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>
                <a:latin typeface="Aparajita" panose="020B0604020202020204" pitchFamily="34" charset="0"/>
                <a:cs typeface="Aparajita" panose="020B0604020202020204" pitchFamily="34" charset="0"/>
              </a:rPr>
              <a:t>“What are all the ideas and alternatives?”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08691" y="5578527"/>
            <a:ext cx="36611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>
                <a:latin typeface="Aparajita" panose="020B0604020202020204" pitchFamily="34" charset="0"/>
                <a:cs typeface="Aparajita" panose="020B0604020202020204" pitchFamily="34" charset="0"/>
              </a:rPr>
              <a:t>Turn ideas into solutions by picking the most viable options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17291" y="2456733"/>
            <a:ext cx="2592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>
                <a:latin typeface="Aparajita" panose="020B0604020202020204" pitchFamily="34" charset="0"/>
                <a:cs typeface="Aparajita" panose="020B0604020202020204" pitchFamily="34" charset="0"/>
              </a:rPr>
              <a:t>Deliver and implement solutions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1" y="6441054"/>
            <a:ext cx="20066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45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dangers of ‘too much of one’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r>
              <a:rPr lang="en-CA" dirty="0" smtClean="0">
                <a:latin typeface="Aparajita" panose="020B0604020202020204" pitchFamily="34" charset="0"/>
                <a:cs typeface="Aparajita" panose="020B0604020202020204" pitchFamily="34" charset="0"/>
              </a:rPr>
              <a:t>Case Study 1: Too much deliver, not enough define?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 smtClean="0">
                <a:latin typeface="Aparajita" panose="020B0604020202020204" pitchFamily="34" charset="0"/>
                <a:cs typeface="Aparajita" panose="020B0604020202020204" pitchFamily="34" charset="0"/>
              </a:rPr>
              <a:t>Case Study 2: Too much discover, not enough deliver?</a:t>
            </a:r>
            <a:endParaRPr lang="en-CA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1" y="6441054"/>
            <a:ext cx="20066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93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735" y="76794"/>
            <a:ext cx="10515600" cy="1325563"/>
          </a:xfrm>
        </p:spPr>
        <p:txBody>
          <a:bodyPr/>
          <a:lstStyle/>
          <a:p>
            <a:r>
              <a:rPr lang="en-CA" dirty="0" smtClean="0"/>
              <a:t>The impact of personality</a:t>
            </a: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633" y="2034801"/>
            <a:ext cx="3767237" cy="39138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34270" y="2202839"/>
            <a:ext cx="32958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>
                <a:latin typeface="Aparajita" panose="020B0604020202020204" pitchFamily="34" charset="0"/>
                <a:cs typeface="Aparajita" panose="020B0604020202020204" pitchFamily="34" charset="0"/>
              </a:rPr>
              <a:t>“What’s the problem?”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34270" y="3910263"/>
            <a:ext cx="25275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>
                <a:latin typeface="Aparajita" panose="020B0604020202020204" pitchFamily="34" charset="0"/>
                <a:cs typeface="Aparajita" panose="020B0604020202020204" pitchFamily="34" charset="0"/>
              </a:rPr>
              <a:t>“What are all the ideas and alternatives?”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12125" y="5425414"/>
            <a:ext cx="29882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>
                <a:latin typeface="Aparajita" panose="020B0604020202020204" pitchFamily="34" charset="0"/>
                <a:cs typeface="Aparajita" panose="020B0604020202020204" pitchFamily="34" charset="0"/>
              </a:rPr>
              <a:t>Turn ideas into solutions by picking the most viable options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02230" y="2417238"/>
            <a:ext cx="2592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>
                <a:latin typeface="Aparajita" panose="020B0604020202020204" pitchFamily="34" charset="0"/>
                <a:cs typeface="Aparajita" panose="020B0604020202020204" pitchFamily="34" charset="0"/>
              </a:rPr>
              <a:t>Deliver and implement solutions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023145" y="1267335"/>
            <a:ext cx="8272211" cy="582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Different types will default to each phase more naturally than others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1" y="6441054"/>
            <a:ext cx="20066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54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Implications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>
                <a:latin typeface="Aparajita" panose="020B0604020202020204" pitchFamily="34" charset="0"/>
                <a:cs typeface="Aparajita" panose="020B0604020202020204" pitchFamily="34" charset="0"/>
              </a:rPr>
              <a:t>Important to be patient with the process and consider all phases and perspectives</a:t>
            </a:r>
          </a:p>
          <a:p>
            <a:pPr marL="0" indent="0">
              <a:buNone/>
            </a:pPr>
            <a:endParaRPr lang="en-CA" dirty="0" smtClean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r>
              <a:rPr lang="en-CA" dirty="0" smtClean="0">
                <a:latin typeface="Aparajita" panose="020B0604020202020204" pitchFamily="34" charset="0"/>
                <a:cs typeface="Aparajita" panose="020B0604020202020204" pitchFamily="34" charset="0"/>
              </a:rPr>
              <a:t>Successful change </a:t>
            </a:r>
            <a:r>
              <a:rPr lang="en-CA" dirty="0">
                <a:latin typeface="Aparajita" panose="020B0604020202020204" pitchFamily="34" charset="0"/>
                <a:cs typeface="Aparajita" panose="020B0604020202020204" pitchFamily="34" charset="0"/>
              </a:rPr>
              <a:t>implementation means </a:t>
            </a:r>
            <a:r>
              <a:rPr lang="en-CA" dirty="0" smtClean="0">
                <a:latin typeface="Aparajita" panose="020B0604020202020204" pitchFamily="34" charset="0"/>
                <a:cs typeface="Aparajita" panose="020B0604020202020204" pitchFamily="34" charset="0"/>
              </a:rPr>
              <a:t>adjusting </a:t>
            </a:r>
            <a:r>
              <a:rPr lang="en-CA" dirty="0">
                <a:latin typeface="Aparajita" panose="020B0604020202020204" pitchFamily="34" charset="0"/>
                <a:cs typeface="Aparajita" panose="020B0604020202020204" pitchFamily="34" charset="0"/>
              </a:rPr>
              <a:t>your own style at certain stages in the </a:t>
            </a:r>
            <a:r>
              <a:rPr lang="en-CA" dirty="0" smtClean="0">
                <a:latin typeface="Aparajita" panose="020B0604020202020204" pitchFamily="34" charset="0"/>
                <a:cs typeface="Aparajita" panose="020B0604020202020204" pitchFamily="34" charset="0"/>
              </a:rPr>
              <a:t>process</a:t>
            </a:r>
          </a:p>
          <a:p>
            <a:pPr marL="0" indent="0">
              <a:buNone/>
            </a:pPr>
            <a:endParaRPr lang="en-CA" dirty="0" smtClean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r>
              <a:rPr lang="en-CA" dirty="0" smtClean="0">
                <a:latin typeface="Aparajita" panose="020B0604020202020204" pitchFamily="34" charset="0"/>
                <a:cs typeface="Aparajita" panose="020B0604020202020204" pitchFamily="34" charset="0"/>
              </a:rPr>
              <a:t>Mindful change implementation makes for optimal engagement of people towards the change…and more effective changes!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1" y="6441054"/>
            <a:ext cx="20066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6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130" y="353482"/>
            <a:ext cx="10772775" cy="1658198"/>
          </a:xfrm>
        </p:spPr>
        <p:txBody>
          <a:bodyPr>
            <a:normAutofit/>
          </a:bodyPr>
          <a:lstStyle/>
          <a:p>
            <a:r>
              <a:rPr lang="en-CA" sz="4800" dirty="0" smtClean="0"/>
              <a:t>Workshop Objectives</a:t>
            </a:r>
            <a:endParaRPr lang="en-CA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CA" dirty="0" smtClean="0"/>
              <a:t> </a:t>
            </a:r>
            <a:r>
              <a:rPr lang="en-CA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To understand how type impacts how we evaluate and implement change</a:t>
            </a:r>
          </a:p>
          <a:p>
            <a:endParaRPr lang="en-CA" sz="2800" dirty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CA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To explore the different elements of change </a:t>
            </a:r>
          </a:p>
          <a:p>
            <a:pPr marL="0" indent="0">
              <a:buNone/>
            </a:pPr>
            <a:endParaRPr lang="en-CA" sz="2800" dirty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CA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To use type to navigate effective change </a:t>
            </a:r>
            <a:endParaRPr lang="en-CA" sz="2800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1" y="6441054"/>
            <a:ext cx="20066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39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792" y="1365395"/>
            <a:ext cx="4326619" cy="44951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949" y="165895"/>
            <a:ext cx="10515600" cy="1325563"/>
          </a:xfrm>
        </p:spPr>
        <p:txBody>
          <a:bodyPr/>
          <a:lstStyle/>
          <a:p>
            <a:r>
              <a:rPr lang="en-CA" dirty="0" smtClean="0"/>
              <a:t>Group Change Analysis</a:t>
            </a: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323" y="2971096"/>
            <a:ext cx="320711" cy="3207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952" y="3292265"/>
            <a:ext cx="320711" cy="3207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013" y="3547548"/>
            <a:ext cx="320711" cy="3207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724" y="3247618"/>
            <a:ext cx="360290" cy="3462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48" y="4273937"/>
            <a:ext cx="320711" cy="3207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705" y="4722977"/>
            <a:ext cx="320711" cy="3207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47" y="5145428"/>
            <a:ext cx="320711" cy="32071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014" y="5126776"/>
            <a:ext cx="320711" cy="32071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480" y="5080784"/>
            <a:ext cx="320711" cy="32071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734" y="4751527"/>
            <a:ext cx="320711" cy="32071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170" y="3334017"/>
            <a:ext cx="346253" cy="3462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981" y="1744704"/>
            <a:ext cx="324382" cy="32438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1" y="6441054"/>
            <a:ext cx="20066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9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Consider your approach to change</a:t>
            </a:r>
            <a:endParaRPr lang="en-CA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>
                <a:latin typeface="Aparajita" panose="020B0604020202020204" pitchFamily="34" charset="0"/>
                <a:cs typeface="Aparajita" panose="020B0604020202020204" pitchFamily="34" charset="0"/>
              </a:rPr>
              <a:t>What kind of changes do you like? </a:t>
            </a:r>
          </a:p>
          <a:p>
            <a:pPr marL="0" indent="0">
              <a:buNone/>
            </a:pPr>
            <a:endParaRPr lang="en-CA" dirty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r>
              <a:rPr lang="en-CA" dirty="0" smtClean="0">
                <a:latin typeface="Aparajita" panose="020B0604020202020204" pitchFamily="34" charset="0"/>
                <a:cs typeface="Aparajita" panose="020B0604020202020204" pitchFamily="34" charset="0"/>
              </a:rPr>
              <a:t>What part of implementing change do you find most natural/enjoyable?</a:t>
            </a:r>
          </a:p>
          <a:p>
            <a:pPr marL="0" indent="0">
              <a:buNone/>
            </a:pPr>
            <a:endParaRPr lang="en-CA" dirty="0" smtClean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lvl="0"/>
            <a:r>
              <a:rPr lang="en-CA" dirty="0">
                <a:latin typeface="Aparajita" panose="020B0604020202020204" pitchFamily="34" charset="0"/>
                <a:cs typeface="Aparajita" panose="020B0604020202020204" pitchFamily="34" charset="0"/>
              </a:rPr>
              <a:t>How can you flex this style to ensure you are including other perspectives?</a:t>
            </a:r>
          </a:p>
          <a:p>
            <a:pPr marL="0" indent="0">
              <a:buNone/>
            </a:pPr>
            <a:endParaRPr lang="en-CA" dirty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r>
              <a:rPr lang="en-CA" dirty="0" smtClean="0">
                <a:latin typeface="Aparajita" panose="020B0604020202020204" pitchFamily="34" charset="0"/>
                <a:cs typeface="Aparajita" panose="020B0604020202020204" pitchFamily="34" charset="0"/>
              </a:rPr>
              <a:t>What does this team need to do to more effectively implement change? </a:t>
            </a:r>
            <a:endParaRPr lang="en-CA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1" y="6441054"/>
            <a:ext cx="20066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24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Thank-you!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0946" y="2474135"/>
            <a:ext cx="10753725" cy="3766185"/>
          </a:xfrm>
        </p:spPr>
        <p:txBody>
          <a:bodyPr/>
          <a:lstStyle/>
          <a:p>
            <a:pPr marL="0" indent="0">
              <a:buNone/>
            </a:pPr>
            <a:r>
              <a:rPr lang="en-CA" dirty="0" smtClean="0">
                <a:latin typeface="Aparajita" panose="020B0604020202020204" pitchFamily="34" charset="0"/>
                <a:cs typeface="Aparajita" panose="020B0604020202020204" pitchFamily="34" charset="0"/>
              </a:rPr>
              <a:t>Questions? </a:t>
            </a:r>
          </a:p>
          <a:p>
            <a:pPr marL="0" indent="0">
              <a:buNone/>
            </a:pPr>
            <a:endParaRPr lang="en-CA" dirty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marL="0" indent="0">
              <a:buNone/>
            </a:pPr>
            <a:r>
              <a:rPr lang="en-CA" dirty="0" smtClean="0">
                <a:latin typeface="Aparajita" panose="020B0604020202020204" pitchFamily="34" charset="0"/>
                <a:cs typeface="Aparajita" panose="020B0604020202020204" pitchFamily="34" charset="0"/>
              </a:rPr>
              <a:t>amillar@psychometrics.com</a:t>
            </a:r>
          </a:p>
          <a:p>
            <a:pPr>
              <a:buFont typeface="Arial" panose="020B0604020202020204" pitchFamily="34" charset="0"/>
              <a:buChar char="•"/>
            </a:pP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1" y="6441054"/>
            <a:ext cx="20066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54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Further Resources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656" y="2011680"/>
            <a:ext cx="4904337" cy="376618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CA" dirty="0" smtClean="0"/>
              <a:t> </a:t>
            </a:r>
            <a:r>
              <a:rPr lang="en-CA" dirty="0" smtClean="0">
                <a:latin typeface="Aparajita" panose="020B0604020202020204" pitchFamily="34" charset="0"/>
                <a:cs typeface="Aparajita" panose="020B0604020202020204" pitchFamily="34" charset="0"/>
              </a:rPr>
              <a:t>Introduction to Type and Change</a:t>
            </a:r>
            <a:br>
              <a:rPr lang="en-CA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CA" sz="14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Nancy Barger &amp; Linda Kirby</a:t>
            </a:r>
          </a:p>
          <a:p>
            <a:pPr marL="0" indent="0">
              <a:buNone/>
            </a:pPr>
            <a:endParaRPr lang="en-CA" sz="1400" dirty="0" smtClean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CA" dirty="0" smtClean="0">
                <a:latin typeface="Aparajita" panose="020B0604020202020204" pitchFamily="34" charset="0"/>
                <a:cs typeface="Aparajita" panose="020B0604020202020204" pitchFamily="34" charset="0"/>
              </a:rPr>
              <a:t>Introduction to Type and Innovation</a:t>
            </a:r>
            <a:r>
              <a:rPr lang="en-CA" sz="14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CA" sz="1400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CA" sz="14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Damian Killen &amp; Gareth Williams</a:t>
            </a:r>
          </a:p>
          <a:p>
            <a:pPr>
              <a:buFont typeface="Arial" panose="020B0604020202020204" pitchFamily="34" charset="0"/>
              <a:buChar char="•"/>
            </a:pPr>
            <a:endParaRPr lang="en-CA" sz="1400" dirty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CA" dirty="0">
                <a:latin typeface="Aparajita" panose="020B0604020202020204" pitchFamily="34" charset="0"/>
                <a:cs typeface="Aparajita" panose="020B0604020202020204" pitchFamily="34" charset="0"/>
              </a:rPr>
              <a:t>MBTI Teambuilding Program Third Edition</a:t>
            </a:r>
          </a:p>
          <a:p>
            <a:pPr marL="0" indent="0">
              <a:buNone/>
            </a:pPr>
            <a:r>
              <a:rPr lang="en-CA" sz="14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CA" sz="1400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endParaRPr lang="en-CA" sz="1400" dirty="0" smtClean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marL="0" indent="0">
              <a:buNone/>
            </a:pPr>
            <a:endParaRPr lang="en-CA" sz="1400" dirty="0" smtClean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marL="0" indent="0">
              <a:buNone/>
            </a:pPr>
            <a:endParaRPr lang="en-CA" sz="1400" dirty="0" smtClean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43611" y="2011679"/>
            <a:ext cx="4904337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CA" dirty="0" smtClean="0"/>
              <a:t> </a:t>
            </a:r>
            <a:r>
              <a:rPr lang="en-CA" dirty="0" smtClean="0">
                <a:latin typeface="Aparajita" panose="020B0604020202020204" pitchFamily="34" charset="0"/>
                <a:cs typeface="Aparajita" panose="020B0604020202020204" pitchFamily="34" charset="0"/>
              </a:rPr>
              <a:t>MBTI Type and Change Leader’s Resource Guide</a:t>
            </a:r>
          </a:p>
          <a:p>
            <a:pPr>
              <a:buFont typeface="Arial" panose="020B0604020202020204" pitchFamily="34" charset="0"/>
              <a:buChar char="•"/>
            </a:pPr>
            <a:endParaRPr lang="en-CA" dirty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CA" dirty="0" smtClean="0">
                <a:latin typeface="Aparajita" panose="020B0604020202020204" pitchFamily="34" charset="0"/>
                <a:cs typeface="Aparajita" panose="020B0604020202020204" pitchFamily="34" charset="0"/>
              </a:rPr>
              <a:t>MBTI Type and Change Participant’s Guide</a:t>
            </a:r>
          </a:p>
          <a:p>
            <a:pPr>
              <a:buFont typeface="Arial" panose="020B0604020202020204" pitchFamily="34" charset="0"/>
              <a:buChar char="•"/>
            </a:pPr>
            <a:endParaRPr lang="en-CA" dirty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CA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MBTI Practitioner’s Field Guide</a:t>
            </a:r>
          </a:p>
          <a:p>
            <a:pPr>
              <a:buFont typeface="Arial" panose="020B0604020202020204" pitchFamily="34" charset="0"/>
              <a:buChar char="•"/>
            </a:pPr>
            <a:endParaRPr lang="en-CA" dirty="0" smtClean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marL="0" indent="0">
              <a:buNone/>
            </a:pPr>
            <a:endParaRPr lang="en-CA" dirty="0" smtClean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1" y="6441054"/>
            <a:ext cx="2006600" cy="266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59287" y="5276193"/>
            <a:ext cx="3368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hlinkClick r:id="rId4"/>
              </a:rPr>
              <a:t>amillar@psychometrics.com</a:t>
            </a:r>
            <a:endParaRPr lang="en-CA" dirty="0" smtClean="0"/>
          </a:p>
          <a:p>
            <a:r>
              <a:rPr lang="en-CA" dirty="0" smtClean="0"/>
              <a:t>www.psychometrics.com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837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800" dirty="0" smtClean="0"/>
              <a:t>Evaluating Change</a:t>
            </a:r>
            <a:endParaRPr lang="en-CA" sz="4800" dirty="0"/>
          </a:p>
        </p:txBody>
      </p:sp>
      <p:sp>
        <p:nvSpPr>
          <p:cNvPr id="4" name="Content Placeholder 6"/>
          <p:cNvSpPr txBox="1">
            <a:spLocks/>
          </p:cNvSpPr>
          <p:nvPr/>
        </p:nvSpPr>
        <p:spPr>
          <a:xfrm>
            <a:off x="1375008" y="2559438"/>
            <a:ext cx="8272211" cy="36783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CA" dirty="0" smtClean="0"/>
              <a:t> </a:t>
            </a:r>
            <a:r>
              <a:rPr lang="en-CA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What does change mean to you?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Positive? Negative? Neutral?</a:t>
            </a:r>
            <a:endParaRPr lang="en-CA" sz="2800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1" y="6441054"/>
            <a:ext cx="20066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3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800" dirty="0" smtClean="0"/>
              <a:t>The Essential Nature of Change</a:t>
            </a:r>
            <a:endParaRPr lang="en-CA" sz="4800" dirty="0"/>
          </a:p>
        </p:txBody>
      </p:sp>
      <p:sp>
        <p:nvSpPr>
          <p:cNvPr id="4" name="Content Placeholder 6"/>
          <p:cNvSpPr>
            <a:spLocks noGrp="1"/>
          </p:cNvSpPr>
          <p:nvPr>
            <p:ph idx="1"/>
          </p:nvPr>
        </p:nvSpPr>
        <p:spPr>
          <a:xfrm>
            <a:off x="1037258" y="2157731"/>
            <a:ext cx="8185590" cy="8742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20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Kathleen </a:t>
            </a:r>
            <a:r>
              <a:rPr lang="en-CA" sz="2000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Eisenhardt</a:t>
            </a:r>
            <a:r>
              <a:rPr lang="en-CA" sz="20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, 2010</a:t>
            </a:r>
          </a:p>
          <a:p>
            <a:pPr marL="0" indent="0">
              <a:buNone/>
            </a:pPr>
            <a:r>
              <a:rPr lang="en-CA" sz="2000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Microfoundations</a:t>
            </a:r>
            <a:r>
              <a:rPr lang="en-CA" sz="20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of Performance: Balancing Efficiency and Flexibility in Dynamic Environments </a:t>
            </a:r>
            <a:endParaRPr lang="en-CA" sz="2000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00010" y="3459891"/>
            <a:ext cx="76568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Organizational success arises from being able to </a:t>
            </a:r>
            <a:r>
              <a:rPr lang="en-CA" sz="2400" i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change</a:t>
            </a:r>
            <a:r>
              <a:rPr lang="en-CA" sz="24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in response to environmental demand, or fleeting windows of opportunity, while maintaining systems and protocol that 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400" dirty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Implementing change is not as easy as it sounds; inherently complex </a:t>
            </a:r>
            <a:endParaRPr lang="en-CA" sz="2400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1" y="6441054"/>
            <a:ext cx="20066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88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800" dirty="0" smtClean="0"/>
              <a:t>Bridges’ Model of Transition</a:t>
            </a:r>
            <a:endParaRPr lang="en-CA" sz="4800" dirty="0"/>
          </a:p>
        </p:txBody>
      </p:sp>
      <p:pic>
        <p:nvPicPr>
          <p:cNvPr id="4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338" y="2024706"/>
            <a:ext cx="6382966" cy="36782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1" y="6441054"/>
            <a:ext cx="20066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67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800" dirty="0" smtClean="0"/>
              <a:t>Difficult Transition is compounded by</a:t>
            </a:r>
            <a:endParaRPr lang="en-CA" sz="48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CA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Different types of change require differing amounts of effort to manage</a:t>
            </a:r>
          </a:p>
          <a:p>
            <a:pPr marL="0" indent="0">
              <a:buNone/>
            </a:pPr>
            <a:endParaRPr lang="en-CA" dirty="0" smtClean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CA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People are attracted to different ideas: “One person’s perfume is another person’s poison”</a:t>
            </a:r>
          </a:p>
          <a:p>
            <a:pPr marL="0" indent="0">
              <a:buNone/>
            </a:pPr>
            <a:endParaRPr lang="en-CA" dirty="0" smtClean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CA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Individuals differ in what they need to know during times of change</a:t>
            </a:r>
          </a:p>
          <a:p>
            <a:pPr marL="0" indent="0">
              <a:buNone/>
            </a:pPr>
            <a:endParaRPr lang="en-CA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1" y="6441054"/>
            <a:ext cx="20066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83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Types of Change</a:t>
            </a:r>
            <a:endParaRPr lang="en-CA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823262" y="2470868"/>
            <a:ext cx="8272211" cy="2833629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AutoNum type="arabicParenR"/>
            </a:pPr>
            <a:r>
              <a:rPr lang="en-CA" dirty="0" smtClean="0">
                <a:latin typeface="Aparajita" panose="020B0604020202020204" pitchFamily="34" charset="0"/>
                <a:cs typeface="Aparajita" panose="020B0604020202020204" pitchFamily="34" charset="0"/>
              </a:rPr>
              <a:t>Efficiency: doing the right things the right way</a:t>
            </a:r>
          </a:p>
          <a:p>
            <a:pPr marL="342900" indent="-342900">
              <a:buAutoNum type="arabicParenR"/>
            </a:pPr>
            <a:endParaRPr lang="en-CA" dirty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marL="342900" indent="-342900">
              <a:buAutoNum type="arabicParenR"/>
            </a:pPr>
            <a:r>
              <a:rPr lang="en-CA" dirty="0" smtClean="0">
                <a:latin typeface="Aparajita" panose="020B0604020202020204" pitchFamily="34" charset="0"/>
                <a:cs typeface="Aparajita" panose="020B0604020202020204" pitchFamily="34" charset="0"/>
              </a:rPr>
              <a:t>Refining: doing things better</a:t>
            </a:r>
          </a:p>
          <a:p>
            <a:pPr marL="342900" indent="-342900">
              <a:buAutoNum type="arabicParenR"/>
            </a:pPr>
            <a:endParaRPr lang="en-CA" dirty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marL="342900" indent="-342900">
              <a:buAutoNum type="arabicParenR"/>
            </a:pPr>
            <a:r>
              <a:rPr lang="en-CA" dirty="0" smtClean="0">
                <a:latin typeface="Aparajita" panose="020B0604020202020204" pitchFamily="34" charset="0"/>
                <a:cs typeface="Aparajita" panose="020B0604020202020204" pitchFamily="34" charset="0"/>
              </a:rPr>
              <a:t>Adopting: Doing things others are doing elsewhere</a:t>
            </a:r>
          </a:p>
          <a:p>
            <a:pPr marL="342900" indent="-342900">
              <a:buAutoNum type="arabicParenR"/>
            </a:pPr>
            <a:endParaRPr lang="en-CA" dirty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marL="342900" indent="-342900">
              <a:buAutoNum type="arabicParenR"/>
            </a:pPr>
            <a:r>
              <a:rPr lang="en-CA" dirty="0" smtClean="0">
                <a:latin typeface="Aparajita" panose="020B0604020202020204" pitchFamily="34" charset="0"/>
                <a:cs typeface="Aparajita" panose="020B0604020202020204" pitchFamily="34" charset="0"/>
              </a:rPr>
              <a:t>Different: Doing things no one else is doing</a:t>
            </a:r>
          </a:p>
          <a:p>
            <a:pPr marL="342900" indent="-342900">
              <a:buAutoNum type="arabicParenR"/>
            </a:pPr>
            <a:endParaRPr lang="en-CA" dirty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marL="342900" indent="-342900">
              <a:buAutoNum type="arabicParenR"/>
            </a:pPr>
            <a:endParaRPr lang="en-CA" dirty="0" smtClean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marL="342900" indent="-342900">
              <a:buAutoNum type="arabicParenR"/>
            </a:pPr>
            <a:endParaRPr lang="en-CA" dirty="0"/>
          </a:p>
          <a:p>
            <a:pPr marL="342900" indent="-342900">
              <a:buAutoNum type="arabicParenR"/>
            </a:pP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1" y="6441054"/>
            <a:ext cx="20066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96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Types of change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201" y="1992077"/>
            <a:ext cx="4262712" cy="43291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1" y="6441054"/>
            <a:ext cx="20066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12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Activity: What do you need?</a:t>
            </a:r>
            <a:endParaRPr lang="en-CA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76274" y="2316480"/>
            <a:ext cx="10753725" cy="3766185"/>
          </a:xfrm>
        </p:spPr>
        <p:txBody>
          <a:bodyPr>
            <a:normAutofit/>
          </a:bodyPr>
          <a:lstStyle/>
          <a:p>
            <a:r>
              <a:rPr lang="en-CA" sz="32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Form groups of SJ, SP, NP, NJ</a:t>
            </a:r>
          </a:p>
          <a:p>
            <a:endParaRPr lang="en-CA" sz="3200" dirty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r>
              <a:rPr lang="en-CA" sz="32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Discuss and jot down “What kind of change do you like?”</a:t>
            </a:r>
            <a:endParaRPr lang="en-CA" sz="3200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1" y="6441054"/>
            <a:ext cx="20066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72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358</TotalTime>
  <Words>693</Words>
  <Application>Microsoft Office PowerPoint</Application>
  <PresentationFormat>Widescreen</PresentationFormat>
  <Paragraphs>145</Paragraphs>
  <Slides>23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Aparajita</vt:lpstr>
      <vt:lpstr>Arial</vt:lpstr>
      <vt:lpstr>Calibri</vt:lpstr>
      <vt:lpstr>Calibri Light</vt:lpstr>
      <vt:lpstr>Metropolitan</vt:lpstr>
      <vt:lpstr>Webinar: Using Type to Implement Change</vt:lpstr>
      <vt:lpstr>Workshop Objectives</vt:lpstr>
      <vt:lpstr>Evaluating Change</vt:lpstr>
      <vt:lpstr>The Essential Nature of Change</vt:lpstr>
      <vt:lpstr>Bridges’ Model of Transition</vt:lpstr>
      <vt:lpstr>Difficult Transition is compounded by</vt:lpstr>
      <vt:lpstr>Types of Change</vt:lpstr>
      <vt:lpstr>Types of change</vt:lpstr>
      <vt:lpstr>Activity: What do you need?</vt:lpstr>
      <vt:lpstr>Change and Personality preferences</vt:lpstr>
      <vt:lpstr>Therefore, introducing change…</vt:lpstr>
      <vt:lpstr>An Example</vt:lpstr>
      <vt:lpstr>Reflections on this Organization</vt:lpstr>
      <vt:lpstr>Implementation of Change</vt:lpstr>
      <vt:lpstr>The Implementation Cycle</vt:lpstr>
      <vt:lpstr>The Implementation Cycle</vt:lpstr>
      <vt:lpstr>The dangers of ‘too much of one’</vt:lpstr>
      <vt:lpstr>The impact of personality</vt:lpstr>
      <vt:lpstr>Implications</vt:lpstr>
      <vt:lpstr>Group Change Analysis</vt:lpstr>
      <vt:lpstr>Consider your approach to change</vt:lpstr>
      <vt:lpstr>Thank-you!</vt:lpstr>
      <vt:lpstr>Further Resources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Implementation Cycle</dc:title>
  <dc:creator>Aidan Miller</dc:creator>
  <cp:lastModifiedBy>dcostigan@psychometrics.com</cp:lastModifiedBy>
  <cp:revision>28</cp:revision>
  <cp:lastPrinted>2015-10-27T14:46:20Z</cp:lastPrinted>
  <dcterms:created xsi:type="dcterms:W3CDTF">2015-10-27T14:43:12Z</dcterms:created>
  <dcterms:modified xsi:type="dcterms:W3CDTF">2016-05-17T19:41:58Z</dcterms:modified>
</cp:coreProperties>
</file>