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97" r:id="rId3"/>
    <p:sldId id="299" r:id="rId4"/>
    <p:sldId id="298" r:id="rId5"/>
    <p:sldId id="332" r:id="rId6"/>
    <p:sldId id="300" r:id="rId7"/>
    <p:sldId id="301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089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2D9C-E667-4967-BE70-8BF937E7354C}" type="datetimeFigureOut">
              <a:rPr lang="en-CA" smtClean="0"/>
              <a:t>17/11/2017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5B2D4-F08B-49CC-8E41-C401AC7353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63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Self-report influenced</a:t>
            </a:r>
            <a:r>
              <a:rPr lang="en-CA" baseline="0" dirty="0" smtClean="0"/>
              <a:t> by personal biases, your intentions, etc.</a:t>
            </a:r>
          </a:p>
          <a:p>
            <a:r>
              <a:rPr lang="en-CA" baseline="0" dirty="0" smtClean="0"/>
              <a:t>How do people, who may not know your intentions, rate your behaviours/skills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2845A-0608-4BBF-BF06-61C8DFF29B2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22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16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14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16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177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17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05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17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6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17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256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18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79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2845A-0608-4BBF-BF06-61C8DFF29B2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68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Examine </a:t>
            </a:r>
            <a:r>
              <a:rPr lang="en-CA" i="1" dirty="0" smtClean="0"/>
              <a:t>Self and Supervisor Ratings of Competency Importance</a:t>
            </a:r>
            <a:r>
              <a:rPr lang="en-CA" dirty="0" smtClean="0"/>
              <a:t> (p. 2)</a:t>
            </a:r>
          </a:p>
          <a:p>
            <a:endParaRPr lang="en-CA" dirty="0" smtClean="0"/>
          </a:p>
          <a:p>
            <a:r>
              <a:rPr lang="en-CA" dirty="0" smtClean="0"/>
              <a:t>Questions</a:t>
            </a:r>
            <a:r>
              <a:rPr lang="en-CA" baseline="0" dirty="0" smtClean="0"/>
              <a:t> to Ask:</a:t>
            </a:r>
          </a:p>
          <a:p>
            <a:r>
              <a:rPr lang="en-CA" dirty="0" smtClean="0"/>
              <a:t>Which competencies are agreed to be critically important?</a:t>
            </a:r>
          </a:p>
          <a:p>
            <a:r>
              <a:rPr lang="en-CA" dirty="0" smtClean="0"/>
              <a:t>Which competencies are only rated as critically important by you </a:t>
            </a:r>
            <a:r>
              <a:rPr lang="en-CA" i="1" dirty="0" smtClean="0"/>
              <a:t>or</a:t>
            </a:r>
            <a:r>
              <a:rPr lang="en-CA" dirty="0" smtClean="0"/>
              <a:t> your supervisor?</a:t>
            </a:r>
          </a:p>
          <a:p>
            <a:r>
              <a:rPr lang="en-CA" dirty="0" smtClean="0"/>
              <a:t>How might these differences cause conflict or issues?</a:t>
            </a:r>
          </a:p>
          <a:p>
            <a:r>
              <a:rPr lang="en-CA" dirty="0" smtClean="0"/>
              <a:t>Look for gaps in the importance ratings of 2 or more. How might these key differences cause problems for you?</a:t>
            </a:r>
          </a:p>
          <a:p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12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54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Questions to Ask</a:t>
            </a:r>
          </a:p>
          <a:p>
            <a:r>
              <a:rPr lang="en-CA" dirty="0" smtClean="0"/>
              <a:t>Which competencies do you see yourself using most often?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Give examples of when you used those competencies.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Overused?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Could they be leveraged? If used more often would it benefit you?</a:t>
            </a:r>
          </a:p>
          <a:p>
            <a:endParaRPr lang="en-CA" dirty="0" smtClean="0"/>
          </a:p>
          <a:p>
            <a:r>
              <a:rPr lang="en-CA" dirty="0" smtClean="0"/>
              <a:t>List the competencies that you identified as using least often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Underused and Needed? – These should be</a:t>
            </a:r>
            <a:r>
              <a:rPr lang="en-CA" baseline="0" dirty="0" smtClean="0"/>
              <a:t> d</a:t>
            </a:r>
            <a:r>
              <a:rPr lang="en-CA" dirty="0" smtClean="0"/>
              <a:t>eveloped.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Give examples of when your lack of skill/comfort in this area tripped you up.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Describe the changes you would like to see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 smtClean="0"/>
              <a:t>Underused but not Needed? – These you can ignore.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CA" dirty="0" smtClean="0"/>
              <a:t>Save your energy by focusing only on priorities and things that matter.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14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See page 13 in the Psychometrics 360 User’s Guide for Interpretive</a:t>
            </a:r>
            <a:r>
              <a:rPr lang="en-CA" baseline="0" dirty="0" smtClean="0"/>
              <a:t> Tips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93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13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02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13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9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13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97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See page 15 in the Psychometrics 360 User’s Guide for Interpretive</a:t>
            </a:r>
            <a:r>
              <a:rPr lang="en-CA" baseline="0" dirty="0" smtClean="0"/>
              <a:t> Tips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5B2D4-F08B-49CC-8E41-C401AC7353D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87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5AF9-310E-49FC-8CF7-54693F72E58E}" type="datetime1">
              <a:rPr lang="en-CA" smtClean="0"/>
              <a:t>17/11/2017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66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1649-E784-4AA6-811F-A86D5B2124B0}" type="datetime1">
              <a:rPr lang="en-CA" smtClean="0"/>
              <a:t>17/11/2017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64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AEE-2ABC-4847-96F3-BD9306C59D09}" type="datetime1">
              <a:rPr lang="en-CA" smtClean="0"/>
              <a:t>17/11/2017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92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EEAC-62F6-4BA0-9870-0A8BCAA522BD}" type="datetime1">
              <a:rPr lang="en-CA" smtClean="0"/>
              <a:t>17/11/2017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6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345F-68C4-4EF8-BD48-29246B072B34}" type="datetime1">
              <a:rPr lang="en-CA" smtClean="0"/>
              <a:t>17/11/2017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2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B23-4EEA-45B6-A9FD-8ACA61235CF4}" type="datetime1">
              <a:rPr lang="en-CA" smtClean="0"/>
              <a:t>17/11/2017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67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E1E9-E952-4396-A3FA-22714AC818A0}" type="datetime1">
              <a:rPr lang="en-CA" smtClean="0"/>
              <a:t>17/11/2017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81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F45B-5FBC-4D66-ADA7-3D888B7B7DCC}" type="datetime1">
              <a:rPr lang="en-CA" smtClean="0"/>
              <a:t>17/11/2017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35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4059-025A-4B95-B3F1-472FE1256DE0}" type="datetime1">
              <a:rPr lang="en-CA" smtClean="0"/>
              <a:t>17/11/2017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00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A322-831E-4F94-9402-C2F9EEA1A1F2}" type="datetime1">
              <a:rPr lang="en-CA" smtClean="0"/>
              <a:t>17/11/2017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405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274-2B5A-40F7-B84A-399719BE92C6}" type="datetime1">
              <a:rPr lang="en-CA" smtClean="0"/>
              <a:t>17/11/2017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14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C49E3C-3EC6-4B65-8F80-9FD01A4D3D9B}" type="datetime1">
              <a:rPr lang="en-CA" smtClean="0"/>
              <a:t>17/11/2017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74DE36B-2C6C-4DE1-BBC5-9FAE76620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01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817630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Group Feedback Template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998132" y="2617301"/>
            <a:ext cx="819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Psychometrics</a:t>
            </a:r>
            <a:endParaRPr lang="en-CA" sz="7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11" y="2125273"/>
            <a:ext cx="163068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Messages from your Supervisor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Self vs Supervisor Ratings  </a:t>
            </a:r>
          </a:p>
          <a:p>
            <a:r>
              <a:rPr lang="en-CA" dirty="0" smtClean="0"/>
              <a:t>Page 4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75" y="1143000"/>
            <a:ext cx="8593787" cy="44744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10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Messages from your Co-workers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Self vs Co-worker Ratings </a:t>
            </a:r>
            <a:endParaRPr lang="en-CA" dirty="0"/>
          </a:p>
          <a:p>
            <a:r>
              <a:rPr lang="en-CA" dirty="0" smtClean="0"/>
              <a:t>Page </a:t>
            </a:r>
            <a:r>
              <a:rPr lang="en-CA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116" y="1143000"/>
            <a:ext cx="8576946" cy="4477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11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You are seen as a Leader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Self vs Direct Report Ratings </a:t>
            </a:r>
          </a:p>
          <a:p>
            <a:r>
              <a:rPr lang="en-CA" dirty="0" smtClean="0"/>
              <a:t>Page </a:t>
            </a:r>
            <a:r>
              <a:rPr lang="en-CA" dirty="0"/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660" y="1143000"/>
            <a:ext cx="8461251" cy="44096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12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Others View Your Behaviors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Self vs Others Ratings </a:t>
            </a:r>
            <a:endParaRPr lang="en-CA" dirty="0"/>
          </a:p>
          <a:p>
            <a:r>
              <a:rPr lang="en-CA" dirty="0" smtClean="0"/>
              <a:t>Page </a:t>
            </a:r>
            <a:r>
              <a:rPr lang="en-CA" dirty="0"/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42" y="1143000"/>
            <a:ext cx="8614020" cy="45107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13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Global View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Self vs All Ratings </a:t>
            </a:r>
          </a:p>
          <a:p>
            <a:r>
              <a:rPr lang="en-CA" dirty="0" smtClean="0"/>
              <a:t>Pages 8-10</a:t>
            </a:r>
          </a:p>
          <a:p>
            <a:r>
              <a:rPr lang="en-CA" dirty="0" smtClean="0"/>
              <a:t>Look for patterns across rating groups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576" y="494939"/>
            <a:ext cx="8305897" cy="58614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8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Competencies raters see the most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5 Most Observed Competencies for each rater group </a:t>
            </a:r>
            <a:endParaRPr lang="en-CA" dirty="0"/>
          </a:p>
          <a:p>
            <a:r>
              <a:rPr lang="en-CA" dirty="0" smtClean="0"/>
              <a:t>Page 11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450" y="340806"/>
            <a:ext cx="8217119" cy="61981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3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Competencies raters see the least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5 Least Observed Competencies for each rater group </a:t>
            </a:r>
            <a:endParaRPr lang="en-CA" dirty="0"/>
          </a:p>
          <a:p>
            <a:r>
              <a:rPr lang="en-CA" dirty="0" smtClean="0"/>
              <a:t>Page 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204" y="370703"/>
            <a:ext cx="8265199" cy="62545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3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Digging Deeper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Behaviour Ratings </a:t>
            </a:r>
          </a:p>
          <a:p>
            <a:r>
              <a:rPr lang="en-CA" dirty="0" smtClean="0"/>
              <a:t>Pages 13-18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60" y="432486"/>
            <a:ext cx="8263331" cy="61819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2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15 Most Frequent Behaviours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The 15 behaviors that all raters see from you the most.</a:t>
            </a:r>
          </a:p>
          <a:p>
            <a:endParaRPr lang="en-CA" dirty="0"/>
          </a:p>
          <a:p>
            <a:r>
              <a:rPr lang="en-CA" dirty="0" smtClean="0"/>
              <a:t>Rating is the average response across all raters.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753" y="941064"/>
            <a:ext cx="8512589" cy="5103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18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15 Least Frequent Behaviours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The 15 behaviors that all raters see from you the least.</a:t>
            </a:r>
          </a:p>
          <a:p>
            <a:endParaRPr lang="en-CA" dirty="0"/>
          </a:p>
          <a:p>
            <a:r>
              <a:rPr lang="en-CA" dirty="0" smtClean="0"/>
              <a:t>Rating is the average response across all raters.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39" y="980136"/>
            <a:ext cx="8507213" cy="50257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19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Workshop Purpose and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Learn how to interpret and understand your Psychometrics 360 Report.</a:t>
            </a:r>
            <a:endParaRPr lang="en-CA" dirty="0"/>
          </a:p>
          <a:p>
            <a:r>
              <a:rPr lang="en-CA" dirty="0" smtClean="0"/>
              <a:t>Identify important patterns and themes in the feedback you have been given.</a:t>
            </a:r>
          </a:p>
          <a:p>
            <a:r>
              <a:rPr lang="en-CA" dirty="0" smtClean="0"/>
              <a:t>Begin to create a development plan to increase your effectiveness.</a:t>
            </a:r>
          </a:p>
          <a:p>
            <a:r>
              <a:rPr lang="en-CA" dirty="0">
                <a:solidFill>
                  <a:srgbClr val="FF0000"/>
                </a:solidFill>
              </a:rPr>
              <a:t>[</a:t>
            </a:r>
            <a:r>
              <a:rPr lang="en-CA" dirty="0" smtClean="0">
                <a:solidFill>
                  <a:srgbClr val="FF0000"/>
                </a:solidFill>
              </a:rPr>
              <a:t>Insert Additional Goals]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Personal feedback from raters</a:t>
            </a:r>
          </a:p>
          <a:p>
            <a:endParaRPr lang="en-CA" dirty="0"/>
          </a:p>
          <a:p>
            <a:r>
              <a:rPr lang="en-CA" dirty="0" smtClean="0"/>
              <a:t>Focus: Look for patterns of strengths &amp; developmental needs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870" y="1143000"/>
            <a:ext cx="8439113" cy="43195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20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Next Steps?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For further information, contact Psychometrics Canada at </a:t>
            </a:r>
          </a:p>
          <a:p>
            <a:r>
              <a:rPr lang="en-CA" dirty="0" smtClean="0"/>
              <a:t>1-800-661-5158		info@psychometrics.com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1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Psychometrics 360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CA" dirty="0"/>
              <a:t> </a:t>
            </a:r>
            <a:r>
              <a:rPr lang="en-CA" dirty="0" smtClean="0"/>
              <a:t>Feedback?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To recognize how others view and interpret your work behaviors.</a:t>
            </a:r>
          </a:p>
          <a:p>
            <a:r>
              <a:rPr lang="en-US" altLang="en-US" dirty="0" smtClean="0"/>
              <a:t>To identify your skills and strengths.</a:t>
            </a:r>
          </a:p>
          <a:p>
            <a:r>
              <a:rPr lang="en-US" altLang="en-US" dirty="0" smtClean="0"/>
              <a:t>To identify, accept and work on your developmental needs.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Knowing </a:t>
            </a:r>
            <a:r>
              <a:rPr lang="en-US" altLang="en-US" dirty="0"/>
              <a:t>yourself is a critical factor to a successful career.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0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Psychometrics 360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CA" dirty="0" smtClean="0"/>
              <a:t>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179426"/>
            <a:ext cx="7315200" cy="5120640"/>
          </a:xfrm>
        </p:spPr>
        <p:txBody>
          <a:bodyPr/>
          <a:lstStyle/>
          <a:p>
            <a:r>
              <a:rPr lang="en-CA" dirty="0" smtClean="0"/>
              <a:t>Confidential evaluation of 24 work competencies and 125 specific behaviors.</a:t>
            </a:r>
          </a:p>
          <a:p>
            <a:r>
              <a:rPr lang="en-CA" dirty="0" smtClean="0"/>
              <a:t>A way to receive feedback from y</a:t>
            </a:r>
            <a:r>
              <a:rPr lang="en-US" altLang="en-US" dirty="0" smtClean="0"/>
              <a:t>our </a:t>
            </a:r>
            <a:r>
              <a:rPr lang="en-US" altLang="en-US" dirty="0"/>
              <a:t>supervisor, coworkers, direct reports and </a:t>
            </a:r>
            <a:r>
              <a:rPr lang="en-US" altLang="en-US" dirty="0" smtClean="0"/>
              <a:t>others.</a:t>
            </a:r>
          </a:p>
          <a:p>
            <a:r>
              <a:rPr lang="en-US" altLang="en-US" dirty="0" smtClean="0"/>
              <a:t>Focuses </a:t>
            </a:r>
            <a:r>
              <a:rPr lang="en-US" altLang="en-US" dirty="0"/>
              <a:t>on specific behaviors rather than general </a:t>
            </a:r>
            <a:r>
              <a:rPr lang="en-US" altLang="en-US" dirty="0" smtClean="0"/>
              <a:t>judgments.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</a:t>
            </a:r>
            <a:r>
              <a:rPr lang="en-CA" smtClean="0"/>
              <a:t>Psychometrics 360</a:t>
            </a:r>
            <a:r>
              <a:rPr lang="en-CA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CA" smtClean="0"/>
              <a:t> </a:t>
            </a:r>
            <a:r>
              <a:rPr lang="en-CA" dirty="0" smtClean="0"/>
              <a:t>Measures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44" r="5037"/>
          <a:stretch/>
        </p:blipFill>
        <p:spPr>
          <a:xfrm>
            <a:off x="7030022" y="1925701"/>
            <a:ext cx="4462192" cy="36029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5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3695522" y="2393376"/>
            <a:ext cx="3224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The 24 workplace competencies are grouped into 3 key areas</a:t>
            </a: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Reviewing your Psychometrics 360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CA" dirty="0"/>
              <a:t>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Remember:</a:t>
            </a:r>
          </a:p>
          <a:p>
            <a:pPr lvl="1"/>
            <a:r>
              <a:rPr lang="en-CA" dirty="0" smtClean="0"/>
              <a:t>The ratings are opinions – they are how others perceive you.</a:t>
            </a:r>
          </a:p>
          <a:p>
            <a:pPr lvl="1"/>
            <a:r>
              <a:rPr lang="en-CA" dirty="0" smtClean="0"/>
              <a:t>There will be surprises, both positive and negative.</a:t>
            </a:r>
          </a:p>
          <a:p>
            <a:pPr lvl="1"/>
            <a:r>
              <a:rPr lang="en-CA" dirty="0" smtClean="0"/>
              <a:t>Differences of opinion do not mean the ratings are wrong…these indicate interesting areas to explore.</a:t>
            </a:r>
          </a:p>
          <a:p>
            <a:r>
              <a:rPr lang="en-CA" dirty="0" smtClean="0"/>
              <a:t>Focus on:</a:t>
            </a:r>
          </a:p>
          <a:p>
            <a:pPr lvl="1"/>
            <a:r>
              <a:rPr lang="en-CA" dirty="0"/>
              <a:t>How you can further utilize your talents.</a:t>
            </a:r>
          </a:p>
          <a:p>
            <a:pPr lvl="1"/>
            <a:r>
              <a:rPr lang="en-CA" dirty="0" smtClean="0"/>
              <a:t>How you can transform feedback into positive change.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6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8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Gauge </a:t>
            </a:r>
            <a:r>
              <a:rPr lang="en-CA" dirty="0"/>
              <a:t>Y</a:t>
            </a:r>
            <a:r>
              <a:rPr lang="en-CA" dirty="0" smtClean="0"/>
              <a:t>our </a:t>
            </a:r>
            <a:r>
              <a:rPr lang="en-CA" dirty="0"/>
              <a:t>R</a:t>
            </a:r>
            <a:r>
              <a:rPr lang="en-CA" dirty="0" smtClean="0"/>
              <a:t>eactions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463193"/>
            <a:ext cx="7315200" cy="5120640"/>
          </a:xfrm>
        </p:spPr>
        <p:txBody>
          <a:bodyPr/>
          <a:lstStyle/>
          <a:p>
            <a:r>
              <a:rPr lang="en-CA" dirty="0" smtClean="0"/>
              <a:t>When you receive higher ratings </a:t>
            </a:r>
            <a:r>
              <a:rPr lang="en-CA" dirty="0"/>
              <a:t>than expected from others, </a:t>
            </a:r>
            <a:r>
              <a:rPr lang="en-CA" dirty="0" smtClean="0"/>
              <a:t>you may experience:</a:t>
            </a:r>
          </a:p>
          <a:p>
            <a:pPr lvl="1"/>
            <a:r>
              <a:rPr lang="en-CA" dirty="0" smtClean="0"/>
              <a:t>Surprise</a:t>
            </a:r>
          </a:p>
          <a:p>
            <a:pPr lvl="1"/>
            <a:r>
              <a:rPr lang="en-CA" dirty="0" smtClean="0"/>
              <a:t>Reflection</a:t>
            </a:r>
          </a:p>
          <a:p>
            <a:pPr lvl="1"/>
            <a:r>
              <a:rPr lang="en-CA" dirty="0" smtClean="0"/>
              <a:t>Motivation</a:t>
            </a:r>
          </a:p>
          <a:p>
            <a:r>
              <a:rPr lang="en-CA" dirty="0" smtClean="0"/>
              <a:t>When you receive lower ratings </a:t>
            </a:r>
            <a:r>
              <a:rPr lang="en-CA" dirty="0"/>
              <a:t>than expected from others, </a:t>
            </a:r>
            <a:r>
              <a:rPr lang="en-CA" dirty="0" smtClean="0"/>
              <a:t>you may experience:</a:t>
            </a:r>
          </a:p>
          <a:p>
            <a:pPr lvl="1"/>
            <a:r>
              <a:rPr lang="en-CA" dirty="0" smtClean="0"/>
              <a:t>Surprise</a:t>
            </a:r>
          </a:p>
          <a:p>
            <a:pPr lvl="1"/>
            <a:r>
              <a:rPr lang="en-CA" dirty="0" smtClean="0"/>
              <a:t>Defensiveness</a:t>
            </a:r>
          </a:p>
          <a:p>
            <a:pPr lvl="1"/>
            <a:r>
              <a:rPr lang="en-CA" dirty="0" smtClean="0"/>
              <a:t>Resistance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630680" cy="156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Clarify Priorities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Self </a:t>
            </a:r>
            <a:r>
              <a:rPr lang="en-CA" dirty="0" smtClean="0"/>
              <a:t>and </a:t>
            </a:r>
            <a:r>
              <a:rPr lang="en-CA" dirty="0"/>
              <a:t>Supervisor Ratings of </a:t>
            </a:r>
            <a:r>
              <a:rPr lang="en-CA" dirty="0" smtClean="0"/>
              <a:t>Competency Importance</a:t>
            </a:r>
          </a:p>
          <a:p>
            <a:r>
              <a:rPr lang="en-CA" dirty="0" smtClean="0"/>
              <a:t>Page 2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519" y="1143000"/>
            <a:ext cx="8499334" cy="4902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8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you see yourself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Self Ratings </a:t>
            </a:r>
          </a:p>
          <a:p>
            <a:r>
              <a:rPr lang="en-CA" dirty="0" smtClean="0"/>
              <a:t>Page 3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06" y="1143000"/>
            <a:ext cx="8602956" cy="4509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E36B-2C6C-4DE1-BBC5-9FAE76620800}" type="slidenum">
              <a:rPr lang="en-CA" smtClean="0"/>
              <a:t>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261227"/>
            <a:ext cx="3450336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3844</TotalTime>
  <Words>828</Words>
  <Application>Microsoft Office PowerPoint</Application>
  <PresentationFormat>Widescreen</PresentationFormat>
  <Paragraphs>156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Unicode MS</vt:lpstr>
      <vt:lpstr>Arial</vt:lpstr>
      <vt:lpstr>Calibri</vt:lpstr>
      <vt:lpstr>Corbel</vt:lpstr>
      <vt:lpstr>Wingdings 2</vt:lpstr>
      <vt:lpstr>Frame</vt:lpstr>
      <vt:lpstr>PowerPoint Presentation</vt:lpstr>
      <vt:lpstr>Workshop Purpose and Goals</vt:lpstr>
      <vt:lpstr>Why Psychometrics 360° Feedback?</vt:lpstr>
      <vt:lpstr>The Psychometrics 360° Assessment</vt:lpstr>
      <vt:lpstr>What the Psychometrics 360° Measures</vt:lpstr>
      <vt:lpstr>Reviewing your Psychometrics 360° Feedback</vt:lpstr>
      <vt:lpstr>Gauge Your Reactions</vt:lpstr>
      <vt:lpstr>Clarify Priorities</vt:lpstr>
      <vt:lpstr>How you see yourself </vt:lpstr>
      <vt:lpstr>Messages from your Supervisor</vt:lpstr>
      <vt:lpstr>Messages from your Co-workers</vt:lpstr>
      <vt:lpstr>How You are seen as a Leader</vt:lpstr>
      <vt:lpstr>How Others View Your Behaviors</vt:lpstr>
      <vt:lpstr>The Global View</vt:lpstr>
      <vt:lpstr>Competencies raters see the most</vt:lpstr>
      <vt:lpstr>Competencies raters see the least</vt:lpstr>
      <vt:lpstr>Digging Deeper</vt:lpstr>
      <vt:lpstr>15 Most Frequent Behaviours</vt:lpstr>
      <vt:lpstr>15 Least Frequent Behaviours</vt:lpstr>
      <vt:lpstr>Comments</vt:lpstr>
      <vt:lpstr>Next Steps?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Psychometrics 360 Assessment</dc:title>
  <dc:creator>Shawn Bakker</dc:creator>
  <cp:lastModifiedBy>Shawn Bakker</cp:lastModifiedBy>
  <cp:revision>68</cp:revision>
  <dcterms:created xsi:type="dcterms:W3CDTF">2016-10-24T22:05:27Z</dcterms:created>
  <dcterms:modified xsi:type="dcterms:W3CDTF">2017-11-17T17:25:39Z</dcterms:modified>
</cp:coreProperties>
</file>