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32"/>
  </p:notesMasterIdLst>
  <p:sldIdLst>
    <p:sldId id="256" r:id="rId2"/>
    <p:sldId id="257" r:id="rId3"/>
    <p:sldId id="279" r:id="rId4"/>
    <p:sldId id="283" r:id="rId5"/>
    <p:sldId id="277" r:id="rId6"/>
    <p:sldId id="289" r:id="rId7"/>
    <p:sldId id="259" r:id="rId8"/>
    <p:sldId id="260" r:id="rId9"/>
    <p:sldId id="284" r:id="rId10"/>
    <p:sldId id="261" r:id="rId11"/>
    <p:sldId id="282" r:id="rId12"/>
    <p:sldId id="272" r:id="rId13"/>
    <p:sldId id="273" r:id="rId14"/>
    <p:sldId id="274" r:id="rId15"/>
    <p:sldId id="275" r:id="rId16"/>
    <p:sldId id="285" r:id="rId17"/>
    <p:sldId id="288" r:id="rId18"/>
    <p:sldId id="278" r:id="rId19"/>
    <p:sldId id="291" r:id="rId20"/>
    <p:sldId id="290" r:id="rId21"/>
    <p:sldId id="265" r:id="rId22"/>
    <p:sldId id="264" r:id="rId23"/>
    <p:sldId id="292" r:id="rId24"/>
    <p:sldId id="287" r:id="rId25"/>
    <p:sldId id="267" r:id="rId26"/>
    <p:sldId id="281" r:id="rId27"/>
    <p:sldId id="268" r:id="rId28"/>
    <p:sldId id="269" r:id="rId29"/>
    <p:sldId id="270" r:id="rId30"/>
    <p:sldId id="27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82AE471-F9A4-449F-A17A-0D856AFFE731}">
          <p14:sldIdLst>
            <p14:sldId id="256"/>
            <p14:sldId id="257"/>
            <p14:sldId id="279"/>
          </p14:sldIdLst>
        </p14:section>
        <p14:section name="What is EI?" id="{B8C3A632-37C5-4B7C-A498-51DC93675EA6}">
          <p14:sldIdLst>
            <p14:sldId id="283"/>
            <p14:sldId id="277"/>
            <p14:sldId id="289"/>
            <p14:sldId id="259"/>
            <p14:sldId id="260"/>
          </p14:sldIdLst>
        </p14:section>
        <p14:section name="How are Personality and EI related?" id="{0BA58E56-412B-47EC-9B13-B5A5FD0A7ECB}">
          <p14:sldIdLst>
            <p14:sldId id="284"/>
            <p14:sldId id="261"/>
            <p14:sldId id="282"/>
            <p14:sldId id="272"/>
            <p14:sldId id="273"/>
            <p14:sldId id="274"/>
            <p14:sldId id="275"/>
          </p14:sldIdLst>
        </p14:section>
        <p14:section name="Finding EI insights from Personality" id="{3D18E2A4-9B07-4CC4-8CD5-1A6834719D20}">
          <p14:sldIdLst>
            <p14:sldId id="285"/>
            <p14:sldId id="288"/>
            <p14:sldId id="278"/>
            <p14:sldId id="291"/>
            <p14:sldId id="290"/>
            <p14:sldId id="265"/>
            <p14:sldId id="264"/>
            <p14:sldId id="292"/>
          </p14:sldIdLst>
        </p14:section>
        <p14:section name="Case Study" id="{C701CECD-71A9-4F1B-BB63-4A9CEB29F2CF}">
          <p14:sldIdLst>
            <p14:sldId id="287"/>
            <p14:sldId id="267"/>
            <p14:sldId id="281"/>
            <p14:sldId id="268"/>
            <p14:sldId id="269"/>
          </p14:sldIdLst>
        </p14:section>
        <p14:section name="Closing Comments" id="{D66FBF64-1D9C-4E5E-AB8E-B3D7A689EFA0}">
          <p14:sldIdLst>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844" autoAdjust="0"/>
  </p:normalViewPr>
  <p:slideViewPr>
    <p:cSldViewPr snapToGrid="0">
      <p:cViewPr varScale="1">
        <p:scale>
          <a:sx n="95" d="100"/>
          <a:sy n="95" d="100"/>
        </p:scale>
        <p:origin x="1134"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e:\Users\jdeonarine\Documents\Justin%20Deonarine\MBTI%20and%20EI%20Webinar%20(Feb%202018-X)\Images\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CA" dirty="0"/>
              <a:t>Factors of Emotional Intelligence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98000"/>
                      <a:lumMod val="110000"/>
                    </a:schemeClr>
                  </a:gs>
                  <a:gs pos="84000">
                    <a:schemeClr val="accent1">
                      <a:shade val="90000"/>
                      <a:lumMod val="88000"/>
                    </a:schemeClr>
                  </a:gs>
                </a:gsLst>
                <a:lin ang="5400000" scaled="0"/>
              </a:gradFill>
              <a:ln>
                <a:noFill/>
              </a:ln>
              <a:effectLst>
                <a:outerShdw blurRad="38100" dist="25400" dir="5400000" rotWithShape="0">
                  <a:srgbClr val="000000">
                    <a:alpha val="55000"/>
                  </a:srgbClr>
                </a:outerShdw>
              </a:effectLst>
            </c:spPr>
            <c:extLst>
              <c:ext xmlns:c16="http://schemas.microsoft.com/office/drawing/2014/chart" uri="{C3380CC4-5D6E-409C-BE32-E72D297353CC}">
                <c16:uniqueId val="{00000001-4CB8-45FB-BA6C-071AA759DE05}"/>
              </c:ext>
            </c:extLst>
          </c:dPt>
          <c:dPt>
            <c:idx val="1"/>
            <c:bubble3D val="0"/>
            <c:spPr>
              <a:gradFill rotWithShape="1">
                <a:gsLst>
                  <a:gs pos="0">
                    <a:schemeClr val="accent2">
                      <a:tint val="98000"/>
                      <a:lumMod val="110000"/>
                    </a:schemeClr>
                  </a:gs>
                  <a:gs pos="84000">
                    <a:schemeClr val="accent2">
                      <a:shade val="90000"/>
                      <a:lumMod val="88000"/>
                    </a:schemeClr>
                  </a:gs>
                </a:gsLst>
                <a:lin ang="5400000" scaled="0"/>
              </a:gradFill>
              <a:ln>
                <a:noFill/>
              </a:ln>
              <a:effectLst>
                <a:outerShdw blurRad="38100" dist="25400" dir="5400000" rotWithShape="0">
                  <a:srgbClr val="000000">
                    <a:alpha val="55000"/>
                  </a:srgbClr>
                </a:outerShdw>
              </a:effectLst>
            </c:spPr>
            <c:extLst>
              <c:ext xmlns:c16="http://schemas.microsoft.com/office/drawing/2014/chart" uri="{C3380CC4-5D6E-409C-BE32-E72D297353CC}">
                <c16:uniqueId val="{00000003-4CB8-45FB-BA6C-071AA759DE05}"/>
              </c:ext>
            </c:extLst>
          </c:dPt>
          <c:dPt>
            <c:idx val="2"/>
            <c:bubble3D val="0"/>
            <c:spPr>
              <a:gradFill rotWithShape="1">
                <a:gsLst>
                  <a:gs pos="0">
                    <a:schemeClr val="accent3">
                      <a:tint val="98000"/>
                      <a:lumMod val="110000"/>
                    </a:schemeClr>
                  </a:gs>
                  <a:gs pos="84000">
                    <a:schemeClr val="accent3">
                      <a:shade val="90000"/>
                      <a:lumMod val="88000"/>
                    </a:schemeClr>
                  </a:gs>
                </a:gsLst>
                <a:lin ang="5400000" scaled="0"/>
              </a:gradFill>
              <a:ln>
                <a:noFill/>
              </a:ln>
              <a:effectLst>
                <a:outerShdw blurRad="38100" dist="25400" dir="5400000" rotWithShape="0">
                  <a:srgbClr val="000000">
                    <a:alpha val="55000"/>
                  </a:srgbClr>
                </a:outerShdw>
              </a:effectLst>
            </c:spPr>
            <c:extLst>
              <c:ext xmlns:c16="http://schemas.microsoft.com/office/drawing/2014/chart" uri="{C3380CC4-5D6E-409C-BE32-E72D297353CC}">
                <c16:uniqueId val="{00000005-4CB8-45FB-BA6C-071AA759DE05}"/>
              </c:ext>
            </c:extLst>
          </c:dPt>
          <c:dPt>
            <c:idx val="3"/>
            <c:bubble3D val="0"/>
            <c:spPr>
              <a:gradFill rotWithShape="1">
                <a:gsLst>
                  <a:gs pos="0">
                    <a:schemeClr val="accent4">
                      <a:tint val="98000"/>
                      <a:lumMod val="110000"/>
                    </a:schemeClr>
                  </a:gs>
                  <a:gs pos="84000">
                    <a:schemeClr val="accent4">
                      <a:shade val="90000"/>
                      <a:lumMod val="88000"/>
                    </a:schemeClr>
                  </a:gs>
                </a:gsLst>
                <a:lin ang="5400000" scaled="0"/>
              </a:gradFill>
              <a:ln>
                <a:noFill/>
              </a:ln>
              <a:effectLst>
                <a:outerShdw blurRad="38100" dist="25400" dir="5400000" rotWithShape="0">
                  <a:srgbClr val="000000">
                    <a:alpha val="55000"/>
                  </a:srgbClr>
                </a:outerShdw>
              </a:effectLst>
            </c:spPr>
            <c:extLst>
              <c:ext xmlns:c16="http://schemas.microsoft.com/office/drawing/2014/chart" uri="{C3380CC4-5D6E-409C-BE32-E72D297353CC}">
                <c16:uniqueId val="{00000007-4CB8-45FB-BA6C-071AA759DE0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Sheet1!$A$4:$D$4</c:f>
              <c:strCache>
                <c:ptCount val="4"/>
                <c:pt idx="0">
                  <c:v>Unique Variance</c:v>
                </c:pt>
                <c:pt idx="1">
                  <c:v>IQ</c:v>
                </c:pt>
                <c:pt idx="2">
                  <c:v>Personality</c:v>
                </c:pt>
                <c:pt idx="3">
                  <c:v>Emotional Well-Being</c:v>
                </c:pt>
              </c:strCache>
            </c:strRef>
          </c:cat>
          <c:val>
            <c:numRef>
              <c:f>Sheet1!$A$5:$D$5</c:f>
              <c:numCache>
                <c:formatCode>0%</c:formatCode>
                <c:ptCount val="4"/>
                <c:pt idx="0">
                  <c:v>0.18000000000000005</c:v>
                </c:pt>
                <c:pt idx="1">
                  <c:v>0.22</c:v>
                </c:pt>
                <c:pt idx="2">
                  <c:v>0.56999999999999995</c:v>
                </c:pt>
                <c:pt idx="3">
                  <c:v>0.03</c:v>
                </c:pt>
              </c:numCache>
            </c:numRef>
          </c:val>
          <c:extLst>
            <c:ext xmlns:c16="http://schemas.microsoft.com/office/drawing/2014/chart" uri="{C3380CC4-5D6E-409C-BE32-E72D297353CC}">
              <c16:uniqueId val="{00000008-4CB8-45FB-BA6C-071AA759DE05}"/>
            </c:ext>
          </c:extLst>
        </c:ser>
        <c:dLbls>
          <c:showLegendKey val="0"/>
          <c:showVal val="0"/>
          <c:showCatName val="0"/>
          <c:showSerName val="0"/>
          <c:showPercent val="0"/>
          <c:showBubbleSize val="0"/>
          <c:showLeaderLines val="0"/>
        </c:dLbls>
        <c:firstSliceAng val="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EBC26-49E1-44D7-B7E3-0C0CFFC8F20A}" type="doc">
      <dgm:prSet loTypeId="urn:microsoft.com/office/officeart/2008/layout/RadialCluster" loCatId="relationship" qsTypeId="urn:microsoft.com/office/officeart/2005/8/quickstyle/simple5" qsCatId="simple" csTypeId="urn:microsoft.com/office/officeart/2005/8/colors/accent1_2" csCatId="accent1" phldr="1"/>
      <dgm:spPr/>
      <dgm:t>
        <a:bodyPr/>
        <a:lstStyle/>
        <a:p>
          <a:endParaRPr lang="en-CA"/>
        </a:p>
      </dgm:t>
    </dgm:pt>
    <dgm:pt modelId="{DE239ED2-85F8-43DA-881B-44F236DEEE48}">
      <dgm:prSet phldrT="[Text]"/>
      <dgm:spPr/>
      <dgm:t>
        <a:bodyPr/>
        <a:lstStyle/>
        <a:p>
          <a:r>
            <a:rPr lang="en-CA" dirty="0"/>
            <a:t>Total EI Score</a:t>
          </a:r>
        </a:p>
      </dgm:t>
    </dgm:pt>
    <dgm:pt modelId="{25DB3479-1D96-49D2-8BA1-0C78E8158A0F}" type="parTrans" cxnId="{7862301F-FA95-4FBB-9F18-5122D2418E18}">
      <dgm:prSet/>
      <dgm:spPr/>
      <dgm:t>
        <a:bodyPr/>
        <a:lstStyle/>
        <a:p>
          <a:endParaRPr lang="en-CA"/>
        </a:p>
      </dgm:t>
    </dgm:pt>
    <dgm:pt modelId="{12B86EAC-2239-4C95-8DC3-0D4D58698ED2}" type="sibTrans" cxnId="{7862301F-FA95-4FBB-9F18-5122D2418E18}">
      <dgm:prSet/>
      <dgm:spPr/>
      <dgm:t>
        <a:bodyPr/>
        <a:lstStyle/>
        <a:p>
          <a:endParaRPr lang="en-CA"/>
        </a:p>
      </dgm:t>
    </dgm:pt>
    <dgm:pt modelId="{DC70CBE6-76A5-4118-A9C4-E5757F8B56C0}">
      <dgm:prSet phldrT="[Text]"/>
      <dgm:spPr/>
      <dgm:t>
        <a:bodyPr/>
        <a:lstStyle/>
        <a:p>
          <a:r>
            <a:rPr lang="en-CA" dirty="0"/>
            <a:t>E</a:t>
          </a:r>
        </a:p>
      </dgm:t>
    </dgm:pt>
    <dgm:pt modelId="{BE87127F-EC1B-4F02-85E2-679CEADD5FC1}" type="parTrans" cxnId="{4005D399-DADC-4130-85B6-BE64FAAED5F0}">
      <dgm:prSet/>
      <dgm:spPr/>
      <dgm:t>
        <a:bodyPr/>
        <a:lstStyle/>
        <a:p>
          <a:endParaRPr lang="en-CA"/>
        </a:p>
      </dgm:t>
    </dgm:pt>
    <dgm:pt modelId="{EA35156C-CC3D-41B5-B412-16D40AB1A22F}" type="sibTrans" cxnId="{4005D399-DADC-4130-85B6-BE64FAAED5F0}">
      <dgm:prSet/>
      <dgm:spPr/>
      <dgm:t>
        <a:bodyPr/>
        <a:lstStyle/>
        <a:p>
          <a:endParaRPr lang="en-CA"/>
        </a:p>
      </dgm:t>
    </dgm:pt>
    <dgm:pt modelId="{53DB07C1-CDC9-4E97-AF6C-414BD08B53C5}">
      <dgm:prSet phldrT="[Text]"/>
      <dgm:spPr/>
      <dgm:t>
        <a:bodyPr/>
        <a:lstStyle/>
        <a:p>
          <a:r>
            <a:rPr lang="en-CA" dirty="0"/>
            <a:t>J</a:t>
          </a:r>
        </a:p>
      </dgm:t>
    </dgm:pt>
    <dgm:pt modelId="{07FD42F6-030D-48BA-814E-667E34EEE467}" type="parTrans" cxnId="{07973F46-C95E-42A5-8236-09967205544F}">
      <dgm:prSet/>
      <dgm:spPr/>
      <dgm:t>
        <a:bodyPr/>
        <a:lstStyle/>
        <a:p>
          <a:endParaRPr lang="en-CA"/>
        </a:p>
      </dgm:t>
    </dgm:pt>
    <dgm:pt modelId="{F7B02359-97EC-45B9-93F5-ADD637D78A44}" type="sibTrans" cxnId="{07973F46-C95E-42A5-8236-09967205544F}">
      <dgm:prSet/>
      <dgm:spPr/>
      <dgm:t>
        <a:bodyPr/>
        <a:lstStyle/>
        <a:p>
          <a:endParaRPr lang="en-CA"/>
        </a:p>
      </dgm:t>
    </dgm:pt>
    <dgm:pt modelId="{384CF671-29E6-475F-A7DF-2646761B148C}">
      <dgm:prSet phldrT="[Text]"/>
      <dgm:spPr/>
      <dgm:t>
        <a:bodyPr/>
        <a:lstStyle/>
        <a:p>
          <a:r>
            <a:rPr lang="en-CA" dirty="0"/>
            <a:t>T</a:t>
          </a:r>
        </a:p>
      </dgm:t>
    </dgm:pt>
    <dgm:pt modelId="{24F87CB9-F5C0-4DCD-9D5C-F64E24D55A5B}" type="sibTrans" cxnId="{EEC693A7-950D-4766-8FF4-2FBAA5BC6196}">
      <dgm:prSet/>
      <dgm:spPr/>
      <dgm:t>
        <a:bodyPr/>
        <a:lstStyle/>
        <a:p>
          <a:endParaRPr lang="en-CA"/>
        </a:p>
      </dgm:t>
    </dgm:pt>
    <dgm:pt modelId="{A044EF76-76C9-4242-BAA7-EDA1124E452E}" type="parTrans" cxnId="{EEC693A7-950D-4766-8FF4-2FBAA5BC6196}">
      <dgm:prSet/>
      <dgm:spPr/>
      <dgm:t>
        <a:bodyPr/>
        <a:lstStyle/>
        <a:p>
          <a:endParaRPr lang="en-CA"/>
        </a:p>
      </dgm:t>
    </dgm:pt>
    <dgm:pt modelId="{A97B74D9-D2AA-416C-B736-CF2A3834053D}" type="pres">
      <dgm:prSet presAssocID="{B59EBC26-49E1-44D7-B7E3-0C0CFFC8F20A}" presName="Name0" presStyleCnt="0">
        <dgm:presLayoutVars>
          <dgm:chMax val="1"/>
          <dgm:chPref val="1"/>
          <dgm:dir/>
          <dgm:animOne val="branch"/>
          <dgm:animLvl val="lvl"/>
        </dgm:presLayoutVars>
      </dgm:prSet>
      <dgm:spPr/>
    </dgm:pt>
    <dgm:pt modelId="{B917A5D3-A547-4C62-957E-27E93A9BDB16}" type="pres">
      <dgm:prSet presAssocID="{DE239ED2-85F8-43DA-881B-44F236DEEE48}" presName="singleCycle" presStyleCnt="0"/>
      <dgm:spPr/>
    </dgm:pt>
    <dgm:pt modelId="{8427DF50-59BF-48D8-BE38-5C90A3B55B67}" type="pres">
      <dgm:prSet presAssocID="{DE239ED2-85F8-43DA-881B-44F236DEEE48}" presName="singleCenter" presStyleLbl="node1" presStyleIdx="0" presStyleCnt="4" custScaleX="122341" custScaleY="122341" custLinFactNeighborY="-4339">
        <dgm:presLayoutVars>
          <dgm:chMax val="7"/>
          <dgm:chPref val="7"/>
        </dgm:presLayoutVars>
      </dgm:prSet>
      <dgm:spPr>
        <a:prstGeom prst="ellipse">
          <a:avLst/>
        </a:prstGeom>
      </dgm:spPr>
    </dgm:pt>
    <dgm:pt modelId="{5695814F-FC45-4A2B-AEFF-0B7726FF7EE3}" type="pres">
      <dgm:prSet presAssocID="{BE87127F-EC1B-4F02-85E2-679CEADD5FC1}" presName="Name56" presStyleLbl="parChTrans1D2" presStyleIdx="0" presStyleCnt="3"/>
      <dgm:spPr/>
    </dgm:pt>
    <dgm:pt modelId="{BB03A565-120C-4769-B458-E39AB3DBB05E}" type="pres">
      <dgm:prSet presAssocID="{DC70CBE6-76A5-4118-A9C4-E5757F8B56C0}" presName="text0" presStyleLbl="node1" presStyleIdx="1" presStyleCnt="4" custScaleX="121733" custScaleY="121733">
        <dgm:presLayoutVars>
          <dgm:bulletEnabled val="1"/>
        </dgm:presLayoutVars>
      </dgm:prSet>
      <dgm:spPr/>
    </dgm:pt>
    <dgm:pt modelId="{D9ADC84C-983A-410F-A6FD-CB362E9EB026}" type="pres">
      <dgm:prSet presAssocID="{07FD42F6-030D-48BA-814E-667E34EEE467}" presName="Name56" presStyleLbl="parChTrans1D2" presStyleIdx="1" presStyleCnt="3"/>
      <dgm:spPr/>
    </dgm:pt>
    <dgm:pt modelId="{E6D9E417-0A06-488B-87D5-E27B2D822BDE}" type="pres">
      <dgm:prSet presAssocID="{53DB07C1-CDC9-4E97-AF6C-414BD08B53C5}" presName="text0" presStyleLbl="node1" presStyleIdx="2" presStyleCnt="4" custScaleX="121733" custScaleY="121733" custRadScaleRad="100311" custRadScaleInc="511">
        <dgm:presLayoutVars>
          <dgm:bulletEnabled val="1"/>
        </dgm:presLayoutVars>
      </dgm:prSet>
      <dgm:spPr/>
    </dgm:pt>
    <dgm:pt modelId="{1A5ABD5E-79A8-4350-AAD6-7C5E0513F52C}" type="pres">
      <dgm:prSet presAssocID="{A044EF76-76C9-4242-BAA7-EDA1124E452E}" presName="Name56" presStyleLbl="parChTrans1D2" presStyleIdx="2" presStyleCnt="3"/>
      <dgm:spPr/>
    </dgm:pt>
    <dgm:pt modelId="{4E32C5D0-3AA1-4683-BEBB-F6B61D301713}" type="pres">
      <dgm:prSet presAssocID="{384CF671-29E6-475F-A7DF-2646761B148C}" presName="text0" presStyleLbl="node1" presStyleIdx="3" presStyleCnt="4" custScaleX="121733" custScaleY="121733">
        <dgm:presLayoutVars>
          <dgm:bulletEnabled val="1"/>
        </dgm:presLayoutVars>
      </dgm:prSet>
      <dgm:spPr/>
    </dgm:pt>
  </dgm:ptLst>
  <dgm:cxnLst>
    <dgm:cxn modelId="{B8190000-9CC7-4052-A3D2-27BCA55849C5}" type="presOf" srcId="{53DB07C1-CDC9-4E97-AF6C-414BD08B53C5}" destId="{E6D9E417-0A06-488B-87D5-E27B2D822BDE}" srcOrd="0" destOrd="0" presId="urn:microsoft.com/office/officeart/2008/layout/RadialCluster"/>
    <dgm:cxn modelId="{7862301F-FA95-4FBB-9F18-5122D2418E18}" srcId="{B59EBC26-49E1-44D7-B7E3-0C0CFFC8F20A}" destId="{DE239ED2-85F8-43DA-881B-44F236DEEE48}" srcOrd="0" destOrd="0" parTransId="{25DB3479-1D96-49D2-8BA1-0C78E8158A0F}" sibTransId="{12B86EAC-2239-4C95-8DC3-0D4D58698ED2}"/>
    <dgm:cxn modelId="{005A1B25-C2B1-4022-B1F5-B5C1413E04A7}" type="presOf" srcId="{384CF671-29E6-475F-A7DF-2646761B148C}" destId="{4E32C5D0-3AA1-4683-BEBB-F6B61D301713}" srcOrd="0" destOrd="0" presId="urn:microsoft.com/office/officeart/2008/layout/RadialCluster"/>
    <dgm:cxn modelId="{07973F46-C95E-42A5-8236-09967205544F}" srcId="{DE239ED2-85F8-43DA-881B-44F236DEEE48}" destId="{53DB07C1-CDC9-4E97-AF6C-414BD08B53C5}" srcOrd="1" destOrd="0" parTransId="{07FD42F6-030D-48BA-814E-667E34EEE467}" sibTransId="{F7B02359-97EC-45B9-93F5-ADD637D78A44}"/>
    <dgm:cxn modelId="{4005D399-DADC-4130-85B6-BE64FAAED5F0}" srcId="{DE239ED2-85F8-43DA-881B-44F236DEEE48}" destId="{DC70CBE6-76A5-4118-A9C4-E5757F8B56C0}" srcOrd="0" destOrd="0" parTransId="{BE87127F-EC1B-4F02-85E2-679CEADD5FC1}" sibTransId="{EA35156C-CC3D-41B5-B412-16D40AB1A22F}"/>
    <dgm:cxn modelId="{8343749F-5C1F-43DB-B135-9082BD4AA978}" type="presOf" srcId="{DC70CBE6-76A5-4118-A9C4-E5757F8B56C0}" destId="{BB03A565-120C-4769-B458-E39AB3DBB05E}" srcOrd="0" destOrd="0" presId="urn:microsoft.com/office/officeart/2008/layout/RadialCluster"/>
    <dgm:cxn modelId="{119E4DA7-F758-4EE9-9D99-E9CFA19FC0A7}" type="presOf" srcId="{07FD42F6-030D-48BA-814E-667E34EEE467}" destId="{D9ADC84C-983A-410F-A6FD-CB362E9EB026}" srcOrd="0" destOrd="0" presId="urn:microsoft.com/office/officeart/2008/layout/RadialCluster"/>
    <dgm:cxn modelId="{EEC693A7-950D-4766-8FF4-2FBAA5BC6196}" srcId="{DE239ED2-85F8-43DA-881B-44F236DEEE48}" destId="{384CF671-29E6-475F-A7DF-2646761B148C}" srcOrd="2" destOrd="0" parTransId="{A044EF76-76C9-4242-BAA7-EDA1124E452E}" sibTransId="{24F87CB9-F5C0-4DCD-9D5C-F64E24D55A5B}"/>
    <dgm:cxn modelId="{F01A83AC-4344-4651-8400-1BD40BC3B881}" type="presOf" srcId="{DE239ED2-85F8-43DA-881B-44F236DEEE48}" destId="{8427DF50-59BF-48D8-BE38-5C90A3B55B67}" srcOrd="0" destOrd="0" presId="urn:microsoft.com/office/officeart/2008/layout/RadialCluster"/>
    <dgm:cxn modelId="{93FE85C5-FAB8-49C0-B676-8D1FA442627F}" type="presOf" srcId="{B59EBC26-49E1-44D7-B7E3-0C0CFFC8F20A}" destId="{A97B74D9-D2AA-416C-B736-CF2A3834053D}" srcOrd="0" destOrd="0" presId="urn:microsoft.com/office/officeart/2008/layout/RadialCluster"/>
    <dgm:cxn modelId="{F3C298D0-3C6B-45E2-9B94-D45EEC1E41BF}" type="presOf" srcId="{BE87127F-EC1B-4F02-85E2-679CEADD5FC1}" destId="{5695814F-FC45-4A2B-AEFF-0B7726FF7EE3}" srcOrd="0" destOrd="0" presId="urn:microsoft.com/office/officeart/2008/layout/RadialCluster"/>
    <dgm:cxn modelId="{095F86D6-C4A5-4075-98BD-4F8FE1B346C8}" type="presOf" srcId="{A044EF76-76C9-4242-BAA7-EDA1124E452E}" destId="{1A5ABD5E-79A8-4350-AAD6-7C5E0513F52C}" srcOrd="0" destOrd="0" presId="urn:microsoft.com/office/officeart/2008/layout/RadialCluster"/>
    <dgm:cxn modelId="{00B1B446-BF35-4404-93F0-ECB1B09C84D6}" type="presParOf" srcId="{A97B74D9-D2AA-416C-B736-CF2A3834053D}" destId="{B917A5D3-A547-4C62-957E-27E93A9BDB16}" srcOrd="0" destOrd="0" presId="urn:microsoft.com/office/officeart/2008/layout/RadialCluster"/>
    <dgm:cxn modelId="{B5028AE0-82EE-45E7-9A04-BC652E8729A2}" type="presParOf" srcId="{B917A5D3-A547-4C62-957E-27E93A9BDB16}" destId="{8427DF50-59BF-48D8-BE38-5C90A3B55B67}" srcOrd="0" destOrd="0" presId="urn:microsoft.com/office/officeart/2008/layout/RadialCluster"/>
    <dgm:cxn modelId="{9DC22963-A2C2-4386-9661-A3159B054088}" type="presParOf" srcId="{B917A5D3-A547-4C62-957E-27E93A9BDB16}" destId="{5695814F-FC45-4A2B-AEFF-0B7726FF7EE3}" srcOrd="1" destOrd="0" presId="urn:microsoft.com/office/officeart/2008/layout/RadialCluster"/>
    <dgm:cxn modelId="{2E4D1D2B-A2CA-449F-B8CE-0A05F6B87DBD}" type="presParOf" srcId="{B917A5D3-A547-4C62-957E-27E93A9BDB16}" destId="{BB03A565-120C-4769-B458-E39AB3DBB05E}" srcOrd="2" destOrd="0" presId="urn:microsoft.com/office/officeart/2008/layout/RadialCluster"/>
    <dgm:cxn modelId="{C8242E8A-009A-4EEF-B872-D34B53930CE5}" type="presParOf" srcId="{B917A5D3-A547-4C62-957E-27E93A9BDB16}" destId="{D9ADC84C-983A-410F-A6FD-CB362E9EB026}" srcOrd="3" destOrd="0" presId="urn:microsoft.com/office/officeart/2008/layout/RadialCluster"/>
    <dgm:cxn modelId="{8BC31772-84CA-4B9A-8BC8-24B9CFBBF4AB}" type="presParOf" srcId="{B917A5D3-A547-4C62-957E-27E93A9BDB16}" destId="{E6D9E417-0A06-488B-87D5-E27B2D822BDE}" srcOrd="4" destOrd="0" presId="urn:microsoft.com/office/officeart/2008/layout/RadialCluster"/>
    <dgm:cxn modelId="{786E1E5B-EE70-422A-922B-609EA11CD524}" type="presParOf" srcId="{B917A5D3-A547-4C62-957E-27E93A9BDB16}" destId="{1A5ABD5E-79A8-4350-AAD6-7C5E0513F52C}" srcOrd="5" destOrd="0" presId="urn:microsoft.com/office/officeart/2008/layout/RadialCluster"/>
    <dgm:cxn modelId="{3EB078F7-5722-4A7F-9A99-3DAC21EE3266}" type="presParOf" srcId="{B917A5D3-A547-4C62-957E-27E93A9BDB16}" destId="{4E32C5D0-3AA1-4683-BEBB-F6B61D301713}"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EBC26-49E1-44D7-B7E3-0C0CFFC8F20A}" type="doc">
      <dgm:prSet loTypeId="urn:microsoft.com/office/officeart/2008/layout/RadialCluster" loCatId="relationship" qsTypeId="urn:microsoft.com/office/officeart/2005/8/quickstyle/simple5" qsCatId="simple" csTypeId="urn:microsoft.com/office/officeart/2005/8/colors/accent1_2" csCatId="accent1" phldr="1"/>
      <dgm:spPr/>
      <dgm:t>
        <a:bodyPr/>
        <a:lstStyle/>
        <a:p>
          <a:endParaRPr lang="en-CA"/>
        </a:p>
      </dgm:t>
    </dgm:pt>
    <dgm:pt modelId="{DE239ED2-85F8-43DA-881B-44F236DEEE48}">
      <dgm:prSet phldrT="[Text]"/>
      <dgm:spPr/>
      <dgm:t>
        <a:bodyPr/>
        <a:lstStyle/>
        <a:p>
          <a:r>
            <a:rPr lang="en-CA" dirty="0"/>
            <a:t>Total EI Score</a:t>
          </a:r>
        </a:p>
      </dgm:t>
    </dgm:pt>
    <dgm:pt modelId="{25DB3479-1D96-49D2-8BA1-0C78E8158A0F}" type="parTrans" cxnId="{7862301F-FA95-4FBB-9F18-5122D2418E18}">
      <dgm:prSet/>
      <dgm:spPr/>
      <dgm:t>
        <a:bodyPr/>
        <a:lstStyle/>
        <a:p>
          <a:endParaRPr lang="en-CA"/>
        </a:p>
      </dgm:t>
    </dgm:pt>
    <dgm:pt modelId="{12B86EAC-2239-4C95-8DC3-0D4D58698ED2}" type="sibTrans" cxnId="{7862301F-FA95-4FBB-9F18-5122D2418E18}">
      <dgm:prSet/>
      <dgm:spPr/>
      <dgm:t>
        <a:bodyPr/>
        <a:lstStyle/>
        <a:p>
          <a:endParaRPr lang="en-CA"/>
        </a:p>
      </dgm:t>
    </dgm:pt>
    <dgm:pt modelId="{DC70CBE6-76A5-4118-A9C4-E5757F8B56C0}">
      <dgm:prSet phldrT="[Text]"/>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dgm:spPr>
      <dgm:t>
        <a:bodyPr/>
        <a:lstStyle/>
        <a:p>
          <a:r>
            <a:rPr lang="en-CA" dirty="0"/>
            <a:t>E</a:t>
          </a:r>
        </a:p>
      </dgm:t>
    </dgm:pt>
    <dgm:pt modelId="{BE87127F-EC1B-4F02-85E2-679CEADD5FC1}" type="parTrans" cxnId="{4005D399-DADC-4130-85B6-BE64FAAED5F0}">
      <dgm:prSet/>
      <dgm:spPr>
        <a:ln>
          <a:solidFill>
            <a:schemeClr val="accent2"/>
          </a:solidFill>
        </a:ln>
      </dgm:spPr>
      <dgm:t>
        <a:bodyPr/>
        <a:lstStyle/>
        <a:p>
          <a:endParaRPr lang="en-CA"/>
        </a:p>
      </dgm:t>
    </dgm:pt>
    <dgm:pt modelId="{EA35156C-CC3D-41B5-B412-16D40AB1A22F}" type="sibTrans" cxnId="{4005D399-DADC-4130-85B6-BE64FAAED5F0}">
      <dgm:prSet/>
      <dgm:spPr/>
      <dgm:t>
        <a:bodyPr/>
        <a:lstStyle/>
        <a:p>
          <a:endParaRPr lang="en-CA"/>
        </a:p>
      </dgm:t>
    </dgm:pt>
    <dgm:pt modelId="{53DB07C1-CDC9-4E97-AF6C-414BD08B53C5}">
      <dgm:prSet phldrT="[Text]"/>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dgm:spPr>
      <dgm:t>
        <a:bodyPr/>
        <a:lstStyle/>
        <a:p>
          <a:r>
            <a:rPr lang="en-CA" dirty="0"/>
            <a:t>J</a:t>
          </a:r>
        </a:p>
      </dgm:t>
    </dgm:pt>
    <dgm:pt modelId="{07FD42F6-030D-48BA-814E-667E34EEE467}" type="parTrans" cxnId="{07973F46-C95E-42A5-8236-09967205544F}">
      <dgm:prSet/>
      <dgm:spPr>
        <a:ln>
          <a:solidFill>
            <a:schemeClr val="accent2"/>
          </a:solidFill>
        </a:ln>
      </dgm:spPr>
      <dgm:t>
        <a:bodyPr/>
        <a:lstStyle/>
        <a:p>
          <a:endParaRPr lang="en-CA"/>
        </a:p>
      </dgm:t>
    </dgm:pt>
    <dgm:pt modelId="{F7B02359-97EC-45B9-93F5-ADD637D78A44}" type="sibTrans" cxnId="{07973F46-C95E-42A5-8236-09967205544F}">
      <dgm:prSet/>
      <dgm:spPr/>
      <dgm:t>
        <a:bodyPr/>
        <a:lstStyle/>
        <a:p>
          <a:endParaRPr lang="en-CA"/>
        </a:p>
      </dgm:t>
    </dgm:pt>
    <dgm:pt modelId="{384CF671-29E6-475F-A7DF-2646761B148C}">
      <dgm:prSet phldrT="[Text]"/>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dgm:spPr>
      <dgm:t>
        <a:bodyPr/>
        <a:lstStyle/>
        <a:p>
          <a:r>
            <a:rPr lang="en-CA" dirty="0"/>
            <a:t>T</a:t>
          </a:r>
        </a:p>
      </dgm:t>
    </dgm:pt>
    <dgm:pt modelId="{A044EF76-76C9-4242-BAA7-EDA1124E452E}" type="parTrans" cxnId="{EEC693A7-950D-4766-8FF4-2FBAA5BC6196}">
      <dgm:prSet/>
      <dgm:spPr>
        <a:ln>
          <a:solidFill>
            <a:schemeClr val="accent2"/>
          </a:solidFill>
        </a:ln>
      </dgm:spPr>
      <dgm:t>
        <a:bodyPr/>
        <a:lstStyle/>
        <a:p>
          <a:endParaRPr lang="en-CA"/>
        </a:p>
      </dgm:t>
    </dgm:pt>
    <dgm:pt modelId="{24F87CB9-F5C0-4DCD-9D5C-F64E24D55A5B}" type="sibTrans" cxnId="{EEC693A7-950D-4766-8FF4-2FBAA5BC6196}">
      <dgm:prSet/>
      <dgm:spPr/>
      <dgm:t>
        <a:bodyPr/>
        <a:lstStyle/>
        <a:p>
          <a:endParaRPr lang="en-CA"/>
        </a:p>
      </dgm:t>
    </dgm:pt>
    <dgm:pt modelId="{8C29C78F-60E2-4266-A9F3-D76BE3B406B7}">
      <dgm:prSet/>
      <dgm:spPr/>
      <dgm:t>
        <a:bodyPr/>
        <a:lstStyle/>
        <a:p>
          <a:r>
            <a:rPr lang="en-CA" dirty="0"/>
            <a:t>N</a:t>
          </a:r>
        </a:p>
      </dgm:t>
    </dgm:pt>
    <dgm:pt modelId="{27D9D4AF-0F60-45DA-B905-4548FB32ACF9}" type="parTrans" cxnId="{AB57FA2C-3D00-4A12-8DF6-D3FE85C841E0}">
      <dgm:prSet/>
      <dgm:spPr/>
      <dgm:t>
        <a:bodyPr/>
        <a:lstStyle/>
        <a:p>
          <a:endParaRPr lang="en-CA"/>
        </a:p>
      </dgm:t>
    </dgm:pt>
    <dgm:pt modelId="{ACE8CD70-3374-4E32-802F-F6A8D5978471}" type="sibTrans" cxnId="{AB57FA2C-3D00-4A12-8DF6-D3FE85C841E0}">
      <dgm:prSet/>
      <dgm:spPr/>
      <dgm:t>
        <a:bodyPr/>
        <a:lstStyle/>
        <a:p>
          <a:endParaRPr lang="en-CA"/>
        </a:p>
      </dgm:t>
    </dgm:pt>
    <dgm:pt modelId="{A97B74D9-D2AA-416C-B736-CF2A3834053D}" type="pres">
      <dgm:prSet presAssocID="{B59EBC26-49E1-44D7-B7E3-0C0CFFC8F20A}" presName="Name0" presStyleCnt="0">
        <dgm:presLayoutVars>
          <dgm:chMax val="1"/>
          <dgm:chPref val="1"/>
          <dgm:dir/>
          <dgm:animOne val="branch"/>
          <dgm:animLvl val="lvl"/>
        </dgm:presLayoutVars>
      </dgm:prSet>
      <dgm:spPr/>
    </dgm:pt>
    <dgm:pt modelId="{B917A5D3-A547-4C62-957E-27E93A9BDB16}" type="pres">
      <dgm:prSet presAssocID="{DE239ED2-85F8-43DA-881B-44F236DEEE48}" presName="singleCycle" presStyleCnt="0"/>
      <dgm:spPr/>
    </dgm:pt>
    <dgm:pt modelId="{8427DF50-59BF-48D8-BE38-5C90A3B55B67}" type="pres">
      <dgm:prSet presAssocID="{DE239ED2-85F8-43DA-881B-44F236DEEE48}" presName="singleCenter" presStyleLbl="node1" presStyleIdx="0" presStyleCnt="5" custScaleX="122341" custScaleY="122341" custLinFactNeighborY="-274">
        <dgm:presLayoutVars>
          <dgm:chMax val="7"/>
          <dgm:chPref val="7"/>
        </dgm:presLayoutVars>
      </dgm:prSet>
      <dgm:spPr>
        <a:prstGeom prst="ellipse">
          <a:avLst/>
        </a:prstGeom>
      </dgm:spPr>
    </dgm:pt>
    <dgm:pt modelId="{5695814F-FC45-4A2B-AEFF-0B7726FF7EE3}" type="pres">
      <dgm:prSet presAssocID="{BE87127F-EC1B-4F02-85E2-679CEADD5FC1}" presName="Name56" presStyleLbl="parChTrans1D2" presStyleIdx="0" presStyleCnt="4"/>
      <dgm:spPr/>
    </dgm:pt>
    <dgm:pt modelId="{BB03A565-120C-4769-B458-E39AB3DBB05E}" type="pres">
      <dgm:prSet presAssocID="{DC70CBE6-76A5-4118-A9C4-E5757F8B56C0}" presName="text0" presStyleLbl="node1" presStyleIdx="1" presStyleCnt="5" custScaleX="121733" custScaleY="121733">
        <dgm:presLayoutVars>
          <dgm:bulletEnabled val="1"/>
        </dgm:presLayoutVars>
      </dgm:prSet>
      <dgm:spPr/>
    </dgm:pt>
    <dgm:pt modelId="{D9ADC84C-983A-410F-A6FD-CB362E9EB026}" type="pres">
      <dgm:prSet presAssocID="{07FD42F6-030D-48BA-814E-667E34EEE467}" presName="Name56" presStyleLbl="parChTrans1D2" presStyleIdx="1" presStyleCnt="4"/>
      <dgm:spPr/>
    </dgm:pt>
    <dgm:pt modelId="{E6D9E417-0A06-488B-87D5-E27B2D822BDE}" type="pres">
      <dgm:prSet presAssocID="{53DB07C1-CDC9-4E97-AF6C-414BD08B53C5}" presName="text0" presStyleLbl="node1" presStyleIdx="2" presStyleCnt="5" custScaleX="121733" custScaleY="121733">
        <dgm:presLayoutVars>
          <dgm:bulletEnabled val="1"/>
        </dgm:presLayoutVars>
      </dgm:prSet>
      <dgm:spPr/>
    </dgm:pt>
    <dgm:pt modelId="{1A5ABD5E-79A8-4350-AAD6-7C5E0513F52C}" type="pres">
      <dgm:prSet presAssocID="{A044EF76-76C9-4242-BAA7-EDA1124E452E}" presName="Name56" presStyleLbl="parChTrans1D2" presStyleIdx="2" presStyleCnt="4"/>
      <dgm:spPr/>
    </dgm:pt>
    <dgm:pt modelId="{4E32C5D0-3AA1-4683-BEBB-F6B61D301713}" type="pres">
      <dgm:prSet presAssocID="{384CF671-29E6-475F-A7DF-2646761B148C}" presName="text0" presStyleLbl="node1" presStyleIdx="3" presStyleCnt="5" custScaleX="121733" custScaleY="121733">
        <dgm:presLayoutVars>
          <dgm:bulletEnabled val="1"/>
        </dgm:presLayoutVars>
      </dgm:prSet>
      <dgm:spPr/>
    </dgm:pt>
    <dgm:pt modelId="{19247540-FE6D-492A-8A90-A66CC07A3802}" type="pres">
      <dgm:prSet presAssocID="{27D9D4AF-0F60-45DA-B905-4548FB32ACF9}" presName="Name56" presStyleLbl="parChTrans1D2" presStyleIdx="3" presStyleCnt="4"/>
      <dgm:spPr/>
    </dgm:pt>
    <dgm:pt modelId="{8DE56622-2B87-4203-A3D6-0F0ACC425DC4}" type="pres">
      <dgm:prSet presAssocID="{8C29C78F-60E2-4266-A9F3-D76BE3B406B7}" presName="text0" presStyleLbl="node1" presStyleIdx="4" presStyleCnt="5" custScaleX="121733" custScaleY="121733">
        <dgm:presLayoutVars>
          <dgm:bulletEnabled val="1"/>
        </dgm:presLayoutVars>
      </dgm:prSet>
      <dgm:spPr/>
    </dgm:pt>
  </dgm:ptLst>
  <dgm:cxnLst>
    <dgm:cxn modelId="{B8190000-9CC7-4052-A3D2-27BCA55849C5}" type="presOf" srcId="{53DB07C1-CDC9-4E97-AF6C-414BD08B53C5}" destId="{E6D9E417-0A06-488B-87D5-E27B2D822BDE}" srcOrd="0" destOrd="0" presId="urn:microsoft.com/office/officeart/2008/layout/RadialCluster"/>
    <dgm:cxn modelId="{7862301F-FA95-4FBB-9F18-5122D2418E18}" srcId="{B59EBC26-49E1-44D7-B7E3-0C0CFFC8F20A}" destId="{DE239ED2-85F8-43DA-881B-44F236DEEE48}" srcOrd="0" destOrd="0" parTransId="{25DB3479-1D96-49D2-8BA1-0C78E8158A0F}" sibTransId="{12B86EAC-2239-4C95-8DC3-0D4D58698ED2}"/>
    <dgm:cxn modelId="{005A1B25-C2B1-4022-B1F5-B5C1413E04A7}" type="presOf" srcId="{384CF671-29E6-475F-A7DF-2646761B148C}" destId="{4E32C5D0-3AA1-4683-BEBB-F6B61D301713}" srcOrd="0" destOrd="0" presId="urn:microsoft.com/office/officeart/2008/layout/RadialCluster"/>
    <dgm:cxn modelId="{AB57FA2C-3D00-4A12-8DF6-D3FE85C841E0}" srcId="{DE239ED2-85F8-43DA-881B-44F236DEEE48}" destId="{8C29C78F-60E2-4266-A9F3-D76BE3B406B7}" srcOrd="3" destOrd="0" parTransId="{27D9D4AF-0F60-45DA-B905-4548FB32ACF9}" sibTransId="{ACE8CD70-3374-4E32-802F-F6A8D5978471}"/>
    <dgm:cxn modelId="{07973F46-C95E-42A5-8236-09967205544F}" srcId="{DE239ED2-85F8-43DA-881B-44F236DEEE48}" destId="{53DB07C1-CDC9-4E97-AF6C-414BD08B53C5}" srcOrd="1" destOrd="0" parTransId="{07FD42F6-030D-48BA-814E-667E34EEE467}" sibTransId="{F7B02359-97EC-45B9-93F5-ADD637D78A44}"/>
    <dgm:cxn modelId="{4F051979-A8CC-46C0-9E98-DEBCDC1B81F7}" type="presOf" srcId="{27D9D4AF-0F60-45DA-B905-4548FB32ACF9}" destId="{19247540-FE6D-492A-8A90-A66CC07A3802}" srcOrd="0" destOrd="0" presId="urn:microsoft.com/office/officeart/2008/layout/RadialCluster"/>
    <dgm:cxn modelId="{4005D399-DADC-4130-85B6-BE64FAAED5F0}" srcId="{DE239ED2-85F8-43DA-881B-44F236DEEE48}" destId="{DC70CBE6-76A5-4118-A9C4-E5757F8B56C0}" srcOrd="0" destOrd="0" parTransId="{BE87127F-EC1B-4F02-85E2-679CEADD5FC1}" sibTransId="{EA35156C-CC3D-41B5-B412-16D40AB1A22F}"/>
    <dgm:cxn modelId="{8343749F-5C1F-43DB-B135-9082BD4AA978}" type="presOf" srcId="{DC70CBE6-76A5-4118-A9C4-E5757F8B56C0}" destId="{BB03A565-120C-4769-B458-E39AB3DBB05E}" srcOrd="0" destOrd="0" presId="urn:microsoft.com/office/officeart/2008/layout/RadialCluster"/>
    <dgm:cxn modelId="{119E4DA7-F758-4EE9-9D99-E9CFA19FC0A7}" type="presOf" srcId="{07FD42F6-030D-48BA-814E-667E34EEE467}" destId="{D9ADC84C-983A-410F-A6FD-CB362E9EB026}" srcOrd="0" destOrd="0" presId="urn:microsoft.com/office/officeart/2008/layout/RadialCluster"/>
    <dgm:cxn modelId="{EEC693A7-950D-4766-8FF4-2FBAA5BC6196}" srcId="{DE239ED2-85F8-43DA-881B-44F236DEEE48}" destId="{384CF671-29E6-475F-A7DF-2646761B148C}" srcOrd="2" destOrd="0" parTransId="{A044EF76-76C9-4242-BAA7-EDA1124E452E}" sibTransId="{24F87CB9-F5C0-4DCD-9D5C-F64E24D55A5B}"/>
    <dgm:cxn modelId="{F01A83AC-4344-4651-8400-1BD40BC3B881}" type="presOf" srcId="{DE239ED2-85F8-43DA-881B-44F236DEEE48}" destId="{8427DF50-59BF-48D8-BE38-5C90A3B55B67}" srcOrd="0" destOrd="0" presId="urn:microsoft.com/office/officeart/2008/layout/RadialCluster"/>
    <dgm:cxn modelId="{C755BBB4-12CC-46A6-A9E1-281922C12246}" type="presOf" srcId="{8C29C78F-60E2-4266-A9F3-D76BE3B406B7}" destId="{8DE56622-2B87-4203-A3D6-0F0ACC425DC4}" srcOrd="0" destOrd="0" presId="urn:microsoft.com/office/officeart/2008/layout/RadialCluster"/>
    <dgm:cxn modelId="{93FE85C5-FAB8-49C0-B676-8D1FA442627F}" type="presOf" srcId="{B59EBC26-49E1-44D7-B7E3-0C0CFFC8F20A}" destId="{A97B74D9-D2AA-416C-B736-CF2A3834053D}" srcOrd="0" destOrd="0" presId="urn:microsoft.com/office/officeart/2008/layout/RadialCluster"/>
    <dgm:cxn modelId="{F3C298D0-3C6B-45E2-9B94-D45EEC1E41BF}" type="presOf" srcId="{BE87127F-EC1B-4F02-85E2-679CEADD5FC1}" destId="{5695814F-FC45-4A2B-AEFF-0B7726FF7EE3}" srcOrd="0" destOrd="0" presId="urn:microsoft.com/office/officeart/2008/layout/RadialCluster"/>
    <dgm:cxn modelId="{095F86D6-C4A5-4075-98BD-4F8FE1B346C8}" type="presOf" srcId="{A044EF76-76C9-4242-BAA7-EDA1124E452E}" destId="{1A5ABD5E-79A8-4350-AAD6-7C5E0513F52C}" srcOrd="0" destOrd="0" presId="urn:microsoft.com/office/officeart/2008/layout/RadialCluster"/>
    <dgm:cxn modelId="{00B1B446-BF35-4404-93F0-ECB1B09C84D6}" type="presParOf" srcId="{A97B74D9-D2AA-416C-B736-CF2A3834053D}" destId="{B917A5D3-A547-4C62-957E-27E93A9BDB16}" srcOrd="0" destOrd="0" presId="urn:microsoft.com/office/officeart/2008/layout/RadialCluster"/>
    <dgm:cxn modelId="{B5028AE0-82EE-45E7-9A04-BC652E8729A2}" type="presParOf" srcId="{B917A5D3-A547-4C62-957E-27E93A9BDB16}" destId="{8427DF50-59BF-48D8-BE38-5C90A3B55B67}" srcOrd="0" destOrd="0" presId="urn:microsoft.com/office/officeart/2008/layout/RadialCluster"/>
    <dgm:cxn modelId="{9DC22963-A2C2-4386-9661-A3159B054088}" type="presParOf" srcId="{B917A5D3-A547-4C62-957E-27E93A9BDB16}" destId="{5695814F-FC45-4A2B-AEFF-0B7726FF7EE3}" srcOrd="1" destOrd="0" presId="urn:microsoft.com/office/officeart/2008/layout/RadialCluster"/>
    <dgm:cxn modelId="{2E4D1D2B-A2CA-449F-B8CE-0A05F6B87DBD}" type="presParOf" srcId="{B917A5D3-A547-4C62-957E-27E93A9BDB16}" destId="{BB03A565-120C-4769-B458-E39AB3DBB05E}" srcOrd="2" destOrd="0" presId="urn:microsoft.com/office/officeart/2008/layout/RadialCluster"/>
    <dgm:cxn modelId="{C8242E8A-009A-4EEF-B872-D34B53930CE5}" type="presParOf" srcId="{B917A5D3-A547-4C62-957E-27E93A9BDB16}" destId="{D9ADC84C-983A-410F-A6FD-CB362E9EB026}" srcOrd="3" destOrd="0" presId="urn:microsoft.com/office/officeart/2008/layout/RadialCluster"/>
    <dgm:cxn modelId="{8BC31772-84CA-4B9A-8BC8-24B9CFBBF4AB}" type="presParOf" srcId="{B917A5D3-A547-4C62-957E-27E93A9BDB16}" destId="{E6D9E417-0A06-488B-87D5-E27B2D822BDE}" srcOrd="4" destOrd="0" presId="urn:microsoft.com/office/officeart/2008/layout/RadialCluster"/>
    <dgm:cxn modelId="{786E1E5B-EE70-422A-922B-609EA11CD524}" type="presParOf" srcId="{B917A5D3-A547-4C62-957E-27E93A9BDB16}" destId="{1A5ABD5E-79A8-4350-AAD6-7C5E0513F52C}" srcOrd="5" destOrd="0" presId="urn:microsoft.com/office/officeart/2008/layout/RadialCluster"/>
    <dgm:cxn modelId="{3EB078F7-5722-4A7F-9A99-3DAC21EE3266}" type="presParOf" srcId="{B917A5D3-A547-4C62-957E-27E93A9BDB16}" destId="{4E32C5D0-3AA1-4683-BEBB-F6B61D301713}" srcOrd="6" destOrd="0" presId="urn:microsoft.com/office/officeart/2008/layout/RadialCluster"/>
    <dgm:cxn modelId="{4F761C8C-A0F6-423C-B874-D38E5ACFAF0E}" type="presParOf" srcId="{B917A5D3-A547-4C62-957E-27E93A9BDB16}" destId="{19247540-FE6D-492A-8A90-A66CC07A3802}" srcOrd="7" destOrd="0" presId="urn:microsoft.com/office/officeart/2008/layout/RadialCluster"/>
    <dgm:cxn modelId="{89EF8E60-46C7-4E5B-8AB4-0C49A77C15A5}" type="presParOf" srcId="{B917A5D3-A547-4C62-957E-27E93A9BDB16}" destId="{8DE56622-2B87-4203-A3D6-0F0ACC425DC4}"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507C9E-FC0B-43BA-ADF5-06128BDC0C93}" type="doc">
      <dgm:prSet loTypeId="urn:microsoft.com/office/officeart/2005/8/layout/radial5" loCatId="relationship" qsTypeId="urn:microsoft.com/office/officeart/2005/8/quickstyle/simple5" qsCatId="simple" csTypeId="urn:microsoft.com/office/officeart/2005/8/colors/accent1_2" csCatId="accent1" phldr="1"/>
      <dgm:spPr/>
      <dgm:t>
        <a:bodyPr/>
        <a:lstStyle/>
        <a:p>
          <a:endParaRPr lang="en-CA"/>
        </a:p>
      </dgm:t>
    </dgm:pt>
    <dgm:pt modelId="{DA0B0A69-A566-4FA7-8DF1-E43775AAB308}">
      <dgm:prSet phldrT="[Text]"/>
      <dgm:spPr/>
      <dgm:t>
        <a:bodyPr/>
        <a:lstStyle/>
        <a:p>
          <a:r>
            <a:rPr lang="en-CA" dirty="0"/>
            <a:t>F</a:t>
          </a:r>
        </a:p>
      </dgm:t>
    </dgm:pt>
    <dgm:pt modelId="{9C65A792-0249-4FF2-8BCF-7C5B4E03C378}" type="parTrans" cxnId="{64238E54-B510-4C26-AE54-0EA697EE2670}">
      <dgm:prSet/>
      <dgm:spPr/>
      <dgm:t>
        <a:bodyPr/>
        <a:lstStyle/>
        <a:p>
          <a:endParaRPr lang="en-CA"/>
        </a:p>
      </dgm:t>
    </dgm:pt>
    <dgm:pt modelId="{06A8C5B9-01E6-4225-94C4-D52D89ADCD6A}" type="sibTrans" cxnId="{64238E54-B510-4C26-AE54-0EA697EE2670}">
      <dgm:prSet/>
      <dgm:spPr/>
      <dgm:t>
        <a:bodyPr/>
        <a:lstStyle/>
        <a:p>
          <a:endParaRPr lang="en-CA"/>
        </a:p>
      </dgm:t>
    </dgm:pt>
    <dgm:pt modelId="{93DFC72E-D2AE-46D8-A059-B484ED31ECBC}">
      <dgm:prSet phldrT="[Text]" custT="1"/>
      <dgm:spPr/>
      <dgm:t>
        <a:bodyPr/>
        <a:lstStyle/>
        <a:p>
          <a:r>
            <a:rPr lang="en-CA" sz="1600" dirty="0"/>
            <a:t>Total EI Score</a:t>
          </a:r>
        </a:p>
      </dgm:t>
    </dgm:pt>
    <dgm:pt modelId="{05C8A92C-8AB8-46A5-80BD-7050E7A566D2}" type="parTrans" cxnId="{1B9FF88A-550B-4F5A-B735-EF113C9BE7DE}">
      <dgm:prSet/>
      <dgm:spPr/>
      <dgm:t>
        <a:bodyPr/>
        <a:lstStyle/>
        <a:p>
          <a:endParaRPr lang="en-CA"/>
        </a:p>
      </dgm:t>
    </dgm:pt>
    <dgm:pt modelId="{F552FF55-B648-44A4-AE43-CDBC70D790DA}" type="sibTrans" cxnId="{1B9FF88A-550B-4F5A-B735-EF113C9BE7DE}">
      <dgm:prSet/>
      <dgm:spPr/>
      <dgm:t>
        <a:bodyPr/>
        <a:lstStyle/>
        <a:p>
          <a:endParaRPr lang="en-CA"/>
        </a:p>
      </dgm:t>
    </dgm:pt>
    <dgm:pt modelId="{2793E015-12EE-4301-920D-770ADF38347D}">
      <dgm:prSet phldrT="[Text]" custT="1"/>
      <dgm:spPr/>
      <dgm:t>
        <a:bodyPr/>
        <a:lstStyle/>
        <a:p>
          <a:r>
            <a:rPr lang="en-CA" sz="1600" dirty="0"/>
            <a:t>Interpersonal Skills</a:t>
          </a:r>
        </a:p>
      </dgm:t>
    </dgm:pt>
    <dgm:pt modelId="{3EC47BF3-8BAB-4A29-B143-C10416C79938}" type="parTrans" cxnId="{CDA38F91-22C3-4A8F-9A66-50CB816CBAA4}">
      <dgm:prSet/>
      <dgm:spPr/>
      <dgm:t>
        <a:bodyPr/>
        <a:lstStyle/>
        <a:p>
          <a:endParaRPr lang="en-CA"/>
        </a:p>
      </dgm:t>
    </dgm:pt>
    <dgm:pt modelId="{54980D42-FE91-4A56-9185-971EE5BFF6AD}" type="sibTrans" cxnId="{CDA38F91-22C3-4A8F-9A66-50CB816CBAA4}">
      <dgm:prSet/>
      <dgm:spPr/>
      <dgm:t>
        <a:bodyPr/>
        <a:lstStyle/>
        <a:p>
          <a:endParaRPr lang="en-CA"/>
        </a:p>
      </dgm:t>
    </dgm:pt>
    <dgm:pt modelId="{523180DF-3C11-4DEF-B185-E081F2BE1B78}" type="pres">
      <dgm:prSet presAssocID="{D8507C9E-FC0B-43BA-ADF5-06128BDC0C93}" presName="Name0" presStyleCnt="0">
        <dgm:presLayoutVars>
          <dgm:chMax val="1"/>
          <dgm:dir/>
          <dgm:animLvl val="ctr"/>
          <dgm:resizeHandles val="exact"/>
        </dgm:presLayoutVars>
      </dgm:prSet>
      <dgm:spPr/>
    </dgm:pt>
    <dgm:pt modelId="{F02D8C39-D212-4811-8218-17CD906538AE}" type="pres">
      <dgm:prSet presAssocID="{DA0B0A69-A566-4FA7-8DF1-E43775AAB308}" presName="centerShape" presStyleLbl="node0" presStyleIdx="0" presStyleCnt="1" custScaleX="147859" custScaleY="141844" custLinFactNeighborX="-42332" custLinFactNeighborY="40386"/>
      <dgm:spPr>
        <a:prstGeom prst="roundRect">
          <a:avLst/>
        </a:prstGeom>
      </dgm:spPr>
    </dgm:pt>
    <dgm:pt modelId="{A923ADEE-BDA1-4183-88C3-4BB0FFD50FB4}" type="pres">
      <dgm:prSet presAssocID="{05C8A92C-8AB8-46A5-80BD-7050E7A566D2}" presName="parTrans" presStyleLbl="sibTrans2D1" presStyleIdx="0" presStyleCnt="2"/>
      <dgm:spPr/>
    </dgm:pt>
    <dgm:pt modelId="{7278F207-0A12-47A4-82FB-98DCDDA6140E}" type="pres">
      <dgm:prSet presAssocID="{05C8A92C-8AB8-46A5-80BD-7050E7A566D2}" presName="connectorText" presStyleLbl="sibTrans2D1" presStyleIdx="0" presStyleCnt="2"/>
      <dgm:spPr/>
    </dgm:pt>
    <dgm:pt modelId="{DF2AC30F-8F4E-4ADB-89B9-6EA4AB2D51EF}" type="pres">
      <dgm:prSet presAssocID="{93DFC72E-D2AE-46D8-A059-B484ED31ECBC}" presName="node" presStyleLbl="node1" presStyleIdx="0" presStyleCnt="2" custScaleX="167574" custScaleY="167574" custRadScaleRad="114881" custRadScaleInc="-54039">
        <dgm:presLayoutVars>
          <dgm:bulletEnabled val="1"/>
        </dgm:presLayoutVars>
      </dgm:prSet>
      <dgm:spPr/>
    </dgm:pt>
    <dgm:pt modelId="{72E4FD54-347A-49ED-AEEE-F1D7CA477B54}" type="pres">
      <dgm:prSet presAssocID="{3EC47BF3-8BAB-4A29-B143-C10416C79938}" presName="parTrans" presStyleLbl="sibTrans2D1" presStyleIdx="1" presStyleCnt="2"/>
      <dgm:spPr/>
    </dgm:pt>
    <dgm:pt modelId="{52D22AA5-A709-4F6F-AF54-EF2E928B928A}" type="pres">
      <dgm:prSet presAssocID="{3EC47BF3-8BAB-4A29-B143-C10416C79938}" presName="connectorText" presStyleLbl="sibTrans2D1" presStyleIdx="1" presStyleCnt="2"/>
      <dgm:spPr/>
    </dgm:pt>
    <dgm:pt modelId="{66F0E4C2-35CD-4E37-9BE8-472E2824ADED}" type="pres">
      <dgm:prSet presAssocID="{2793E015-12EE-4301-920D-770ADF38347D}" presName="node" presStyleLbl="node1" presStyleIdx="1" presStyleCnt="2" custScaleX="167574" custScaleY="167574" custRadScaleRad="109160" custRadScaleInc="-50402">
        <dgm:presLayoutVars>
          <dgm:bulletEnabled val="1"/>
        </dgm:presLayoutVars>
      </dgm:prSet>
      <dgm:spPr/>
    </dgm:pt>
  </dgm:ptLst>
  <dgm:cxnLst>
    <dgm:cxn modelId="{271E6F03-B165-417C-A3F8-E4CCF608BFCB}" type="presOf" srcId="{05C8A92C-8AB8-46A5-80BD-7050E7A566D2}" destId="{A923ADEE-BDA1-4183-88C3-4BB0FFD50FB4}" srcOrd="0" destOrd="0" presId="urn:microsoft.com/office/officeart/2005/8/layout/radial5"/>
    <dgm:cxn modelId="{41BF0820-2E6D-461C-8020-69723EFA3A87}" type="presOf" srcId="{3EC47BF3-8BAB-4A29-B143-C10416C79938}" destId="{52D22AA5-A709-4F6F-AF54-EF2E928B928A}" srcOrd="1" destOrd="0" presId="urn:microsoft.com/office/officeart/2005/8/layout/radial5"/>
    <dgm:cxn modelId="{07F67828-7CB9-46B6-9700-ADEEE0B57C24}" type="presOf" srcId="{93DFC72E-D2AE-46D8-A059-B484ED31ECBC}" destId="{DF2AC30F-8F4E-4ADB-89B9-6EA4AB2D51EF}" srcOrd="0" destOrd="0" presId="urn:microsoft.com/office/officeart/2005/8/layout/radial5"/>
    <dgm:cxn modelId="{6FC7195F-9261-42BF-AC73-F4738AD1EB8E}" type="presOf" srcId="{05C8A92C-8AB8-46A5-80BD-7050E7A566D2}" destId="{7278F207-0A12-47A4-82FB-98DCDDA6140E}" srcOrd="1" destOrd="0" presId="urn:microsoft.com/office/officeart/2005/8/layout/radial5"/>
    <dgm:cxn modelId="{EB05395F-6491-4EC9-A754-0BE6F3E68111}" type="presOf" srcId="{3EC47BF3-8BAB-4A29-B143-C10416C79938}" destId="{72E4FD54-347A-49ED-AEEE-F1D7CA477B54}" srcOrd="0" destOrd="0" presId="urn:microsoft.com/office/officeart/2005/8/layout/radial5"/>
    <dgm:cxn modelId="{6764F749-7781-4E04-8475-E7EF49D40BD9}" type="presOf" srcId="{2793E015-12EE-4301-920D-770ADF38347D}" destId="{66F0E4C2-35CD-4E37-9BE8-472E2824ADED}" srcOrd="0" destOrd="0" presId="urn:microsoft.com/office/officeart/2005/8/layout/radial5"/>
    <dgm:cxn modelId="{64238E54-B510-4C26-AE54-0EA697EE2670}" srcId="{D8507C9E-FC0B-43BA-ADF5-06128BDC0C93}" destId="{DA0B0A69-A566-4FA7-8DF1-E43775AAB308}" srcOrd="0" destOrd="0" parTransId="{9C65A792-0249-4FF2-8BCF-7C5B4E03C378}" sibTransId="{06A8C5B9-01E6-4225-94C4-D52D89ADCD6A}"/>
    <dgm:cxn modelId="{4AC58189-68AA-4999-8BA3-5FED6FBF202B}" type="presOf" srcId="{DA0B0A69-A566-4FA7-8DF1-E43775AAB308}" destId="{F02D8C39-D212-4811-8218-17CD906538AE}" srcOrd="0" destOrd="0" presId="urn:microsoft.com/office/officeart/2005/8/layout/radial5"/>
    <dgm:cxn modelId="{1B9FF88A-550B-4F5A-B735-EF113C9BE7DE}" srcId="{DA0B0A69-A566-4FA7-8DF1-E43775AAB308}" destId="{93DFC72E-D2AE-46D8-A059-B484ED31ECBC}" srcOrd="0" destOrd="0" parTransId="{05C8A92C-8AB8-46A5-80BD-7050E7A566D2}" sibTransId="{F552FF55-B648-44A4-AE43-CDBC70D790DA}"/>
    <dgm:cxn modelId="{CDA38F91-22C3-4A8F-9A66-50CB816CBAA4}" srcId="{DA0B0A69-A566-4FA7-8DF1-E43775AAB308}" destId="{2793E015-12EE-4301-920D-770ADF38347D}" srcOrd="1" destOrd="0" parTransId="{3EC47BF3-8BAB-4A29-B143-C10416C79938}" sibTransId="{54980D42-FE91-4A56-9185-971EE5BFF6AD}"/>
    <dgm:cxn modelId="{6E759ABA-6D67-4815-A258-3F53641BA731}" type="presOf" srcId="{D8507C9E-FC0B-43BA-ADF5-06128BDC0C93}" destId="{523180DF-3C11-4DEF-B185-E081F2BE1B78}" srcOrd="0" destOrd="0" presId="urn:microsoft.com/office/officeart/2005/8/layout/radial5"/>
    <dgm:cxn modelId="{ECB079D6-5AE6-4705-B19B-58710E5AD9A9}" type="presParOf" srcId="{523180DF-3C11-4DEF-B185-E081F2BE1B78}" destId="{F02D8C39-D212-4811-8218-17CD906538AE}" srcOrd="0" destOrd="0" presId="urn:microsoft.com/office/officeart/2005/8/layout/radial5"/>
    <dgm:cxn modelId="{55E7A720-39EE-4222-9A69-3C3A692C1F29}" type="presParOf" srcId="{523180DF-3C11-4DEF-B185-E081F2BE1B78}" destId="{A923ADEE-BDA1-4183-88C3-4BB0FFD50FB4}" srcOrd="1" destOrd="0" presId="urn:microsoft.com/office/officeart/2005/8/layout/radial5"/>
    <dgm:cxn modelId="{FEFEC747-D60B-4593-A461-0EE40FFD86AA}" type="presParOf" srcId="{A923ADEE-BDA1-4183-88C3-4BB0FFD50FB4}" destId="{7278F207-0A12-47A4-82FB-98DCDDA6140E}" srcOrd="0" destOrd="0" presId="urn:microsoft.com/office/officeart/2005/8/layout/radial5"/>
    <dgm:cxn modelId="{439182A6-63C6-43A7-A372-DBDA987D2E2E}" type="presParOf" srcId="{523180DF-3C11-4DEF-B185-E081F2BE1B78}" destId="{DF2AC30F-8F4E-4ADB-89B9-6EA4AB2D51EF}" srcOrd="2" destOrd="0" presId="urn:microsoft.com/office/officeart/2005/8/layout/radial5"/>
    <dgm:cxn modelId="{C1F52D57-C5BA-4610-A69C-FE98749DC035}" type="presParOf" srcId="{523180DF-3C11-4DEF-B185-E081F2BE1B78}" destId="{72E4FD54-347A-49ED-AEEE-F1D7CA477B54}" srcOrd="3" destOrd="0" presId="urn:microsoft.com/office/officeart/2005/8/layout/radial5"/>
    <dgm:cxn modelId="{EFA11A2F-2711-41E7-B33F-542C886B59B0}" type="presParOf" srcId="{72E4FD54-347A-49ED-AEEE-F1D7CA477B54}" destId="{52D22AA5-A709-4F6F-AF54-EF2E928B928A}" srcOrd="0" destOrd="0" presId="urn:microsoft.com/office/officeart/2005/8/layout/radial5"/>
    <dgm:cxn modelId="{5C38F36E-2630-4564-AD0D-BCB31A15629E}" type="presParOf" srcId="{523180DF-3C11-4DEF-B185-E081F2BE1B78}" destId="{66F0E4C2-35CD-4E37-9BE8-472E2824ADED}" srcOrd="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0FE0A3-BE8B-4055-83CF-8D42FE5B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3C34C4AB-FF3E-4381-8F85-FB07CE51D6BC}">
      <dgm:prSet phldrT="[Text]" custT="1"/>
      <dgm:spPr/>
      <dgm:t>
        <a:bodyPr/>
        <a:lstStyle/>
        <a:p>
          <a:r>
            <a:rPr lang="en-CA" sz="2800" dirty="0"/>
            <a:t>Whole Type</a:t>
          </a:r>
        </a:p>
        <a:p>
          <a:r>
            <a:rPr lang="en-CA" sz="2800" dirty="0"/>
            <a:t>ESTJ</a:t>
          </a:r>
        </a:p>
      </dgm:t>
    </dgm:pt>
    <dgm:pt modelId="{C1583916-5847-4330-9465-5EE5C2682920}" type="parTrans" cxnId="{4A33C702-343C-4351-98FC-CEE723AEB827}">
      <dgm:prSet/>
      <dgm:spPr/>
      <dgm:t>
        <a:bodyPr/>
        <a:lstStyle/>
        <a:p>
          <a:endParaRPr lang="en-CA" sz="1600"/>
        </a:p>
      </dgm:t>
    </dgm:pt>
    <dgm:pt modelId="{FAD4A080-5EC1-473C-B965-7642DB156036}" type="sibTrans" cxnId="{4A33C702-343C-4351-98FC-CEE723AEB827}">
      <dgm:prSet/>
      <dgm:spPr/>
      <dgm:t>
        <a:bodyPr/>
        <a:lstStyle/>
        <a:p>
          <a:endParaRPr lang="en-CA" sz="1600"/>
        </a:p>
      </dgm:t>
    </dgm:pt>
    <dgm:pt modelId="{44423807-6CDA-4CFE-82AC-6263F4C7970D}" type="asst">
      <dgm:prSet phldrT="[Text]" custT="1"/>
      <dgm:spPr/>
      <dgm:t>
        <a:bodyPr/>
        <a:lstStyle/>
        <a:p>
          <a:r>
            <a:rPr lang="en-CA" sz="2800" dirty="0"/>
            <a:t>Dominant Function</a:t>
          </a:r>
        </a:p>
        <a:p>
          <a:r>
            <a:rPr lang="en-CA" sz="2800" dirty="0"/>
            <a:t>Te</a:t>
          </a:r>
        </a:p>
      </dgm:t>
    </dgm:pt>
    <dgm:pt modelId="{DEAC6E15-3258-4572-9821-979887F889B5}" type="parTrans" cxnId="{9395E5CB-C395-4414-B428-5917E42B00B5}">
      <dgm:prSet/>
      <dgm:spPr/>
      <dgm:t>
        <a:bodyPr/>
        <a:lstStyle/>
        <a:p>
          <a:endParaRPr lang="en-CA" sz="1600"/>
        </a:p>
      </dgm:t>
    </dgm:pt>
    <dgm:pt modelId="{5840F35E-65D2-4A2B-96C5-B20DD7EDC57C}" type="sibTrans" cxnId="{9395E5CB-C395-4414-B428-5917E42B00B5}">
      <dgm:prSet/>
      <dgm:spPr/>
      <dgm:t>
        <a:bodyPr/>
        <a:lstStyle/>
        <a:p>
          <a:endParaRPr lang="en-CA" sz="1600"/>
        </a:p>
      </dgm:t>
    </dgm:pt>
    <dgm:pt modelId="{8ADBDCDF-7B9A-4F9B-9FCD-767A6958978A}" type="asst">
      <dgm:prSet custT="1"/>
      <dgm:spPr/>
      <dgm:t>
        <a:bodyPr/>
        <a:lstStyle/>
        <a:p>
          <a:r>
            <a:rPr lang="en-CA" sz="2800" dirty="0"/>
            <a:t>Auxiliary Function</a:t>
          </a:r>
        </a:p>
        <a:p>
          <a:r>
            <a:rPr lang="en-CA" sz="2800" dirty="0"/>
            <a:t>Si</a:t>
          </a:r>
        </a:p>
      </dgm:t>
    </dgm:pt>
    <dgm:pt modelId="{1E399869-4980-4C1A-9FC4-FE4456EDC2B1}" type="parTrans" cxnId="{2C56DB40-7A39-4593-9EEC-D92F2A6D869C}">
      <dgm:prSet/>
      <dgm:spPr/>
      <dgm:t>
        <a:bodyPr/>
        <a:lstStyle/>
        <a:p>
          <a:endParaRPr lang="en-CA" sz="1600"/>
        </a:p>
      </dgm:t>
    </dgm:pt>
    <dgm:pt modelId="{500F3C15-949B-4ACD-9AB0-D4FA1C1B4C55}" type="sibTrans" cxnId="{2C56DB40-7A39-4593-9EEC-D92F2A6D869C}">
      <dgm:prSet/>
      <dgm:spPr/>
      <dgm:t>
        <a:bodyPr/>
        <a:lstStyle/>
        <a:p>
          <a:endParaRPr lang="en-CA" sz="1600"/>
        </a:p>
      </dgm:t>
    </dgm:pt>
    <dgm:pt modelId="{EC8EDE35-AA47-4C60-9C85-AC8762093414}" type="pres">
      <dgm:prSet presAssocID="{E00FE0A3-BE8B-4055-83CF-8D42FE5B7C1D}" presName="hierChild1" presStyleCnt="0">
        <dgm:presLayoutVars>
          <dgm:orgChart val="1"/>
          <dgm:chPref val="1"/>
          <dgm:dir/>
          <dgm:animOne val="branch"/>
          <dgm:animLvl val="lvl"/>
          <dgm:resizeHandles/>
        </dgm:presLayoutVars>
      </dgm:prSet>
      <dgm:spPr/>
    </dgm:pt>
    <dgm:pt modelId="{DD4EAC73-BD85-4BAC-A248-411CE20547EE}" type="pres">
      <dgm:prSet presAssocID="{3C34C4AB-FF3E-4381-8F85-FB07CE51D6BC}" presName="hierRoot1" presStyleCnt="0">
        <dgm:presLayoutVars>
          <dgm:hierBranch val="init"/>
        </dgm:presLayoutVars>
      </dgm:prSet>
      <dgm:spPr/>
    </dgm:pt>
    <dgm:pt modelId="{2E8EA53B-92B6-4B0E-BC93-FA9ED2374BBD}" type="pres">
      <dgm:prSet presAssocID="{3C34C4AB-FF3E-4381-8F85-FB07CE51D6BC}" presName="rootComposite1" presStyleCnt="0"/>
      <dgm:spPr/>
    </dgm:pt>
    <dgm:pt modelId="{CA6DE336-AABD-4C24-A644-A7488DE21D0B}" type="pres">
      <dgm:prSet presAssocID="{3C34C4AB-FF3E-4381-8F85-FB07CE51D6BC}" presName="rootText1" presStyleLbl="node0" presStyleIdx="0" presStyleCnt="1">
        <dgm:presLayoutVars>
          <dgm:chPref val="3"/>
        </dgm:presLayoutVars>
      </dgm:prSet>
      <dgm:spPr/>
    </dgm:pt>
    <dgm:pt modelId="{F7C1CC86-AC2C-4B0D-B43B-F4C79D7F6951}" type="pres">
      <dgm:prSet presAssocID="{3C34C4AB-FF3E-4381-8F85-FB07CE51D6BC}" presName="rootConnector1" presStyleLbl="node1" presStyleIdx="0" presStyleCnt="0"/>
      <dgm:spPr/>
    </dgm:pt>
    <dgm:pt modelId="{3662E3FE-D0DE-4B64-9FF7-9D6253A2EFF1}" type="pres">
      <dgm:prSet presAssocID="{3C34C4AB-FF3E-4381-8F85-FB07CE51D6BC}" presName="hierChild2" presStyleCnt="0"/>
      <dgm:spPr/>
    </dgm:pt>
    <dgm:pt modelId="{E7826988-EFDE-4031-B76C-E6AAB8F86A7C}" type="pres">
      <dgm:prSet presAssocID="{3C34C4AB-FF3E-4381-8F85-FB07CE51D6BC}" presName="hierChild3" presStyleCnt="0"/>
      <dgm:spPr/>
    </dgm:pt>
    <dgm:pt modelId="{B260E15C-7AB9-475E-8383-D4EDC430E65A}" type="pres">
      <dgm:prSet presAssocID="{DEAC6E15-3258-4572-9821-979887F889B5}" presName="Name111" presStyleLbl="parChTrans1D2" presStyleIdx="0" presStyleCnt="2"/>
      <dgm:spPr/>
    </dgm:pt>
    <dgm:pt modelId="{09BE6335-E625-421F-B37F-A8223C167676}" type="pres">
      <dgm:prSet presAssocID="{44423807-6CDA-4CFE-82AC-6263F4C7970D}" presName="hierRoot3" presStyleCnt="0">
        <dgm:presLayoutVars>
          <dgm:hierBranch val="init"/>
        </dgm:presLayoutVars>
      </dgm:prSet>
      <dgm:spPr/>
    </dgm:pt>
    <dgm:pt modelId="{EC9B6551-1065-40BD-ADDF-EEDB024984A7}" type="pres">
      <dgm:prSet presAssocID="{44423807-6CDA-4CFE-82AC-6263F4C7970D}" presName="rootComposite3" presStyleCnt="0"/>
      <dgm:spPr/>
    </dgm:pt>
    <dgm:pt modelId="{6CB74133-E632-4BF6-9D5F-3E9C66322106}" type="pres">
      <dgm:prSet presAssocID="{44423807-6CDA-4CFE-82AC-6263F4C7970D}" presName="rootText3" presStyleLbl="asst1" presStyleIdx="0" presStyleCnt="2">
        <dgm:presLayoutVars>
          <dgm:chPref val="3"/>
        </dgm:presLayoutVars>
      </dgm:prSet>
      <dgm:spPr/>
    </dgm:pt>
    <dgm:pt modelId="{6C049732-F838-42F1-9BB0-4B0E530AB872}" type="pres">
      <dgm:prSet presAssocID="{44423807-6CDA-4CFE-82AC-6263F4C7970D}" presName="rootConnector3" presStyleLbl="asst1" presStyleIdx="0" presStyleCnt="2"/>
      <dgm:spPr/>
    </dgm:pt>
    <dgm:pt modelId="{E6D8CFA1-D936-4075-BC95-CCCEADA4D054}" type="pres">
      <dgm:prSet presAssocID="{44423807-6CDA-4CFE-82AC-6263F4C7970D}" presName="hierChild6" presStyleCnt="0"/>
      <dgm:spPr/>
    </dgm:pt>
    <dgm:pt modelId="{11219640-294E-461D-9951-C29075888A5D}" type="pres">
      <dgm:prSet presAssocID="{44423807-6CDA-4CFE-82AC-6263F4C7970D}" presName="hierChild7" presStyleCnt="0"/>
      <dgm:spPr/>
    </dgm:pt>
    <dgm:pt modelId="{4FE8E530-9A79-4D2E-8083-E0ED2E76DF3B}" type="pres">
      <dgm:prSet presAssocID="{1E399869-4980-4C1A-9FC4-FE4456EDC2B1}" presName="Name111" presStyleLbl="parChTrans1D2" presStyleIdx="1" presStyleCnt="2"/>
      <dgm:spPr/>
    </dgm:pt>
    <dgm:pt modelId="{A218C8ED-7B00-43E4-8821-9C6755D4524A}" type="pres">
      <dgm:prSet presAssocID="{8ADBDCDF-7B9A-4F9B-9FCD-767A6958978A}" presName="hierRoot3" presStyleCnt="0">
        <dgm:presLayoutVars>
          <dgm:hierBranch val="init"/>
        </dgm:presLayoutVars>
      </dgm:prSet>
      <dgm:spPr/>
    </dgm:pt>
    <dgm:pt modelId="{B7B3577B-7BF1-41C6-BA4B-1AB36B291E23}" type="pres">
      <dgm:prSet presAssocID="{8ADBDCDF-7B9A-4F9B-9FCD-767A6958978A}" presName="rootComposite3" presStyleCnt="0"/>
      <dgm:spPr/>
    </dgm:pt>
    <dgm:pt modelId="{A1883E15-F68C-434F-B52F-0F97B6A54206}" type="pres">
      <dgm:prSet presAssocID="{8ADBDCDF-7B9A-4F9B-9FCD-767A6958978A}" presName="rootText3" presStyleLbl="asst1" presStyleIdx="1" presStyleCnt="2">
        <dgm:presLayoutVars>
          <dgm:chPref val="3"/>
        </dgm:presLayoutVars>
      </dgm:prSet>
      <dgm:spPr/>
    </dgm:pt>
    <dgm:pt modelId="{740F3D10-2550-48EC-A780-8296641782D1}" type="pres">
      <dgm:prSet presAssocID="{8ADBDCDF-7B9A-4F9B-9FCD-767A6958978A}" presName="rootConnector3" presStyleLbl="asst1" presStyleIdx="1" presStyleCnt="2"/>
      <dgm:spPr/>
    </dgm:pt>
    <dgm:pt modelId="{8DE8E436-18F9-40F1-A3D8-36DDBE01AD8D}" type="pres">
      <dgm:prSet presAssocID="{8ADBDCDF-7B9A-4F9B-9FCD-767A6958978A}" presName="hierChild6" presStyleCnt="0"/>
      <dgm:spPr/>
    </dgm:pt>
    <dgm:pt modelId="{7D69993A-CDF3-49EF-831F-3152D12B503B}" type="pres">
      <dgm:prSet presAssocID="{8ADBDCDF-7B9A-4F9B-9FCD-767A6958978A}" presName="hierChild7" presStyleCnt="0"/>
      <dgm:spPr/>
    </dgm:pt>
  </dgm:ptLst>
  <dgm:cxnLst>
    <dgm:cxn modelId="{4A33C702-343C-4351-98FC-CEE723AEB827}" srcId="{E00FE0A3-BE8B-4055-83CF-8D42FE5B7C1D}" destId="{3C34C4AB-FF3E-4381-8F85-FB07CE51D6BC}" srcOrd="0" destOrd="0" parTransId="{C1583916-5847-4330-9465-5EE5C2682920}" sibTransId="{FAD4A080-5EC1-473C-B965-7642DB156036}"/>
    <dgm:cxn modelId="{C4F48E17-6FA5-4EAA-8DB8-C4264B225307}" type="presOf" srcId="{E00FE0A3-BE8B-4055-83CF-8D42FE5B7C1D}" destId="{EC8EDE35-AA47-4C60-9C85-AC8762093414}" srcOrd="0" destOrd="0" presId="urn:microsoft.com/office/officeart/2005/8/layout/orgChart1"/>
    <dgm:cxn modelId="{EB877E1A-A581-48EC-8132-A60DE6943B21}" type="presOf" srcId="{44423807-6CDA-4CFE-82AC-6263F4C7970D}" destId="{6CB74133-E632-4BF6-9D5F-3E9C66322106}" srcOrd="0" destOrd="0" presId="urn:microsoft.com/office/officeart/2005/8/layout/orgChart1"/>
    <dgm:cxn modelId="{2C56DB40-7A39-4593-9EEC-D92F2A6D869C}" srcId="{3C34C4AB-FF3E-4381-8F85-FB07CE51D6BC}" destId="{8ADBDCDF-7B9A-4F9B-9FCD-767A6958978A}" srcOrd="1" destOrd="0" parTransId="{1E399869-4980-4C1A-9FC4-FE4456EDC2B1}" sibTransId="{500F3C15-949B-4ACD-9AB0-D4FA1C1B4C55}"/>
    <dgm:cxn modelId="{37645162-6E74-43EB-80CA-ABEA0D097ED6}" type="presOf" srcId="{8ADBDCDF-7B9A-4F9B-9FCD-767A6958978A}" destId="{740F3D10-2550-48EC-A780-8296641782D1}" srcOrd="1" destOrd="0" presId="urn:microsoft.com/office/officeart/2005/8/layout/orgChart1"/>
    <dgm:cxn modelId="{A04DBD7A-EB9E-414D-BBDE-C1632F403500}" type="presOf" srcId="{8ADBDCDF-7B9A-4F9B-9FCD-767A6958978A}" destId="{A1883E15-F68C-434F-B52F-0F97B6A54206}" srcOrd="0" destOrd="0" presId="urn:microsoft.com/office/officeart/2005/8/layout/orgChart1"/>
    <dgm:cxn modelId="{1CBE4395-3CB1-4204-91B7-2B20D7042413}" type="presOf" srcId="{DEAC6E15-3258-4572-9821-979887F889B5}" destId="{B260E15C-7AB9-475E-8383-D4EDC430E65A}" srcOrd="0" destOrd="0" presId="urn:microsoft.com/office/officeart/2005/8/layout/orgChart1"/>
    <dgm:cxn modelId="{F79F8D9E-9FF8-4C8A-9966-5A60718C3EE8}" type="presOf" srcId="{3C34C4AB-FF3E-4381-8F85-FB07CE51D6BC}" destId="{F7C1CC86-AC2C-4B0D-B43B-F4C79D7F6951}" srcOrd="1" destOrd="0" presId="urn:microsoft.com/office/officeart/2005/8/layout/orgChart1"/>
    <dgm:cxn modelId="{9AF2EDCA-2C6B-4C52-B082-9B3629A91BBB}" type="presOf" srcId="{44423807-6CDA-4CFE-82AC-6263F4C7970D}" destId="{6C049732-F838-42F1-9BB0-4B0E530AB872}" srcOrd="1" destOrd="0" presId="urn:microsoft.com/office/officeart/2005/8/layout/orgChart1"/>
    <dgm:cxn modelId="{9395E5CB-C395-4414-B428-5917E42B00B5}" srcId="{3C34C4AB-FF3E-4381-8F85-FB07CE51D6BC}" destId="{44423807-6CDA-4CFE-82AC-6263F4C7970D}" srcOrd="0" destOrd="0" parTransId="{DEAC6E15-3258-4572-9821-979887F889B5}" sibTransId="{5840F35E-65D2-4A2B-96C5-B20DD7EDC57C}"/>
    <dgm:cxn modelId="{74D959DD-3DE6-4C24-8919-0E47E0E3FA0B}" type="presOf" srcId="{3C34C4AB-FF3E-4381-8F85-FB07CE51D6BC}" destId="{CA6DE336-AABD-4C24-A644-A7488DE21D0B}" srcOrd="0" destOrd="0" presId="urn:microsoft.com/office/officeart/2005/8/layout/orgChart1"/>
    <dgm:cxn modelId="{D34F7CEC-2A5B-426E-9339-8FE69201E1D7}" type="presOf" srcId="{1E399869-4980-4C1A-9FC4-FE4456EDC2B1}" destId="{4FE8E530-9A79-4D2E-8083-E0ED2E76DF3B}" srcOrd="0" destOrd="0" presId="urn:microsoft.com/office/officeart/2005/8/layout/orgChart1"/>
    <dgm:cxn modelId="{A964F5D6-8915-4084-AA13-ABFEE3363685}" type="presParOf" srcId="{EC8EDE35-AA47-4C60-9C85-AC8762093414}" destId="{DD4EAC73-BD85-4BAC-A248-411CE20547EE}" srcOrd="0" destOrd="0" presId="urn:microsoft.com/office/officeart/2005/8/layout/orgChart1"/>
    <dgm:cxn modelId="{C3DE510C-B8DB-4059-A546-02116520D5F2}" type="presParOf" srcId="{DD4EAC73-BD85-4BAC-A248-411CE20547EE}" destId="{2E8EA53B-92B6-4B0E-BC93-FA9ED2374BBD}" srcOrd="0" destOrd="0" presId="urn:microsoft.com/office/officeart/2005/8/layout/orgChart1"/>
    <dgm:cxn modelId="{5DC3C01A-3D83-474B-A6B0-6BFAA314A790}" type="presParOf" srcId="{2E8EA53B-92B6-4B0E-BC93-FA9ED2374BBD}" destId="{CA6DE336-AABD-4C24-A644-A7488DE21D0B}" srcOrd="0" destOrd="0" presId="urn:microsoft.com/office/officeart/2005/8/layout/orgChart1"/>
    <dgm:cxn modelId="{494906DD-9476-417A-BC3B-AC23EA960DFC}" type="presParOf" srcId="{2E8EA53B-92B6-4B0E-BC93-FA9ED2374BBD}" destId="{F7C1CC86-AC2C-4B0D-B43B-F4C79D7F6951}" srcOrd="1" destOrd="0" presId="urn:microsoft.com/office/officeart/2005/8/layout/orgChart1"/>
    <dgm:cxn modelId="{845329E4-71CE-444C-9B76-3C3D337DAF7E}" type="presParOf" srcId="{DD4EAC73-BD85-4BAC-A248-411CE20547EE}" destId="{3662E3FE-D0DE-4B64-9FF7-9D6253A2EFF1}" srcOrd="1" destOrd="0" presId="urn:microsoft.com/office/officeart/2005/8/layout/orgChart1"/>
    <dgm:cxn modelId="{3A3BC445-4E72-41CF-81FB-6E030C8BA0A6}" type="presParOf" srcId="{DD4EAC73-BD85-4BAC-A248-411CE20547EE}" destId="{E7826988-EFDE-4031-B76C-E6AAB8F86A7C}" srcOrd="2" destOrd="0" presId="urn:microsoft.com/office/officeart/2005/8/layout/orgChart1"/>
    <dgm:cxn modelId="{309CF6A6-2184-4AA1-9B9F-AFB0D2D1755D}" type="presParOf" srcId="{E7826988-EFDE-4031-B76C-E6AAB8F86A7C}" destId="{B260E15C-7AB9-475E-8383-D4EDC430E65A}" srcOrd="0" destOrd="0" presId="urn:microsoft.com/office/officeart/2005/8/layout/orgChart1"/>
    <dgm:cxn modelId="{1C98C06C-EAC4-41E5-8898-D91C5BC9422A}" type="presParOf" srcId="{E7826988-EFDE-4031-B76C-E6AAB8F86A7C}" destId="{09BE6335-E625-421F-B37F-A8223C167676}" srcOrd="1" destOrd="0" presId="urn:microsoft.com/office/officeart/2005/8/layout/orgChart1"/>
    <dgm:cxn modelId="{7F768BC0-7B60-4320-AC39-F97FF53C3BB2}" type="presParOf" srcId="{09BE6335-E625-421F-B37F-A8223C167676}" destId="{EC9B6551-1065-40BD-ADDF-EEDB024984A7}" srcOrd="0" destOrd="0" presId="urn:microsoft.com/office/officeart/2005/8/layout/orgChart1"/>
    <dgm:cxn modelId="{92BA0BFE-41B1-4BD6-8105-8FCABF54B7B6}" type="presParOf" srcId="{EC9B6551-1065-40BD-ADDF-EEDB024984A7}" destId="{6CB74133-E632-4BF6-9D5F-3E9C66322106}" srcOrd="0" destOrd="0" presId="urn:microsoft.com/office/officeart/2005/8/layout/orgChart1"/>
    <dgm:cxn modelId="{80171A8C-3C7B-4C30-8E2B-5C2D8132CF04}" type="presParOf" srcId="{EC9B6551-1065-40BD-ADDF-EEDB024984A7}" destId="{6C049732-F838-42F1-9BB0-4B0E530AB872}" srcOrd="1" destOrd="0" presId="urn:microsoft.com/office/officeart/2005/8/layout/orgChart1"/>
    <dgm:cxn modelId="{8D70F6FC-AB4D-44CB-BDB5-39F6D9C52F18}" type="presParOf" srcId="{09BE6335-E625-421F-B37F-A8223C167676}" destId="{E6D8CFA1-D936-4075-BC95-CCCEADA4D054}" srcOrd="1" destOrd="0" presId="urn:microsoft.com/office/officeart/2005/8/layout/orgChart1"/>
    <dgm:cxn modelId="{59C71190-4C89-46BA-9ED4-E3DFB1D55105}" type="presParOf" srcId="{09BE6335-E625-421F-B37F-A8223C167676}" destId="{11219640-294E-461D-9951-C29075888A5D}" srcOrd="2" destOrd="0" presId="urn:microsoft.com/office/officeart/2005/8/layout/orgChart1"/>
    <dgm:cxn modelId="{2F417E75-2C8A-4D3F-A3CC-764BEF3285D5}" type="presParOf" srcId="{E7826988-EFDE-4031-B76C-E6AAB8F86A7C}" destId="{4FE8E530-9A79-4D2E-8083-E0ED2E76DF3B}" srcOrd="2" destOrd="0" presId="urn:microsoft.com/office/officeart/2005/8/layout/orgChart1"/>
    <dgm:cxn modelId="{89CFF369-EE03-43A2-A0C4-3EF905CC0846}" type="presParOf" srcId="{E7826988-EFDE-4031-B76C-E6AAB8F86A7C}" destId="{A218C8ED-7B00-43E4-8821-9C6755D4524A}" srcOrd="3" destOrd="0" presId="urn:microsoft.com/office/officeart/2005/8/layout/orgChart1"/>
    <dgm:cxn modelId="{0DE03835-6571-4C03-8924-D5ED3A2BBC9A}" type="presParOf" srcId="{A218C8ED-7B00-43E4-8821-9C6755D4524A}" destId="{B7B3577B-7BF1-41C6-BA4B-1AB36B291E23}" srcOrd="0" destOrd="0" presId="urn:microsoft.com/office/officeart/2005/8/layout/orgChart1"/>
    <dgm:cxn modelId="{1C9129C8-D721-41D4-B6C6-817883A9307E}" type="presParOf" srcId="{B7B3577B-7BF1-41C6-BA4B-1AB36B291E23}" destId="{A1883E15-F68C-434F-B52F-0F97B6A54206}" srcOrd="0" destOrd="0" presId="urn:microsoft.com/office/officeart/2005/8/layout/orgChart1"/>
    <dgm:cxn modelId="{1CB43B7E-9363-418F-B6AA-99DA7C5F6682}" type="presParOf" srcId="{B7B3577B-7BF1-41C6-BA4B-1AB36B291E23}" destId="{740F3D10-2550-48EC-A780-8296641782D1}" srcOrd="1" destOrd="0" presId="urn:microsoft.com/office/officeart/2005/8/layout/orgChart1"/>
    <dgm:cxn modelId="{E27AA5CC-4718-4E77-BBF7-6C1EC0CE3CBE}" type="presParOf" srcId="{A218C8ED-7B00-43E4-8821-9C6755D4524A}" destId="{8DE8E436-18F9-40F1-A3D8-36DDBE01AD8D}" srcOrd="1" destOrd="0" presId="urn:microsoft.com/office/officeart/2005/8/layout/orgChart1"/>
    <dgm:cxn modelId="{052A7EAC-6CDD-4A71-95FF-F9EADA4510F5}" type="presParOf" srcId="{A218C8ED-7B00-43E4-8821-9C6755D4524A}" destId="{7D69993A-CDF3-49EF-831F-3152D12B503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0FE0A3-BE8B-4055-83CF-8D42FE5B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3C34C4AB-FF3E-4381-8F85-FB07CE51D6BC}">
      <dgm:prSet phldrT="[Text]" custT="1"/>
      <dgm:spPr/>
      <dgm:t>
        <a:bodyPr/>
        <a:lstStyle/>
        <a:p>
          <a:r>
            <a:rPr lang="en-CA" sz="2400" dirty="0"/>
            <a:t>Whole Type</a:t>
          </a:r>
        </a:p>
        <a:p>
          <a:r>
            <a:rPr lang="en-CA" sz="2400" dirty="0"/>
            <a:t>ENTJ</a:t>
          </a:r>
        </a:p>
      </dgm:t>
    </dgm:pt>
    <dgm:pt modelId="{C1583916-5847-4330-9465-5EE5C2682920}" type="parTrans" cxnId="{4A33C702-343C-4351-98FC-CEE723AEB827}">
      <dgm:prSet/>
      <dgm:spPr/>
      <dgm:t>
        <a:bodyPr/>
        <a:lstStyle/>
        <a:p>
          <a:endParaRPr lang="en-CA" sz="1400"/>
        </a:p>
      </dgm:t>
    </dgm:pt>
    <dgm:pt modelId="{FAD4A080-5EC1-473C-B965-7642DB156036}" type="sibTrans" cxnId="{4A33C702-343C-4351-98FC-CEE723AEB827}">
      <dgm:prSet/>
      <dgm:spPr/>
      <dgm:t>
        <a:bodyPr/>
        <a:lstStyle/>
        <a:p>
          <a:endParaRPr lang="en-CA" sz="1400"/>
        </a:p>
      </dgm:t>
    </dgm:pt>
    <dgm:pt modelId="{44423807-6CDA-4CFE-82AC-6263F4C7970D}" type="asst">
      <dgm:prSet phldrT="[Text]" custT="1"/>
      <dgm:spPr/>
      <dgm:t>
        <a:bodyPr/>
        <a:lstStyle/>
        <a:p>
          <a:r>
            <a:rPr lang="en-CA" sz="2400" dirty="0"/>
            <a:t>Dominant Function</a:t>
          </a:r>
        </a:p>
        <a:p>
          <a:r>
            <a:rPr lang="en-CA" sz="2400" dirty="0"/>
            <a:t>Te</a:t>
          </a:r>
        </a:p>
      </dgm:t>
    </dgm:pt>
    <dgm:pt modelId="{DEAC6E15-3258-4572-9821-979887F889B5}" type="parTrans" cxnId="{9395E5CB-C395-4414-B428-5917E42B00B5}">
      <dgm:prSet/>
      <dgm:spPr/>
      <dgm:t>
        <a:bodyPr/>
        <a:lstStyle/>
        <a:p>
          <a:endParaRPr lang="en-CA" sz="1400"/>
        </a:p>
      </dgm:t>
    </dgm:pt>
    <dgm:pt modelId="{5840F35E-65D2-4A2B-96C5-B20DD7EDC57C}" type="sibTrans" cxnId="{9395E5CB-C395-4414-B428-5917E42B00B5}">
      <dgm:prSet/>
      <dgm:spPr/>
      <dgm:t>
        <a:bodyPr/>
        <a:lstStyle/>
        <a:p>
          <a:endParaRPr lang="en-CA" sz="1400"/>
        </a:p>
      </dgm:t>
    </dgm:pt>
    <dgm:pt modelId="{8ADBDCDF-7B9A-4F9B-9FCD-767A6958978A}" type="asst">
      <dgm:prSet custT="1"/>
      <dgm:spPr/>
      <dgm:t>
        <a:bodyPr/>
        <a:lstStyle/>
        <a:p>
          <a:r>
            <a:rPr lang="en-CA" sz="2400" dirty="0"/>
            <a:t>Auxiliary Function</a:t>
          </a:r>
        </a:p>
        <a:p>
          <a:r>
            <a:rPr lang="en-CA" sz="2400" dirty="0"/>
            <a:t>Ni</a:t>
          </a:r>
        </a:p>
      </dgm:t>
    </dgm:pt>
    <dgm:pt modelId="{1E399869-4980-4C1A-9FC4-FE4456EDC2B1}" type="parTrans" cxnId="{2C56DB40-7A39-4593-9EEC-D92F2A6D869C}">
      <dgm:prSet/>
      <dgm:spPr/>
      <dgm:t>
        <a:bodyPr/>
        <a:lstStyle/>
        <a:p>
          <a:endParaRPr lang="en-CA" sz="1400"/>
        </a:p>
      </dgm:t>
    </dgm:pt>
    <dgm:pt modelId="{500F3C15-949B-4ACD-9AB0-D4FA1C1B4C55}" type="sibTrans" cxnId="{2C56DB40-7A39-4593-9EEC-D92F2A6D869C}">
      <dgm:prSet/>
      <dgm:spPr/>
      <dgm:t>
        <a:bodyPr/>
        <a:lstStyle/>
        <a:p>
          <a:endParaRPr lang="en-CA" sz="1400"/>
        </a:p>
      </dgm:t>
    </dgm:pt>
    <dgm:pt modelId="{EC8EDE35-AA47-4C60-9C85-AC8762093414}" type="pres">
      <dgm:prSet presAssocID="{E00FE0A3-BE8B-4055-83CF-8D42FE5B7C1D}" presName="hierChild1" presStyleCnt="0">
        <dgm:presLayoutVars>
          <dgm:orgChart val="1"/>
          <dgm:chPref val="1"/>
          <dgm:dir/>
          <dgm:animOne val="branch"/>
          <dgm:animLvl val="lvl"/>
          <dgm:resizeHandles/>
        </dgm:presLayoutVars>
      </dgm:prSet>
      <dgm:spPr/>
    </dgm:pt>
    <dgm:pt modelId="{DD4EAC73-BD85-4BAC-A248-411CE20547EE}" type="pres">
      <dgm:prSet presAssocID="{3C34C4AB-FF3E-4381-8F85-FB07CE51D6BC}" presName="hierRoot1" presStyleCnt="0">
        <dgm:presLayoutVars>
          <dgm:hierBranch val="init"/>
        </dgm:presLayoutVars>
      </dgm:prSet>
      <dgm:spPr/>
    </dgm:pt>
    <dgm:pt modelId="{2E8EA53B-92B6-4B0E-BC93-FA9ED2374BBD}" type="pres">
      <dgm:prSet presAssocID="{3C34C4AB-FF3E-4381-8F85-FB07CE51D6BC}" presName="rootComposite1" presStyleCnt="0"/>
      <dgm:spPr/>
    </dgm:pt>
    <dgm:pt modelId="{CA6DE336-AABD-4C24-A644-A7488DE21D0B}" type="pres">
      <dgm:prSet presAssocID="{3C34C4AB-FF3E-4381-8F85-FB07CE51D6BC}" presName="rootText1" presStyleLbl="node0" presStyleIdx="0" presStyleCnt="1">
        <dgm:presLayoutVars>
          <dgm:chPref val="3"/>
        </dgm:presLayoutVars>
      </dgm:prSet>
      <dgm:spPr/>
    </dgm:pt>
    <dgm:pt modelId="{F7C1CC86-AC2C-4B0D-B43B-F4C79D7F6951}" type="pres">
      <dgm:prSet presAssocID="{3C34C4AB-FF3E-4381-8F85-FB07CE51D6BC}" presName="rootConnector1" presStyleLbl="node1" presStyleIdx="0" presStyleCnt="0"/>
      <dgm:spPr/>
    </dgm:pt>
    <dgm:pt modelId="{3662E3FE-D0DE-4B64-9FF7-9D6253A2EFF1}" type="pres">
      <dgm:prSet presAssocID="{3C34C4AB-FF3E-4381-8F85-FB07CE51D6BC}" presName="hierChild2" presStyleCnt="0"/>
      <dgm:spPr/>
    </dgm:pt>
    <dgm:pt modelId="{E7826988-EFDE-4031-B76C-E6AAB8F86A7C}" type="pres">
      <dgm:prSet presAssocID="{3C34C4AB-FF3E-4381-8F85-FB07CE51D6BC}" presName="hierChild3" presStyleCnt="0"/>
      <dgm:spPr/>
    </dgm:pt>
    <dgm:pt modelId="{B260E15C-7AB9-475E-8383-D4EDC430E65A}" type="pres">
      <dgm:prSet presAssocID="{DEAC6E15-3258-4572-9821-979887F889B5}" presName="Name111" presStyleLbl="parChTrans1D2" presStyleIdx="0" presStyleCnt="2"/>
      <dgm:spPr/>
    </dgm:pt>
    <dgm:pt modelId="{09BE6335-E625-421F-B37F-A8223C167676}" type="pres">
      <dgm:prSet presAssocID="{44423807-6CDA-4CFE-82AC-6263F4C7970D}" presName="hierRoot3" presStyleCnt="0">
        <dgm:presLayoutVars>
          <dgm:hierBranch val="init"/>
        </dgm:presLayoutVars>
      </dgm:prSet>
      <dgm:spPr/>
    </dgm:pt>
    <dgm:pt modelId="{EC9B6551-1065-40BD-ADDF-EEDB024984A7}" type="pres">
      <dgm:prSet presAssocID="{44423807-6CDA-4CFE-82AC-6263F4C7970D}" presName="rootComposite3" presStyleCnt="0"/>
      <dgm:spPr/>
    </dgm:pt>
    <dgm:pt modelId="{6CB74133-E632-4BF6-9D5F-3E9C66322106}" type="pres">
      <dgm:prSet presAssocID="{44423807-6CDA-4CFE-82AC-6263F4C7970D}" presName="rootText3" presStyleLbl="asst1" presStyleIdx="0" presStyleCnt="2">
        <dgm:presLayoutVars>
          <dgm:chPref val="3"/>
        </dgm:presLayoutVars>
      </dgm:prSet>
      <dgm:spPr/>
    </dgm:pt>
    <dgm:pt modelId="{6C049732-F838-42F1-9BB0-4B0E530AB872}" type="pres">
      <dgm:prSet presAssocID="{44423807-6CDA-4CFE-82AC-6263F4C7970D}" presName="rootConnector3" presStyleLbl="asst1" presStyleIdx="0" presStyleCnt="2"/>
      <dgm:spPr/>
    </dgm:pt>
    <dgm:pt modelId="{E6D8CFA1-D936-4075-BC95-CCCEADA4D054}" type="pres">
      <dgm:prSet presAssocID="{44423807-6CDA-4CFE-82AC-6263F4C7970D}" presName="hierChild6" presStyleCnt="0"/>
      <dgm:spPr/>
    </dgm:pt>
    <dgm:pt modelId="{11219640-294E-461D-9951-C29075888A5D}" type="pres">
      <dgm:prSet presAssocID="{44423807-6CDA-4CFE-82AC-6263F4C7970D}" presName="hierChild7" presStyleCnt="0"/>
      <dgm:spPr/>
    </dgm:pt>
    <dgm:pt modelId="{4FE8E530-9A79-4D2E-8083-E0ED2E76DF3B}" type="pres">
      <dgm:prSet presAssocID="{1E399869-4980-4C1A-9FC4-FE4456EDC2B1}" presName="Name111" presStyleLbl="parChTrans1D2" presStyleIdx="1" presStyleCnt="2"/>
      <dgm:spPr/>
    </dgm:pt>
    <dgm:pt modelId="{A218C8ED-7B00-43E4-8821-9C6755D4524A}" type="pres">
      <dgm:prSet presAssocID="{8ADBDCDF-7B9A-4F9B-9FCD-767A6958978A}" presName="hierRoot3" presStyleCnt="0">
        <dgm:presLayoutVars>
          <dgm:hierBranch val="init"/>
        </dgm:presLayoutVars>
      </dgm:prSet>
      <dgm:spPr/>
    </dgm:pt>
    <dgm:pt modelId="{B7B3577B-7BF1-41C6-BA4B-1AB36B291E23}" type="pres">
      <dgm:prSet presAssocID="{8ADBDCDF-7B9A-4F9B-9FCD-767A6958978A}" presName="rootComposite3" presStyleCnt="0"/>
      <dgm:spPr/>
    </dgm:pt>
    <dgm:pt modelId="{A1883E15-F68C-434F-B52F-0F97B6A54206}" type="pres">
      <dgm:prSet presAssocID="{8ADBDCDF-7B9A-4F9B-9FCD-767A6958978A}" presName="rootText3" presStyleLbl="asst1" presStyleIdx="1" presStyleCnt="2">
        <dgm:presLayoutVars>
          <dgm:chPref val="3"/>
        </dgm:presLayoutVars>
      </dgm:prSet>
      <dgm:spPr/>
    </dgm:pt>
    <dgm:pt modelId="{740F3D10-2550-48EC-A780-8296641782D1}" type="pres">
      <dgm:prSet presAssocID="{8ADBDCDF-7B9A-4F9B-9FCD-767A6958978A}" presName="rootConnector3" presStyleLbl="asst1" presStyleIdx="1" presStyleCnt="2"/>
      <dgm:spPr/>
    </dgm:pt>
    <dgm:pt modelId="{8DE8E436-18F9-40F1-A3D8-36DDBE01AD8D}" type="pres">
      <dgm:prSet presAssocID="{8ADBDCDF-7B9A-4F9B-9FCD-767A6958978A}" presName="hierChild6" presStyleCnt="0"/>
      <dgm:spPr/>
    </dgm:pt>
    <dgm:pt modelId="{7D69993A-CDF3-49EF-831F-3152D12B503B}" type="pres">
      <dgm:prSet presAssocID="{8ADBDCDF-7B9A-4F9B-9FCD-767A6958978A}" presName="hierChild7" presStyleCnt="0"/>
      <dgm:spPr/>
    </dgm:pt>
  </dgm:ptLst>
  <dgm:cxnLst>
    <dgm:cxn modelId="{4A33C702-343C-4351-98FC-CEE723AEB827}" srcId="{E00FE0A3-BE8B-4055-83CF-8D42FE5B7C1D}" destId="{3C34C4AB-FF3E-4381-8F85-FB07CE51D6BC}" srcOrd="0" destOrd="0" parTransId="{C1583916-5847-4330-9465-5EE5C2682920}" sibTransId="{FAD4A080-5EC1-473C-B965-7642DB156036}"/>
    <dgm:cxn modelId="{C4F48E17-6FA5-4EAA-8DB8-C4264B225307}" type="presOf" srcId="{E00FE0A3-BE8B-4055-83CF-8D42FE5B7C1D}" destId="{EC8EDE35-AA47-4C60-9C85-AC8762093414}" srcOrd="0" destOrd="0" presId="urn:microsoft.com/office/officeart/2005/8/layout/orgChart1"/>
    <dgm:cxn modelId="{EB877E1A-A581-48EC-8132-A60DE6943B21}" type="presOf" srcId="{44423807-6CDA-4CFE-82AC-6263F4C7970D}" destId="{6CB74133-E632-4BF6-9D5F-3E9C66322106}" srcOrd="0" destOrd="0" presId="urn:microsoft.com/office/officeart/2005/8/layout/orgChart1"/>
    <dgm:cxn modelId="{2C56DB40-7A39-4593-9EEC-D92F2A6D869C}" srcId="{3C34C4AB-FF3E-4381-8F85-FB07CE51D6BC}" destId="{8ADBDCDF-7B9A-4F9B-9FCD-767A6958978A}" srcOrd="1" destOrd="0" parTransId="{1E399869-4980-4C1A-9FC4-FE4456EDC2B1}" sibTransId="{500F3C15-949B-4ACD-9AB0-D4FA1C1B4C55}"/>
    <dgm:cxn modelId="{37645162-6E74-43EB-80CA-ABEA0D097ED6}" type="presOf" srcId="{8ADBDCDF-7B9A-4F9B-9FCD-767A6958978A}" destId="{740F3D10-2550-48EC-A780-8296641782D1}" srcOrd="1" destOrd="0" presId="urn:microsoft.com/office/officeart/2005/8/layout/orgChart1"/>
    <dgm:cxn modelId="{A04DBD7A-EB9E-414D-BBDE-C1632F403500}" type="presOf" srcId="{8ADBDCDF-7B9A-4F9B-9FCD-767A6958978A}" destId="{A1883E15-F68C-434F-B52F-0F97B6A54206}" srcOrd="0" destOrd="0" presId="urn:microsoft.com/office/officeart/2005/8/layout/orgChart1"/>
    <dgm:cxn modelId="{1CBE4395-3CB1-4204-91B7-2B20D7042413}" type="presOf" srcId="{DEAC6E15-3258-4572-9821-979887F889B5}" destId="{B260E15C-7AB9-475E-8383-D4EDC430E65A}" srcOrd="0" destOrd="0" presId="urn:microsoft.com/office/officeart/2005/8/layout/orgChart1"/>
    <dgm:cxn modelId="{F79F8D9E-9FF8-4C8A-9966-5A60718C3EE8}" type="presOf" srcId="{3C34C4AB-FF3E-4381-8F85-FB07CE51D6BC}" destId="{F7C1CC86-AC2C-4B0D-B43B-F4C79D7F6951}" srcOrd="1" destOrd="0" presId="urn:microsoft.com/office/officeart/2005/8/layout/orgChart1"/>
    <dgm:cxn modelId="{9AF2EDCA-2C6B-4C52-B082-9B3629A91BBB}" type="presOf" srcId="{44423807-6CDA-4CFE-82AC-6263F4C7970D}" destId="{6C049732-F838-42F1-9BB0-4B0E530AB872}" srcOrd="1" destOrd="0" presId="urn:microsoft.com/office/officeart/2005/8/layout/orgChart1"/>
    <dgm:cxn modelId="{9395E5CB-C395-4414-B428-5917E42B00B5}" srcId="{3C34C4AB-FF3E-4381-8F85-FB07CE51D6BC}" destId="{44423807-6CDA-4CFE-82AC-6263F4C7970D}" srcOrd="0" destOrd="0" parTransId="{DEAC6E15-3258-4572-9821-979887F889B5}" sibTransId="{5840F35E-65D2-4A2B-96C5-B20DD7EDC57C}"/>
    <dgm:cxn modelId="{74D959DD-3DE6-4C24-8919-0E47E0E3FA0B}" type="presOf" srcId="{3C34C4AB-FF3E-4381-8F85-FB07CE51D6BC}" destId="{CA6DE336-AABD-4C24-A644-A7488DE21D0B}" srcOrd="0" destOrd="0" presId="urn:microsoft.com/office/officeart/2005/8/layout/orgChart1"/>
    <dgm:cxn modelId="{D34F7CEC-2A5B-426E-9339-8FE69201E1D7}" type="presOf" srcId="{1E399869-4980-4C1A-9FC4-FE4456EDC2B1}" destId="{4FE8E530-9A79-4D2E-8083-E0ED2E76DF3B}" srcOrd="0" destOrd="0" presId="urn:microsoft.com/office/officeart/2005/8/layout/orgChart1"/>
    <dgm:cxn modelId="{A964F5D6-8915-4084-AA13-ABFEE3363685}" type="presParOf" srcId="{EC8EDE35-AA47-4C60-9C85-AC8762093414}" destId="{DD4EAC73-BD85-4BAC-A248-411CE20547EE}" srcOrd="0" destOrd="0" presId="urn:microsoft.com/office/officeart/2005/8/layout/orgChart1"/>
    <dgm:cxn modelId="{C3DE510C-B8DB-4059-A546-02116520D5F2}" type="presParOf" srcId="{DD4EAC73-BD85-4BAC-A248-411CE20547EE}" destId="{2E8EA53B-92B6-4B0E-BC93-FA9ED2374BBD}" srcOrd="0" destOrd="0" presId="urn:microsoft.com/office/officeart/2005/8/layout/orgChart1"/>
    <dgm:cxn modelId="{5DC3C01A-3D83-474B-A6B0-6BFAA314A790}" type="presParOf" srcId="{2E8EA53B-92B6-4B0E-BC93-FA9ED2374BBD}" destId="{CA6DE336-AABD-4C24-A644-A7488DE21D0B}" srcOrd="0" destOrd="0" presId="urn:microsoft.com/office/officeart/2005/8/layout/orgChart1"/>
    <dgm:cxn modelId="{494906DD-9476-417A-BC3B-AC23EA960DFC}" type="presParOf" srcId="{2E8EA53B-92B6-4B0E-BC93-FA9ED2374BBD}" destId="{F7C1CC86-AC2C-4B0D-B43B-F4C79D7F6951}" srcOrd="1" destOrd="0" presId="urn:microsoft.com/office/officeart/2005/8/layout/orgChart1"/>
    <dgm:cxn modelId="{845329E4-71CE-444C-9B76-3C3D337DAF7E}" type="presParOf" srcId="{DD4EAC73-BD85-4BAC-A248-411CE20547EE}" destId="{3662E3FE-D0DE-4B64-9FF7-9D6253A2EFF1}" srcOrd="1" destOrd="0" presId="urn:microsoft.com/office/officeart/2005/8/layout/orgChart1"/>
    <dgm:cxn modelId="{3A3BC445-4E72-41CF-81FB-6E030C8BA0A6}" type="presParOf" srcId="{DD4EAC73-BD85-4BAC-A248-411CE20547EE}" destId="{E7826988-EFDE-4031-B76C-E6AAB8F86A7C}" srcOrd="2" destOrd="0" presId="urn:microsoft.com/office/officeart/2005/8/layout/orgChart1"/>
    <dgm:cxn modelId="{309CF6A6-2184-4AA1-9B9F-AFB0D2D1755D}" type="presParOf" srcId="{E7826988-EFDE-4031-B76C-E6AAB8F86A7C}" destId="{B260E15C-7AB9-475E-8383-D4EDC430E65A}" srcOrd="0" destOrd="0" presId="urn:microsoft.com/office/officeart/2005/8/layout/orgChart1"/>
    <dgm:cxn modelId="{1C98C06C-EAC4-41E5-8898-D91C5BC9422A}" type="presParOf" srcId="{E7826988-EFDE-4031-B76C-E6AAB8F86A7C}" destId="{09BE6335-E625-421F-B37F-A8223C167676}" srcOrd="1" destOrd="0" presId="urn:microsoft.com/office/officeart/2005/8/layout/orgChart1"/>
    <dgm:cxn modelId="{7F768BC0-7B60-4320-AC39-F97FF53C3BB2}" type="presParOf" srcId="{09BE6335-E625-421F-B37F-A8223C167676}" destId="{EC9B6551-1065-40BD-ADDF-EEDB024984A7}" srcOrd="0" destOrd="0" presId="urn:microsoft.com/office/officeart/2005/8/layout/orgChart1"/>
    <dgm:cxn modelId="{92BA0BFE-41B1-4BD6-8105-8FCABF54B7B6}" type="presParOf" srcId="{EC9B6551-1065-40BD-ADDF-EEDB024984A7}" destId="{6CB74133-E632-4BF6-9D5F-3E9C66322106}" srcOrd="0" destOrd="0" presId="urn:microsoft.com/office/officeart/2005/8/layout/orgChart1"/>
    <dgm:cxn modelId="{80171A8C-3C7B-4C30-8E2B-5C2D8132CF04}" type="presParOf" srcId="{EC9B6551-1065-40BD-ADDF-EEDB024984A7}" destId="{6C049732-F838-42F1-9BB0-4B0E530AB872}" srcOrd="1" destOrd="0" presId="urn:microsoft.com/office/officeart/2005/8/layout/orgChart1"/>
    <dgm:cxn modelId="{8D70F6FC-AB4D-44CB-BDB5-39F6D9C52F18}" type="presParOf" srcId="{09BE6335-E625-421F-B37F-A8223C167676}" destId="{E6D8CFA1-D936-4075-BC95-CCCEADA4D054}" srcOrd="1" destOrd="0" presId="urn:microsoft.com/office/officeart/2005/8/layout/orgChart1"/>
    <dgm:cxn modelId="{59C71190-4C89-46BA-9ED4-E3DFB1D55105}" type="presParOf" srcId="{09BE6335-E625-421F-B37F-A8223C167676}" destId="{11219640-294E-461D-9951-C29075888A5D}" srcOrd="2" destOrd="0" presId="urn:microsoft.com/office/officeart/2005/8/layout/orgChart1"/>
    <dgm:cxn modelId="{2F417E75-2C8A-4D3F-A3CC-764BEF3285D5}" type="presParOf" srcId="{E7826988-EFDE-4031-B76C-E6AAB8F86A7C}" destId="{4FE8E530-9A79-4D2E-8083-E0ED2E76DF3B}" srcOrd="2" destOrd="0" presId="urn:microsoft.com/office/officeart/2005/8/layout/orgChart1"/>
    <dgm:cxn modelId="{89CFF369-EE03-43A2-A0C4-3EF905CC0846}" type="presParOf" srcId="{E7826988-EFDE-4031-B76C-E6AAB8F86A7C}" destId="{A218C8ED-7B00-43E4-8821-9C6755D4524A}" srcOrd="3" destOrd="0" presId="urn:microsoft.com/office/officeart/2005/8/layout/orgChart1"/>
    <dgm:cxn modelId="{0DE03835-6571-4C03-8924-D5ED3A2BBC9A}" type="presParOf" srcId="{A218C8ED-7B00-43E4-8821-9C6755D4524A}" destId="{B7B3577B-7BF1-41C6-BA4B-1AB36B291E23}" srcOrd="0" destOrd="0" presId="urn:microsoft.com/office/officeart/2005/8/layout/orgChart1"/>
    <dgm:cxn modelId="{1C9129C8-D721-41D4-B6C6-817883A9307E}" type="presParOf" srcId="{B7B3577B-7BF1-41C6-BA4B-1AB36B291E23}" destId="{A1883E15-F68C-434F-B52F-0F97B6A54206}" srcOrd="0" destOrd="0" presId="urn:microsoft.com/office/officeart/2005/8/layout/orgChart1"/>
    <dgm:cxn modelId="{1CB43B7E-9363-418F-B6AA-99DA7C5F6682}" type="presParOf" srcId="{B7B3577B-7BF1-41C6-BA4B-1AB36B291E23}" destId="{740F3D10-2550-48EC-A780-8296641782D1}" srcOrd="1" destOrd="0" presId="urn:microsoft.com/office/officeart/2005/8/layout/orgChart1"/>
    <dgm:cxn modelId="{E27AA5CC-4718-4E77-BBF7-6C1EC0CE3CBE}" type="presParOf" srcId="{A218C8ED-7B00-43E4-8821-9C6755D4524A}" destId="{8DE8E436-18F9-40F1-A3D8-36DDBE01AD8D}" srcOrd="1" destOrd="0" presId="urn:microsoft.com/office/officeart/2005/8/layout/orgChart1"/>
    <dgm:cxn modelId="{052A7EAC-6CDD-4A71-95FF-F9EADA4510F5}" type="presParOf" srcId="{A218C8ED-7B00-43E4-8821-9C6755D4524A}" destId="{7D69993A-CDF3-49EF-831F-3152D12B503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7DF50-59BF-48D8-BE38-5C90A3B55B67}">
      <dsp:nvSpPr>
        <dsp:cNvPr id="0" name=""/>
        <dsp:cNvSpPr/>
      </dsp:nvSpPr>
      <dsp:spPr>
        <a:xfrm>
          <a:off x="4839976" y="1440849"/>
          <a:ext cx="1349997" cy="1349997"/>
        </a:xfrm>
        <a:prstGeom prst="ellips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CA" sz="2200" kern="1200" dirty="0"/>
            <a:t>Total EI Score</a:t>
          </a:r>
        </a:p>
      </dsp:txBody>
      <dsp:txXfrm>
        <a:off x="5037678" y="1638551"/>
        <a:ext cx="954593" cy="954593"/>
      </dsp:txXfrm>
    </dsp:sp>
    <dsp:sp modelId="{5695814F-FC45-4A2B-AEFF-0B7726FF7EE3}">
      <dsp:nvSpPr>
        <dsp:cNvPr id="0" name=""/>
        <dsp:cNvSpPr/>
      </dsp:nvSpPr>
      <dsp:spPr>
        <a:xfrm rot="16200000">
          <a:off x="5303321" y="1229195"/>
          <a:ext cx="423306" cy="0"/>
        </a:xfrm>
        <a:custGeom>
          <a:avLst/>
          <a:gdLst/>
          <a:ahLst/>
          <a:cxnLst/>
          <a:rect l="0" t="0" r="0" b="0"/>
          <a:pathLst>
            <a:path>
              <a:moveTo>
                <a:pt x="0" y="0"/>
              </a:moveTo>
              <a:lnTo>
                <a:pt x="423306"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03A565-120C-4769-B458-E39AB3DBB05E}">
      <dsp:nvSpPr>
        <dsp:cNvPr id="0" name=""/>
        <dsp:cNvSpPr/>
      </dsp:nvSpPr>
      <dsp:spPr>
        <a:xfrm>
          <a:off x="5064973" y="117538"/>
          <a:ext cx="900003" cy="900003"/>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E</a:t>
          </a:r>
        </a:p>
      </dsp:txBody>
      <dsp:txXfrm>
        <a:off x="5108908" y="161473"/>
        <a:ext cx="812133" cy="812133"/>
      </dsp:txXfrm>
    </dsp:sp>
    <dsp:sp modelId="{D9ADC84C-983A-410F-A6FD-CB362E9EB026}">
      <dsp:nvSpPr>
        <dsp:cNvPr id="0" name=""/>
        <dsp:cNvSpPr/>
      </dsp:nvSpPr>
      <dsp:spPr>
        <a:xfrm rot="2063996">
          <a:off x="6153593" y="2695554"/>
          <a:ext cx="416047" cy="0"/>
        </a:xfrm>
        <a:custGeom>
          <a:avLst/>
          <a:gdLst/>
          <a:ahLst/>
          <a:cxnLst/>
          <a:rect l="0" t="0" r="0" b="0"/>
          <a:pathLst>
            <a:path>
              <a:moveTo>
                <a:pt x="0" y="0"/>
              </a:moveTo>
              <a:lnTo>
                <a:pt x="416047"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D9E417-0A06-488B-87D5-E27B2D822BDE}">
      <dsp:nvSpPr>
        <dsp:cNvPr id="0" name=""/>
        <dsp:cNvSpPr/>
      </dsp:nvSpPr>
      <dsp:spPr>
        <a:xfrm>
          <a:off x="6533260" y="2671201"/>
          <a:ext cx="900003" cy="900003"/>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J</a:t>
          </a:r>
        </a:p>
      </dsp:txBody>
      <dsp:txXfrm>
        <a:off x="6577195" y="2715136"/>
        <a:ext cx="812133" cy="812133"/>
      </dsp:txXfrm>
    </dsp:sp>
    <dsp:sp modelId="{1A5ABD5E-79A8-4350-AAD6-7C5E0513F52C}">
      <dsp:nvSpPr>
        <dsp:cNvPr id="0" name=""/>
        <dsp:cNvSpPr/>
      </dsp:nvSpPr>
      <dsp:spPr>
        <a:xfrm rot="8752812">
          <a:off x="4460995" y="2689496"/>
          <a:ext cx="414670" cy="0"/>
        </a:xfrm>
        <a:custGeom>
          <a:avLst/>
          <a:gdLst/>
          <a:ahLst/>
          <a:cxnLst/>
          <a:rect l="0" t="0" r="0" b="0"/>
          <a:pathLst>
            <a:path>
              <a:moveTo>
                <a:pt x="0" y="0"/>
              </a:moveTo>
              <a:lnTo>
                <a:pt x="414670"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2C5D0-3AA1-4683-BEBB-F6B61D301713}">
      <dsp:nvSpPr>
        <dsp:cNvPr id="0" name=""/>
        <dsp:cNvSpPr/>
      </dsp:nvSpPr>
      <dsp:spPr>
        <a:xfrm>
          <a:off x="3596681" y="2660695"/>
          <a:ext cx="900003" cy="900003"/>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T</a:t>
          </a:r>
        </a:p>
      </dsp:txBody>
      <dsp:txXfrm>
        <a:off x="3640616" y="2704630"/>
        <a:ext cx="812133" cy="81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7DF50-59BF-48D8-BE38-5C90A3B55B67}">
      <dsp:nvSpPr>
        <dsp:cNvPr id="0" name=""/>
        <dsp:cNvSpPr/>
      </dsp:nvSpPr>
      <dsp:spPr>
        <a:xfrm>
          <a:off x="4839976" y="1156069"/>
          <a:ext cx="1349997" cy="1349997"/>
        </a:xfrm>
        <a:prstGeom prst="ellips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CA" sz="2200" kern="1200" dirty="0"/>
            <a:t>Total EI Score</a:t>
          </a:r>
        </a:p>
      </dsp:txBody>
      <dsp:txXfrm>
        <a:off x="5037678" y="1353771"/>
        <a:ext cx="954593" cy="954593"/>
      </dsp:txXfrm>
    </dsp:sp>
    <dsp:sp modelId="{5695814F-FC45-4A2B-AEFF-0B7726FF7EE3}">
      <dsp:nvSpPr>
        <dsp:cNvPr id="0" name=""/>
        <dsp:cNvSpPr/>
      </dsp:nvSpPr>
      <dsp:spPr>
        <a:xfrm rot="16200000">
          <a:off x="5346930" y="988024"/>
          <a:ext cx="336088" cy="0"/>
        </a:xfrm>
        <a:custGeom>
          <a:avLst/>
          <a:gdLst/>
          <a:ahLst/>
          <a:cxnLst/>
          <a:rect l="0" t="0" r="0" b="0"/>
          <a:pathLst>
            <a:path>
              <a:moveTo>
                <a:pt x="0" y="0"/>
              </a:moveTo>
              <a:lnTo>
                <a:pt x="336088" y="0"/>
              </a:lnTo>
            </a:path>
          </a:pathLst>
        </a:custGeom>
        <a:noFill/>
        <a:ln w="22225" cap="rnd"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BB03A565-120C-4769-B458-E39AB3DBB05E}">
      <dsp:nvSpPr>
        <dsp:cNvPr id="0" name=""/>
        <dsp:cNvSpPr/>
      </dsp:nvSpPr>
      <dsp:spPr>
        <a:xfrm>
          <a:off x="5064973" y="-80022"/>
          <a:ext cx="900003" cy="900003"/>
        </a:xfrm>
        <a:prstGeom prst="round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E</a:t>
          </a:r>
        </a:p>
      </dsp:txBody>
      <dsp:txXfrm>
        <a:off x="5108908" y="-36087"/>
        <a:ext cx="812133" cy="812133"/>
      </dsp:txXfrm>
    </dsp:sp>
    <dsp:sp modelId="{D9ADC84C-983A-410F-A6FD-CB362E9EB026}">
      <dsp:nvSpPr>
        <dsp:cNvPr id="0" name=""/>
        <dsp:cNvSpPr/>
      </dsp:nvSpPr>
      <dsp:spPr>
        <a:xfrm rot="18839">
          <a:off x="6189971" y="1835710"/>
          <a:ext cx="344144" cy="0"/>
        </a:xfrm>
        <a:custGeom>
          <a:avLst/>
          <a:gdLst/>
          <a:ahLst/>
          <a:cxnLst/>
          <a:rect l="0" t="0" r="0" b="0"/>
          <a:pathLst>
            <a:path>
              <a:moveTo>
                <a:pt x="0" y="0"/>
              </a:moveTo>
              <a:lnTo>
                <a:pt x="344144" y="0"/>
              </a:lnTo>
            </a:path>
          </a:pathLst>
        </a:custGeom>
        <a:noFill/>
        <a:ln w="22225" cap="rnd"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E6D9E417-0A06-488B-87D5-E27B2D822BDE}">
      <dsp:nvSpPr>
        <dsp:cNvPr id="0" name=""/>
        <dsp:cNvSpPr/>
      </dsp:nvSpPr>
      <dsp:spPr>
        <a:xfrm>
          <a:off x="6534113" y="1389117"/>
          <a:ext cx="900003" cy="900003"/>
        </a:xfrm>
        <a:prstGeom prst="round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J</a:t>
          </a:r>
        </a:p>
      </dsp:txBody>
      <dsp:txXfrm>
        <a:off x="6578048" y="1433052"/>
        <a:ext cx="812133" cy="812133"/>
      </dsp:txXfrm>
    </dsp:sp>
    <dsp:sp modelId="{1A5ABD5E-79A8-4350-AAD6-7C5E0513F52C}">
      <dsp:nvSpPr>
        <dsp:cNvPr id="0" name=""/>
        <dsp:cNvSpPr/>
      </dsp:nvSpPr>
      <dsp:spPr>
        <a:xfrm rot="5400000">
          <a:off x="5338879" y="2682162"/>
          <a:ext cx="352190" cy="0"/>
        </a:xfrm>
        <a:custGeom>
          <a:avLst/>
          <a:gdLst/>
          <a:ahLst/>
          <a:cxnLst/>
          <a:rect l="0" t="0" r="0" b="0"/>
          <a:pathLst>
            <a:path>
              <a:moveTo>
                <a:pt x="0" y="0"/>
              </a:moveTo>
              <a:lnTo>
                <a:pt x="352190" y="0"/>
              </a:lnTo>
            </a:path>
          </a:pathLst>
        </a:custGeom>
        <a:noFill/>
        <a:ln w="22225" cap="rnd"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4E32C5D0-3AA1-4683-BEBB-F6B61D301713}">
      <dsp:nvSpPr>
        <dsp:cNvPr id="0" name=""/>
        <dsp:cNvSpPr/>
      </dsp:nvSpPr>
      <dsp:spPr>
        <a:xfrm>
          <a:off x="5064973" y="2858257"/>
          <a:ext cx="900003" cy="900003"/>
        </a:xfrm>
        <a:prstGeom prst="round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T</a:t>
          </a:r>
        </a:p>
      </dsp:txBody>
      <dsp:txXfrm>
        <a:off x="5108908" y="2902192"/>
        <a:ext cx="812133" cy="812133"/>
      </dsp:txXfrm>
    </dsp:sp>
    <dsp:sp modelId="{19247540-FE6D-492A-8A90-A66CC07A3802}">
      <dsp:nvSpPr>
        <dsp:cNvPr id="0" name=""/>
        <dsp:cNvSpPr/>
      </dsp:nvSpPr>
      <dsp:spPr>
        <a:xfrm rot="10781161">
          <a:off x="4495834" y="1835710"/>
          <a:ext cx="344144" cy="0"/>
        </a:xfrm>
        <a:custGeom>
          <a:avLst/>
          <a:gdLst/>
          <a:ahLst/>
          <a:cxnLst/>
          <a:rect l="0" t="0" r="0" b="0"/>
          <a:pathLst>
            <a:path>
              <a:moveTo>
                <a:pt x="0" y="0"/>
              </a:moveTo>
              <a:lnTo>
                <a:pt x="344144"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56622-2B87-4203-A3D6-0F0ACC425DC4}">
      <dsp:nvSpPr>
        <dsp:cNvPr id="0" name=""/>
        <dsp:cNvSpPr/>
      </dsp:nvSpPr>
      <dsp:spPr>
        <a:xfrm>
          <a:off x="3595833" y="1389117"/>
          <a:ext cx="900003" cy="900003"/>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CA" sz="3600" kern="1200" dirty="0"/>
            <a:t>N</a:t>
          </a:r>
        </a:p>
      </dsp:txBody>
      <dsp:txXfrm>
        <a:off x="3639768" y="1433052"/>
        <a:ext cx="812133" cy="81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D8C39-D212-4811-8218-17CD906538AE}">
      <dsp:nvSpPr>
        <dsp:cNvPr id="0" name=""/>
        <dsp:cNvSpPr/>
      </dsp:nvSpPr>
      <dsp:spPr>
        <a:xfrm>
          <a:off x="3654639" y="2246458"/>
          <a:ext cx="1429406" cy="1371257"/>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CA" sz="6400" kern="1200" dirty="0"/>
            <a:t>F</a:t>
          </a:r>
        </a:p>
      </dsp:txBody>
      <dsp:txXfrm>
        <a:off x="3721578" y="2313397"/>
        <a:ext cx="1295528" cy="1237379"/>
      </dsp:txXfrm>
    </dsp:sp>
    <dsp:sp modelId="{A923ADEE-BDA1-4183-88C3-4BB0FFD50FB4}">
      <dsp:nvSpPr>
        <dsp:cNvPr id="0" name=""/>
        <dsp:cNvSpPr/>
      </dsp:nvSpPr>
      <dsp:spPr>
        <a:xfrm rot="16165862">
          <a:off x="4193967" y="1779157"/>
          <a:ext cx="331115" cy="328690"/>
        </a:xfrm>
        <a:prstGeom prst="rightArrow">
          <a:avLst>
            <a:gd name="adj1" fmla="val 60000"/>
            <a:gd name="adj2" fmla="val 50000"/>
          </a:avLst>
        </a:prstGeom>
        <a:gradFill rotWithShape="0">
          <a:gsLst>
            <a:gs pos="0">
              <a:schemeClr val="accent1">
                <a:tint val="60000"/>
                <a:hueOff val="0"/>
                <a:satOff val="0"/>
                <a:lumOff val="0"/>
                <a:alphaOff val="0"/>
                <a:tint val="98000"/>
                <a:lumMod val="110000"/>
              </a:schemeClr>
            </a:gs>
            <a:gs pos="84000">
              <a:schemeClr val="accent1">
                <a:tint val="60000"/>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CA" sz="1400" kern="1200"/>
        </a:p>
      </dsp:txBody>
      <dsp:txXfrm rot="10800000">
        <a:off x="4243760" y="1894196"/>
        <a:ext cx="232508" cy="197214"/>
      </dsp:txXfrm>
    </dsp:sp>
    <dsp:sp modelId="{DF2AC30F-8F4E-4ADB-89B9-6EA4AB2D51EF}">
      <dsp:nvSpPr>
        <dsp:cNvPr id="0" name=""/>
        <dsp:cNvSpPr/>
      </dsp:nvSpPr>
      <dsp:spPr>
        <a:xfrm>
          <a:off x="3538287" y="1815"/>
          <a:ext cx="1619998" cy="1619998"/>
        </a:xfrm>
        <a:prstGeom prst="ellips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dirty="0"/>
            <a:t>Total EI Score</a:t>
          </a:r>
        </a:p>
      </dsp:txBody>
      <dsp:txXfrm>
        <a:off x="3775530" y="239058"/>
        <a:ext cx="1145512" cy="1145512"/>
      </dsp:txXfrm>
    </dsp:sp>
    <dsp:sp modelId="{72E4FD54-347A-49ED-AEEE-F1D7CA477B54}">
      <dsp:nvSpPr>
        <dsp:cNvPr id="0" name=""/>
        <dsp:cNvSpPr/>
      </dsp:nvSpPr>
      <dsp:spPr>
        <a:xfrm rot="21513763">
          <a:off x="5231689" y="2741632"/>
          <a:ext cx="356522" cy="328690"/>
        </a:xfrm>
        <a:prstGeom prst="rightArrow">
          <a:avLst>
            <a:gd name="adj1" fmla="val 60000"/>
            <a:gd name="adj2" fmla="val 50000"/>
          </a:avLst>
        </a:prstGeom>
        <a:gradFill rotWithShape="0">
          <a:gsLst>
            <a:gs pos="0">
              <a:schemeClr val="accent1">
                <a:tint val="60000"/>
                <a:hueOff val="0"/>
                <a:satOff val="0"/>
                <a:lumOff val="0"/>
                <a:alphaOff val="0"/>
                <a:tint val="98000"/>
                <a:lumMod val="110000"/>
              </a:schemeClr>
            </a:gs>
            <a:gs pos="84000">
              <a:schemeClr val="accent1">
                <a:tint val="60000"/>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CA" sz="1400" kern="1200"/>
        </a:p>
      </dsp:txBody>
      <dsp:txXfrm>
        <a:off x="5231705" y="2808607"/>
        <a:ext cx="257915" cy="197214"/>
      </dsp:txXfrm>
    </dsp:sp>
    <dsp:sp modelId="{66F0E4C2-35CD-4E37-9BE8-472E2824ADED}">
      <dsp:nvSpPr>
        <dsp:cNvPr id="0" name=""/>
        <dsp:cNvSpPr/>
      </dsp:nvSpPr>
      <dsp:spPr>
        <a:xfrm>
          <a:off x="5756018" y="2066971"/>
          <a:ext cx="1619998" cy="1619998"/>
        </a:xfrm>
        <a:prstGeom prst="ellips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dirty="0"/>
            <a:t>Interpersonal Skills</a:t>
          </a:r>
        </a:p>
      </dsp:txBody>
      <dsp:txXfrm>
        <a:off x="5993261" y="2304214"/>
        <a:ext cx="1145512" cy="1145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8E530-9A79-4D2E-8083-E0ED2E76DF3B}">
      <dsp:nvSpPr>
        <dsp:cNvPr id="0" name=""/>
        <dsp:cNvSpPr/>
      </dsp:nvSpPr>
      <dsp:spPr>
        <a:xfrm>
          <a:off x="5514974" y="1519964"/>
          <a:ext cx="319154" cy="1398199"/>
        </a:xfrm>
        <a:custGeom>
          <a:avLst/>
          <a:gdLst/>
          <a:ahLst/>
          <a:cxnLst/>
          <a:rect l="0" t="0" r="0" b="0"/>
          <a:pathLst>
            <a:path>
              <a:moveTo>
                <a:pt x="0" y="0"/>
              </a:moveTo>
              <a:lnTo>
                <a:pt x="0" y="1398199"/>
              </a:lnTo>
              <a:lnTo>
                <a:pt x="319154" y="1398199"/>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60E15C-7AB9-475E-8383-D4EDC430E65A}">
      <dsp:nvSpPr>
        <dsp:cNvPr id="0" name=""/>
        <dsp:cNvSpPr/>
      </dsp:nvSpPr>
      <dsp:spPr>
        <a:xfrm>
          <a:off x="5195820" y="1519964"/>
          <a:ext cx="319154" cy="1398199"/>
        </a:xfrm>
        <a:custGeom>
          <a:avLst/>
          <a:gdLst/>
          <a:ahLst/>
          <a:cxnLst/>
          <a:rect l="0" t="0" r="0" b="0"/>
          <a:pathLst>
            <a:path>
              <a:moveTo>
                <a:pt x="319154" y="0"/>
              </a:moveTo>
              <a:lnTo>
                <a:pt x="319154" y="1398199"/>
              </a:lnTo>
              <a:lnTo>
                <a:pt x="0" y="1398199"/>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6DE336-AABD-4C24-A644-A7488DE21D0B}">
      <dsp:nvSpPr>
        <dsp:cNvPr id="0" name=""/>
        <dsp:cNvSpPr/>
      </dsp:nvSpPr>
      <dsp:spPr>
        <a:xfrm>
          <a:off x="3995192" y="182"/>
          <a:ext cx="3039564" cy="1519782"/>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Whole Type</a:t>
          </a:r>
        </a:p>
        <a:p>
          <a:pPr marL="0" lvl="0" indent="0" algn="ctr" defTabSz="1244600">
            <a:lnSpc>
              <a:spcPct val="90000"/>
            </a:lnSpc>
            <a:spcBef>
              <a:spcPct val="0"/>
            </a:spcBef>
            <a:spcAft>
              <a:spcPct val="35000"/>
            </a:spcAft>
            <a:buNone/>
          </a:pPr>
          <a:r>
            <a:rPr lang="en-CA" sz="2800" kern="1200" dirty="0"/>
            <a:t>ESTJ</a:t>
          </a:r>
        </a:p>
      </dsp:txBody>
      <dsp:txXfrm>
        <a:off x="3995192" y="182"/>
        <a:ext cx="3039564" cy="1519782"/>
      </dsp:txXfrm>
    </dsp:sp>
    <dsp:sp modelId="{6CB74133-E632-4BF6-9D5F-3E9C66322106}">
      <dsp:nvSpPr>
        <dsp:cNvPr id="0" name=""/>
        <dsp:cNvSpPr/>
      </dsp:nvSpPr>
      <dsp:spPr>
        <a:xfrm>
          <a:off x="2156256" y="2158273"/>
          <a:ext cx="3039564" cy="1519782"/>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Dominant Function</a:t>
          </a:r>
        </a:p>
        <a:p>
          <a:pPr marL="0" lvl="0" indent="0" algn="ctr" defTabSz="1244600">
            <a:lnSpc>
              <a:spcPct val="90000"/>
            </a:lnSpc>
            <a:spcBef>
              <a:spcPct val="0"/>
            </a:spcBef>
            <a:spcAft>
              <a:spcPct val="35000"/>
            </a:spcAft>
            <a:buNone/>
          </a:pPr>
          <a:r>
            <a:rPr lang="en-CA" sz="2800" kern="1200" dirty="0"/>
            <a:t>Te</a:t>
          </a:r>
        </a:p>
      </dsp:txBody>
      <dsp:txXfrm>
        <a:off x="2156256" y="2158273"/>
        <a:ext cx="3039564" cy="1519782"/>
      </dsp:txXfrm>
    </dsp:sp>
    <dsp:sp modelId="{A1883E15-F68C-434F-B52F-0F97B6A54206}">
      <dsp:nvSpPr>
        <dsp:cNvPr id="0" name=""/>
        <dsp:cNvSpPr/>
      </dsp:nvSpPr>
      <dsp:spPr>
        <a:xfrm>
          <a:off x="5834129" y="2158273"/>
          <a:ext cx="3039564" cy="1519782"/>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Auxiliary Function</a:t>
          </a:r>
        </a:p>
        <a:p>
          <a:pPr marL="0" lvl="0" indent="0" algn="ctr" defTabSz="1244600">
            <a:lnSpc>
              <a:spcPct val="90000"/>
            </a:lnSpc>
            <a:spcBef>
              <a:spcPct val="0"/>
            </a:spcBef>
            <a:spcAft>
              <a:spcPct val="35000"/>
            </a:spcAft>
            <a:buNone/>
          </a:pPr>
          <a:r>
            <a:rPr lang="en-CA" sz="2800" kern="1200" dirty="0"/>
            <a:t>Si</a:t>
          </a:r>
        </a:p>
      </dsp:txBody>
      <dsp:txXfrm>
        <a:off x="5834129" y="2158273"/>
        <a:ext cx="3039564" cy="1519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8E530-9A79-4D2E-8083-E0ED2E76DF3B}">
      <dsp:nvSpPr>
        <dsp:cNvPr id="0" name=""/>
        <dsp:cNvSpPr/>
      </dsp:nvSpPr>
      <dsp:spPr>
        <a:xfrm>
          <a:off x="2711450" y="1559368"/>
          <a:ext cx="257524" cy="1128204"/>
        </a:xfrm>
        <a:custGeom>
          <a:avLst/>
          <a:gdLst/>
          <a:ahLst/>
          <a:cxnLst/>
          <a:rect l="0" t="0" r="0" b="0"/>
          <a:pathLst>
            <a:path>
              <a:moveTo>
                <a:pt x="0" y="0"/>
              </a:moveTo>
              <a:lnTo>
                <a:pt x="0" y="1128204"/>
              </a:lnTo>
              <a:lnTo>
                <a:pt x="257524" y="112820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60E15C-7AB9-475E-8383-D4EDC430E65A}">
      <dsp:nvSpPr>
        <dsp:cNvPr id="0" name=""/>
        <dsp:cNvSpPr/>
      </dsp:nvSpPr>
      <dsp:spPr>
        <a:xfrm>
          <a:off x="2453925" y="1559368"/>
          <a:ext cx="257524" cy="1128204"/>
        </a:xfrm>
        <a:custGeom>
          <a:avLst/>
          <a:gdLst/>
          <a:ahLst/>
          <a:cxnLst/>
          <a:rect l="0" t="0" r="0" b="0"/>
          <a:pathLst>
            <a:path>
              <a:moveTo>
                <a:pt x="257524" y="0"/>
              </a:moveTo>
              <a:lnTo>
                <a:pt x="257524" y="1128204"/>
              </a:lnTo>
              <a:lnTo>
                <a:pt x="0" y="112820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6DE336-AABD-4C24-A644-A7488DE21D0B}">
      <dsp:nvSpPr>
        <dsp:cNvPr id="0" name=""/>
        <dsp:cNvSpPr/>
      </dsp:nvSpPr>
      <dsp:spPr>
        <a:xfrm>
          <a:off x="1485141" y="333059"/>
          <a:ext cx="2452617" cy="122630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Whole Type</a:t>
          </a:r>
        </a:p>
        <a:p>
          <a:pPr marL="0" lvl="0" indent="0" algn="ctr" defTabSz="1066800">
            <a:lnSpc>
              <a:spcPct val="90000"/>
            </a:lnSpc>
            <a:spcBef>
              <a:spcPct val="0"/>
            </a:spcBef>
            <a:spcAft>
              <a:spcPct val="35000"/>
            </a:spcAft>
            <a:buNone/>
          </a:pPr>
          <a:r>
            <a:rPr lang="en-CA" sz="2400" kern="1200" dirty="0"/>
            <a:t>ENTJ</a:t>
          </a:r>
        </a:p>
      </dsp:txBody>
      <dsp:txXfrm>
        <a:off x="1485141" y="333059"/>
        <a:ext cx="2452617" cy="1226308"/>
      </dsp:txXfrm>
    </dsp:sp>
    <dsp:sp modelId="{6CB74133-E632-4BF6-9D5F-3E9C66322106}">
      <dsp:nvSpPr>
        <dsp:cNvPr id="0" name=""/>
        <dsp:cNvSpPr/>
      </dsp:nvSpPr>
      <dsp:spPr>
        <a:xfrm>
          <a:off x="1307" y="2074418"/>
          <a:ext cx="2452617" cy="122630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Dominant Function</a:t>
          </a:r>
        </a:p>
        <a:p>
          <a:pPr marL="0" lvl="0" indent="0" algn="ctr" defTabSz="1066800">
            <a:lnSpc>
              <a:spcPct val="90000"/>
            </a:lnSpc>
            <a:spcBef>
              <a:spcPct val="0"/>
            </a:spcBef>
            <a:spcAft>
              <a:spcPct val="35000"/>
            </a:spcAft>
            <a:buNone/>
          </a:pPr>
          <a:r>
            <a:rPr lang="en-CA" sz="2400" kern="1200" dirty="0"/>
            <a:t>Te</a:t>
          </a:r>
        </a:p>
      </dsp:txBody>
      <dsp:txXfrm>
        <a:off x="1307" y="2074418"/>
        <a:ext cx="2452617" cy="1226308"/>
      </dsp:txXfrm>
    </dsp:sp>
    <dsp:sp modelId="{A1883E15-F68C-434F-B52F-0F97B6A54206}">
      <dsp:nvSpPr>
        <dsp:cNvPr id="0" name=""/>
        <dsp:cNvSpPr/>
      </dsp:nvSpPr>
      <dsp:spPr>
        <a:xfrm>
          <a:off x="2968974" y="2074418"/>
          <a:ext cx="2452617" cy="122630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Auxiliary Function</a:t>
          </a:r>
        </a:p>
        <a:p>
          <a:pPr marL="0" lvl="0" indent="0" algn="ctr" defTabSz="1066800">
            <a:lnSpc>
              <a:spcPct val="90000"/>
            </a:lnSpc>
            <a:spcBef>
              <a:spcPct val="0"/>
            </a:spcBef>
            <a:spcAft>
              <a:spcPct val="35000"/>
            </a:spcAft>
            <a:buNone/>
          </a:pPr>
          <a:r>
            <a:rPr lang="en-CA" sz="2400" kern="1200" dirty="0"/>
            <a:t>Ni</a:t>
          </a:r>
        </a:p>
      </dsp:txBody>
      <dsp:txXfrm>
        <a:off x="2968974" y="2074418"/>
        <a:ext cx="2452617" cy="122630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581F8-1B97-4111-A0B0-3B9C6A02FE9A}" type="datetimeFigureOut">
              <a:rPr lang="en-CA" smtClean="0"/>
              <a:t>28-Mar-2018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AE356-A141-4B21-9054-AE01EBB3ECDE}" type="slidenum">
              <a:rPr lang="en-CA" smtClean="0"/>
              <a:t>‹#›</a:t>
            </a:fld>
            <a:endParaRPr lang="en-CA"/>
          </a:p>
        </p:txBody>
      </p:sp>
    </p:spTree>
    <p:extLst>
      <p:ext uri="{BB962C8B-B14F-4D97-AF65-F5344CB8AC3E}">
        <p14:creationId xmlns:p14="http://schemas.microsoft.com/office/powerpoint/2010/main" val="1610774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Goal of the webinar: To present to you a new way to use the information contained in an individual’s personality type.</a:t>
            </a:r>
          </a:p>
        </p:txBody>
      </p:sp>
      <p:sp>
        <p:nvSpPr>
          <p:cNvPr id="4" name="Slide Number Placeholder 3"/>
          <p:cNvSpPr>
            <a:spLocks noGrp="1"/>
          </p:cNvSpPr>
          <p:nvPr>
            <p:ph type="sldNum" sz="quarter" idx="10"/>
          </p:nvPr>
        </p:nvSpPr>
        <p:spPr/>
        <p:txBody>
          <a:bodyPr/>
          <a:lstStyle/>
          <a:p>
            <a:fld id="{C47AE356-A141-4B21-9054-AE01EBB3ECDE}" type="slidenum">
              <a:rPr lang="en-CA" smtClean="0"/>
              <a:t>1</a:t>
            </a:fld>
            <a:endParaRPr lang="en-CA"/>
          </a:p>
        </p:txBody>
      </p:sp>
    </p:spTree>
    <p:extLst>
      <p:ext uri="{BB962C8B-B14F-4D97-AF65-F5344CB8AC3E}">
        <p14:creationId xmlns:p14="http://schemas.microsoft.com/office/powerpoint/2010/main" val="62259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Overall (or Total) EI scores are positively related with E, T and J. (Higgs, 2000; Thompson, 2006; Murphy, 2006; Barnard &amp; </a:t>
            </a:r>
            <a:r>
              <a:rPr lang="en-CA" dirty="0" err="1"/>
              <a:t>Nel</a:t>
            </a:r>
            <a:r>
              <a:rPr lang="en-CA" dirty="0"/>
              <a:t>, 2015)</a:t>
            </a:r>
          </a:p>
          <a:p>
            <a:pPr marL="628650" lvl="1" indent="-171450">
              <a:buFont typeface="Arial" panose="020B0604020202020204" pitchFamily="34" charset="0"/>
              <a:buChar char="•"/>
            </a:pPr>
            <a:r>
              <a:rPr lang="en-CA" dirty="0"/>
              <a:t>EI measures may have a bias towards E. (Thompson, 2006)</a:t>
            </a:r>
          </a:p>
        </p:txBody>
      </p:sp>
      <p:sp>
        <p:nvSpPr>
          <p:cNvPr id="4" name="Slide Number Placeholder 3"/>
          <p:cNvSpPr>
            <a:spLocks noGrp="1"/>
          </p:cNvSpPr>
          <p:nvPr>
            <p:ph type="sldNum" sz="quarter" idx="10"/>
          </p:nvPr>
        </p:nvSpPr>
        <p:spPr/>
        <p:txBody>
          <a:bodyPr/>
          <a:lstStyle/>
          <a:p>
            <a:fld id="{C47AE356-A141-4B21-9054-AE01EBB3ECDE}" type="slidenum">
              <a:rPr lang="en-CA" smtClean="0"/>
              <a:t>12</a:t>
            </a:fld>
            <a:endParaRPr lang="en-CA"/>
          </a:p>
        </p:txBody>
      </p:sp>
    </p:spTree>
    <p:extLst>
      <p:ext uri="{BB962C8B-B14F-4D97-AF65-F5344CB8AC3E}">
        <p14:creationId xmlns:p14="http://schemas.microsoft.com/office/powerpoint/2010/main" val="82032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 was also found to be correlated with higher EI scores. (Higgs, 2000; Murphy, 2006)</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Note for Problem Solving scales</a:t>
            </a:r>
          </a:p>
          <a:p>
            <a:pPr marL="628650" lvl="1" indent="-171450">
              <a:buFont typeface="Arial" panose="020B0604020202020204" pitchFamily="34" charset="0"/>
              <a:buChar char="•"/>
            </a:pPr>
            <a:r>
              <a:rPr lang="en-CA" dirty="0"/>
              <a:t>Despite N being correlated with higher overall EI, some EI measures may not account well for an intuitive problem solving (favouring a methodological, sensing-based approach).</a:t>
            </a:r>
          </a:p>
          <a:p>
            <a:pPr marL="628650" lvl="1"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So, does this mean that ENTJs are the most emotionally intelligent individuals?</a:t>
            </a:r>
          </a:p>
          <a:p>
            <a:pPr marL="628650" lvl="1" indent="-171450">
              <a:buFont typeface="Arial" panose="020B0604020202020204" pitchFamily="34" charset="0"/>
              <a:buChar char="•"/>
            </a:pPr>
            <a:r>
              <a:rPr lang="en-CA" dirty="0"/>
              <a:t>One study in particular (Thompson, 2006) suggests that ENTJs possess the highest average Total EI score, with ESTJs scoring a close second.</a:t>
            </a:r>
          </a:p>
          <a:p>
            <a:pPr marL="628650" lvl="1" indent="-171450">
              <a:buFont typeface="Arial" panose="020B0604020202020204" pitchFamily="34" charset="0"/>
              <a:buChar char="•"/>
            </a:pPr>
            <a:r>
              <a:rPr lang="en-CA" dirty="0"/>
              <a:t>However, possessing a higher Total EI score doesn’t mean that they excel in every aspect of emotional intelligence.</a:t>
            </a:r>
          </a:p>
          <a:p>
            <a:pPr marL="1085850" lvl="2" indent="-171450">
              <a:buFont typeface="Arial" panose="020B0604020202020204" pitchFamily="34" charset="0"/>
              <a:buChar char="•"/>
            </a:pPr>
            <a:r>
              <a:rPr lang="en-CA" dirty="0"/>
              <a:t>ENTJs were not in the Top 5 MBTI types for Self-Awareness.</a:t>
            </a:r>
          </a:p>
        </p:txBody>
      </p:sp>
      <p:sp>
        <p:nvSpPr>
          <p:cNvPr id="4" name="Slide Number Placeholder 3"/>
          <p:cNvSpPr>
            <a:spLocks noGrp="1"/>
          </p:cNvSpPr>
          <p:nvPr>
            <p:ph type="sldNum" sz="quarter" idx="10"/>
          </p:nvPr>
        </p:nvSpPr>
        <p:spPr/>
        <p:txBody>
          <a:bodyPr/>
          <a:lstStyle/>
          <a:p>
            <a:fld id="{C47AE356-A141-4B21-9054-AE01EBB3ECDE}" type="slidenum">
              <a:rPr lang="en-CA" smtClean="0"/>
              <a:t>13</a:t>
            </a:fld>
            <a:endParaRPr lang="en-CA"/>
          </a:p>
        </p:txBody>
      </p:sp>
    </p:spTree>
    <p:extLst>
      <p:ext uri="{BB962C8B-B14F-4D97-AF65-F5344CB8AC3E}">
        <p14:creationId xmlns:p14="http://schemas.microsoft.com/office/powerpoint/2010/main" val="25454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But wait…shouldn’t F be a component of overall EI?</a:t>
            </a:r>
          </a:p>
          <a:p>
            <a:pPr marL="628650" lvl="1" indent="-171450">
              <a:buFont typeface="Arial" panose="020B0604020202020204" pitchFamily="34" charset="0"/>
              <a:buChar char="•"/>
            </a:pPr>
            <a:r>
              <a:rPr lang="en-CA" dirty="0"/>
              <a:t>This is a reasonable assumption, given major components of EI are Interpersonally based (e.g. Empathy, Teamwork, Interpersonal Relationships).</a:t>
            </a:r>
          </a:p>
          <a:p>
            <a:endParaRPr lang="en-CA" dirty="0"/>
          </a:p>
          <a:p>
            <a:pPr marL="171450" indent="-171450">
              <a:buFont typeface="Arial" panose="020B0604020202020204" pitchFamily="34" charset="0"/>
              <a:buChar char="•"/>
            </a:pPr>
            <a:r>
              <a:rPr lang="en-CA" dirty="0"/>
              <a:t>In fact, F is positively related to Interpersonal scales of EI. (Barnard &amp; </a:t>
            </a:r>
            <a:r>
              <a:rPr lang="en-CA" dirty="0" err="1"/>
              <a:t>Nel</a:t>
            </a:r>
            <a:r>
              <a:rPr lang="en-CA" dirty="0"/>
              <a:t>, 2015)</a:t>
            </a:r>
          </a:p>
          <a:p>
            <a:pPr marL="628650" lvl="1" indent="-171450">
              <a:buFont typeface="Arial" panose="020B0604020202020204" pitchFamily="34" charset="0"/>
              <a:buChar char="•"/>
            </a:pPr>
            <a:r>
              <a:rPr lang="en-CA" dirty="0"/>
              <a:t>However, it is not associated with Intrapersonal elements of emotional intelligence.</a:t>
            </a:r>
          </a:p>
          <a:p>
            <a:pPr marL="628650" lvl="1" indent="-171450">
              <a:buFont typeface="Arial" panose="020B0604020202020204" pitchFamily="34" charset="0"/>
              <a:buChar char="•"/>
            </a:pPr>
            <a:r>
              <a:rPr lang="en-CA" dirty="0"/>
              <a:t>As a result, multiple studies have concluded that a preference for Feeling is not associated with overall EI scores. (Higgs, 2000; Thompson, 2006; Murphy, 2006; Barnard &amp; </a:t>
            </a:r>
            <a:r>
              <a:rPr lang="en-CA" dirty="0" err="1"/>
              <a:t>Nel</a:t>
            </a:r>
            <a:r>
              <a:rPr lang="en-CA" dirty="0"/>
              <a:t>, 2015)</a:t>
            </a:r>
          </a:p>
          <a:p>
            <a:endParaRPr lang="en-CA" dirty="0"/>
          </a:p>
        </p:txBody>
      </p:sp>
      <p:sp>
        <p:nvSpPr>
          <p:cNvPr id="4" name="Slide Number Placeholder 3"/>
          <p:cNvSpPr>
            <a:spLocks noGrp="1"/>
          </p:cNvSpPr>
          <p:nvPr>
            <p:ph type="sldNum" sz="quarter" idx="10"/>
          </p:nvPr>
        </p:nvSpPr>
        <p:spPr/>
        <p:txBody>
          <a:bodyPr/>
          <a:lstStyle/>
          <a:p>
            <a:fld id="{C47AE356-A141-4B21-9054-AE01EBB3ECDE}" type="slidenum">
              <a:rPr lang="en-CA" smtClean="0"/>
              <a:t>14</a:t>
            </a:fld>
            <a:endParaRPr lang="en-CA"/>
          </a:p>
        </p:txBody>
      </p:sp>
    </p:spTree>
    <p:extLst>
      <p:ext uri="{BB962C8B-B14F-4D97-AF65-F5344CB8AC3E}">
        <p14:creationId xmlns:p14="http://schemas.microsoft.com/office/powerpoint/2010/main" val="4243457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While understanding the connections between Personality Type and EI scores is helpful in drawing connections between the two concepts, let’s not forget the big picture</a:t>
            </a:r>
          </a:p>
          <a:p>
            <a:pPr marL="628650" lvl="1" indent="-171450">
              <a:buFont typeface="Arial" panose="020B0604020202020204" pitchFamily="34" charset="0"/>
              <a:buChar char="•"/>
            </a:pPr>
            <a:r>
              <a:rPr lang="en-CA" dirty="0"/>
              <a:t>EI is about managing the strengths and challenges that arise from our Personality Type</a:t>
            </a:r>
          </a:p>
          <a:p>
            <a:pPr marL="1085850" lvl="2" indent="-171450">
              <a:buFont typeface="Arial" panose="020B0604020202020204" pitchFamily="34" charset="0"/>
              <a:buChar char="•"/>
            </a:pPr>
            <a:r>
              <a:rPr lang="en-CA" dirty="0"/>
              <a:t>Identifying Fluid personality traits to harness and develop based on our Fixed personality traits</a:t>
            </a:r>
          </a:p>
          <a:p>
            <a:pPr marL="628650" lvl="1" indent="-171450">
              <a:buFont typeface="Arial" panose="020B0604020202020204" pitchFamily="34" charset="0"/>
              <a:buChar char="•"/>
            </a:pPr>
            <a:r>
              <a:rPr lang="en-CA" dirty="0"/>
              <a:t>Which type has a higher overall EI score is less relevant when we keep in mind that each Personality Type will have different strengths and challenges</a:t>
            </a:r>
          </a:p>
        </p:txBody>
      </p:sp>
      <p:sp>
        <p:nvSpPr>
          <p:cNvPr id="4" name="Slide Number Placeholder 3"/>
          <p:cNvSpPr>
            <a:spLocks noGrp="1"/>
          </p:cNvSpPr>
          <p:nvPr>
            <p:ph type="sldNum" sz="quarter" idx="10"/>
          </p:nvPr>
        </p:nvSpPr>
        <p:spPr/>
        <p:txBody>
          <a:bodyPr/>
          <a:lstStyle/>
          <a:p>
            <a:fld id="{C47AE356-A141-4B21-9054-AE01EBB3ECDE}" type="slidenum">
              <a:rPr lang="en-CA" smtClean="0"/>
              <a:t>15</a:t>
            </a:fld>
            <a:endParaRPr lang="en-CA"/>
          </a:p>
        </p:txBody>
      </p:sp>
    </p:spTree>
    <p:extLst>
      <p:ext uri="{BB962C8B-B14F-4D97-AF65-F5344CB8AC3E}">
        <p14:creationId xmlns:p14="http://schemas.microsoft.com/office/powerpoint/2010/main" val="348835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dirty="0"/>
              <a:t>It’s important to mention here that I will not be focusing on any particular model or assessment of EI.</a:t>
            </a:r>
          </a:p>
          <a:p>
            <a:pPr marL="628650" lvl="1" indent="-171450">
              <a:buFont typeface="Arial" panose="020B0604020202020204" pitchFamily="34" charset="0"/>
              <a:buChar char="•"/>
            </a:pPr>
            <a:r>
              <a:rPr lang="en-CA" dirty="0"/>
              <a:t>Recall some of the emotionally intelligent workplace behaviours that we listed earlier. These are the behaviours that we will be focusing on.</a:t>
            </a:r>
          </a:p>
          <a:p>
            <a:pPr marL="628650" lvl="1" indent="-171450">
              <a:buFont typeface="Arial" panose="020B0604020202020204" pitchFamily="34" charset="0"/>
              <a:buChar char="•"/>
            </a:pPr>
            <a:r>
              <a:rPr lang="en-CA" dirty="0"/>
              <a:t>As a result, you should be able to draw connections between the content here and your favourite emotional intelligence assessment.</a:t>
            </a:r>
          </a:p>
        </p:txBody>
      </p:sp>
      <p:sp>
        <p:nvSpPr>
          <p:cNvPr id="4" name="Slide Number Placeholder 3"/>
          <p:cNvSpPr>
            <a:spLocks noGrp="1"/>
          </p:cNvSpPr>
          <p:nvPr>
            <p:ph type="sldNum" sz="quarter" idx="10"/>
          </p:nvPr>
        </p:nvSpPr>
        <p:spPr/>
        <p:txBody>
          <a:bodyPr/>
          <a:lstStyle/>
          <a:p>
            <a:fld id="{C47AE356-A141-4B21-9054-AE01EBB3ECDE}" type="slidenum">
              <a:rPr lang="en-CA" smtClean="0"/>
              <a:t>16</a:t>
            </a:fld>
            <a:endParaRPr lang="en-CA"/>
          </a:p>
        </p:txBody>
      </p:sp>
    </p:spTree>
    <p:extLst>
      <p:ext uri="{BB962C8B-B14F-4D97-AF65-F5344CB8AC3E}">
        <p14:creationId xmlns:p14="http://schemas.microsoft.com/office/powerpoint/2010/main" val="345015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Finding emotional intelligence insights from personality type starts with the Mental Functions</a:t>
            </a:r>
          </a:p>
          <a:p>
            <a:pPr marL="171450" lvl="0"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(First phase of the animation) On the following chart, I have specified the Mental Functions, which you may have seen before as the Dominant, Auxiliary, Tertiary and Inferior Functions.</a:t>
            </a:r>
          </a:p>
          <a:p>
            <a:pPr marL="628650" lvl="1" indent="-171450">
              <a:buFont typeface="Arial" panose="020B0604020202020204" pitchFamily="34" charset="0"/>
              <a:buChar char="•"/>
            </a:pPr>
            <a:r>
              <a:rPr lang="en-CA" dirty="0"/>
              <a:t>S, N, T and F refer to their respective preferences, while the “e” or “</a:t>
            </a:r>
            <a:r>
              <a:rPr lang="en-CA" dirty="0" err="1"/>
              <a:t>i</a:t>
            </a:r>
            <a:r>
              <a:rPr lang="en-CA" dirty="0"/>
              <a:t>“ indicates where that preference is extraverted or introverted (aka applied outwardly or inwardly respectively)</a:t>
            </a:r>
          </a:p>
          <a:p>
            <a:pPr marL="628650" lvl="1" indent="-171450">
              <a:buFont typeface="Arial" panose="020B0604020202020204" pitchFamily="34" charset="0"/>
              <a:buChar char="•"/>
            </a:pPr>
            <a:r>
              <a:rPr lang="en-CA" dirty="0"/>
              <a:t>Example: Someone with an Se Dominant Function would focus on information gathered in the moment (from external sources), while someone with an Si Dominant Function would focus on information recalled from their experiences</a:t>
            </a:r>
          </a:p>
          <a:p>
            <a:pPr marL="171450" lvl="0" indent="-171450">
              <a:buFont typeface="Arial" panose="020B0604020202020204" pitchFamily="34" charset="0"/>
              <a:buChar cha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(Second Phase of the animation) These are the Whole Types that use each Mental Function as their Dominant Function.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In other words, the associated Mental Function describes where and how your Whole Type begins to take 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Example: ESTPs will approach problems by gathering as much information as they can, where an ENTP will look for patterns within the available information.</a:t>
            </a:r>
          </a:p>
        </p:txBody>
      </p:sp>
      <p:sp>
        <p:nvSpPr>
          <p:cNvPr id="4" name="Slide Number Placeholder 3"/>
          <p:cNvSpPr>
            <a:spLocks noGrp="1"/>
          </p:cNvSpPr>
          <p:nvPr>
            <p:ph type="sldNum" sz="quarter" idx="10"/>
          </p:nvPr>
        </p:nvSpPr>
        <p:spPr/>
        <p:txBody>
          <a:bodyPr/>
          <a:lstStyle/>
          <a:p>
            <a:fld id="{C47AE356-A141-4B21-9054-AE01EBB3ECDE}" type="slidenum">
              <a:rPr lang="en-CA" smtClean="0"/>
              <a:t>17</a:t>
            </a:fld>
            <a:endParaRPr lang="en-CA"/>
          </a:p>
        </p:txBody>
      </p:sp>
    </p:spTree>
    <p:extLst>
      <p:ext uri="{BB962C8B-B14F-4D97-AF65-F5344CB8AC3E}">
        <p14:creationId xmlns:p14="http://schemas.microsoft.com/office/powerpoint/2010/main" val="223698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I’ve grouped these Mental Functions this way for a reason, as this shows their broad relationships to emotional intelligence insights.</a:t>
            </a:r>
          </a:p>
          <a:p>
            <a:pPr marL="628650" lvl="1" indent="-171450">
              <a:buFont typeface="Arial" panose="020B0604020202020204" pitchFamily="34" charset="0"/>
              <a:buChar char="•"/>
            </a:pPr>
            <a:r>
              <a:rPr lang="en-US" dirty="0"/>
              <a:t>Those who focus on Si and Ni Mental Functions tend to excel in self awareness.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who focus on </a:t>
            </a:r>
            <a:r>
              <a:rPr lang="en-US" dirty="0" err="1"/>
              <a:t>Ti</a:t>
            </a:r>
            <a:r>
              <a:rPr lang="en-US" dirty="0"/>
              <a:t> and Fi Mental Functions tend to be better at self management.</a:t>
            </a:r>
          </a:p>
          <a:p>
            <a:pPr marL="628650" lvl="1" indent="-171450">
              <a:buFont typeface="Arial" panose="020B0604020202020204" pitchFamily="34" charset="0"/>
              <a:buChar char="•"/>
            </a:pPr>
            <a:r>
              <a:rPr lang="en-US" dirty="0"/>
              <a:t>Those who focus on Se and Ne Mental Functions tend to be more aware of their environment (including others in the environment).</a:t>
            </a:r>
          </a:p>
          <a:p>
            <a:pPr marL="628650" lvl="1" indent="-171450">
              <a:buFont typeface="Arial" panose="020B0604020202020204" pitchFamily="34" charset="0"/>
              <a:buChar char="•"/>
            </a:pPr>
            <a:r>
              <a:rPr lang="en-US" dirty="0"/>
              <a:t>Those who focus on </a:t>
            </a:r>
            <a:r>
              <a:rPr lang="en-US" dirty="0" err="1"/>
              <a:t>Te</a:t>
            </a:r>
            <a:r>
              <a:rPr lang="en-US" dirty="0"/>
              <a:t> and Fe Mental Functions tend to be skilled at managing relationships.</a:t>
            </a:r>
          </a:p>
        </p:txBody>
      </p:sp>
      <p:sp>
        <p:nvSpPr>
          <p:cNvPr id="4" name="Slide Number Placeholder 3"/>
          <p:cNvSpPr>
            <a:spLocks noGrp="1"/>
          </p:cNvSpPr>
          <p:nvPr>
            <p:ph type="sldNum" sz="quarter" idx="10"/>
          </p:nvPr>
        </p:nvSpPr>
        <p:spPr/>
        <p:txBody>
          <a:bodyPr/>
          <a:lstStyle/>
          <a:p>
            <a:fld id="{C47AE356-A141-4B21-9054-AE01EBB3ECDE}" type="slidenum">
              <a:rPr lang="en-CA" smtClean="0"/>
              <a:t>18</a:t>
            </a:fld>
            <a:endParaRPr lang="en-CA"/>
          </a:p>
        </p:txBody>
      </p:sp>
    </p:spTree>
    <p:extLst>
      <p:ext uri="{BB962C8B-B14F-4D97-AF65-F5344CB8AC3E}">
        <p14:creationId xmlns:p14="http://schemas.microsoft.com/office/powerpoint/2010/main" val="74852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While you can quickly identify the broad areas of focus based on the individual’s Dominant Mental Function, you can also gain insight into specific emotional intelligence strengths and challenges by looking at both the Dominant and Auxiliary Mental Functions.</a:t>
            </a: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Each individual will have emotional intelligence strengths and challenges related to both the Inter-personal and Intra-personal worlds.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Extraverted function and Introverted function respectively.</a:t>
            </a:r>
          </a:p>
          <a:p>
            <a:pPr marL="171450" lvl="0" indent="-171450">
              <a:buFont typeface="Arial" panose="020B0604020202020204" pitchFamily="34" charset="0"/>
              <a:buChar char="•"/>
            </a:pPr>
            <a:r>
              <a:rPr lang="en-US" dirty="0"/>
              <a:t>Intrapersonal: Will you spend more efforts towards awareness of your emotions or management of your emotions?</a:t>
            </a:r>
          </a:p>
          <a:p>
            <a:pPr marL="171450" lvl="0" indent="-171450">
              <a:buFont typeface="Arial" panose="020B0604020202020204" pitchFamily="34" charset="0"/>
              <a:buChar char="•"/>
            </a:pPr>
            <a:r>
              <a:rPr lang="en-US" dirty="0"/>
              <a:t>Interpersonal: Will you spend more efforts towards gathering information from the environment or managing/organizing your environment?</a:t>
            </a:r>
          </a:p>
          <a:p>
            <a:pPr marL="171450" lvl="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In other words, the Dominant and Auxiliary functions can help us determine which emotional intelligence traits are natural to the individual.</a:t>
            </a:r>
          </a:p>
        </p:txBody>
      </p:sp>
      <p:sp>
        <p:nvSpPr>
          <p:cNvPr id="4" name="Slide Number Placeholder 3"/>
          <p:cNvSpPr>
            <a:spLocks noGrp="1"/>
          </p:cNvSpPr>
          <p:nvPr>
            <p:ph type="sldNum" sz="quarter" idx="10"/>
          </p:nvPr>
        </p:nvSpPr>
        <p:spPr/>
        <p:txBody>
          <a:bodyPr/>
          <a:lstStyle/>
          <a:p>
            <a:fld id="{C47AE356-A141-4B21-9054-AE01EBB3ECDE}" type="slidenum">
              <a:rPr lang="en-CA" smtClean="0"/>
              <a:t>19</a:t>
            </a:fld>
            <a:endParaRPr lang="en-CA"/>
          </a:p>
        </p:txBody>
      </p:sp>
    </p:spTree>
    <p:extLst>
      <p:ext uri="{BB962C8B-B14F-4D97-AF65-F5344CB8AC3E}">
        <p14:creationId xmlns:p14="http://schemas.microsoft.com/office/powerpoint/2010/main" val="259937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In the case of an ESTJ, the individual possesses a Extraverted Thinking dominant function and an Introverted Sensing auxiliary function.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Broadly speaking, this individual will be more effective at managing their environment and being aware of their emotions.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The specific emotional intelligence strengths and challenges for each individual will differ based on their preferences towards S, N, T and 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So what do these specific strengths and challenges look like?</a:t>
            </a:r>
          </a:p>
        </p:txBody>
      </p:sp>
      <p:sp>
        <p:nvSpPr>
          <p:cNvPr id="4" name="Slide Number Placeholder 3"/>
          <p:cNvSpPr>
            <a:spLocks noGrp="1"/>
          </p:cNvSpPr>
          <p:nvPr>
            <p:ph type="sldNum" sz="quarter" idx="10"/>
          </p:nvPr>
        </p:nvSpPr>
        <p:spPr/>
        <p:txBody>
          <a:bodyPr/>
          <a:lstStyle/>
          <a:p>
            <a:fld id="{C47AE356-A141-4B21-9054-AE01EBB3ECDE}" type="slidenum">
              <a:rPr lang="en-CA" smtClean="0"/>
              <a:t>20</a:t>
            </a:fld>
            <a:endParaRPr lang="en-CA"/>
          </a:p>
        </p:txBody>
      </p:sp>
    </p:spTree>
    <p:extLst>
      <p:ext uri="{BB962C8B-B14F-4D97-AF65-F5344CB8AC3E}">
        <p14:creationId xmlns:p14="http://schemas.microsoft.com/office/powerpoint/2010/main" val="1557252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 list of emotional intelligence strengths and challenges for each of the 8 Mental Functions is quite complicated and lengthy.</a:t>
            </a:r>
          </a:p>
          <a:p>
            <a:pPr marL="628650" lvl="1" indent="-171450">
              <a:buFont typeface="Arial" panose="020B0604020202020204" pitchFamily="34" charset="0"/>
              <a:buChar char="•"/>
            </a:pPr>
            <a:r>
              <a:rPr lang="en-CA" dirty="0"/>
              <a:t>As a result, I will not be presenting the full set of Strengths and Challenges here, but they can be found in the free supplement that we will be providing after the webinar.</a:t>
            </a:r>
          </a:p>
          <a:p>
            <a:pPr marL="628650" lvl="1" indent="-171450">
              <a:buFont typeface="Arial" panose="020B0604020202020204" pitchFamily="34" charset="0"/>
              <a:buChar char="•"/>
            </a:pPr>
            <a:r>
              <a:rPr lang="en-CA" dirty="0"/>
              <a:t>Keep in mind that these are common strengths and challenges for individuals, but given that we’re looking at fluid traits, these may vary based on experience.</a:t>
            </a:r>
          </a:p>
          <a:p>
            <a:pPr marL="628650" lvl="1" indent="-171450">
              <a:buFont typeface="Arial" panose="020B0604020202020204" pitchFamily="34" charset="0"/>
              <a:buChar char="•"/>
            </a:pPr>
            <a:r>
              <a:rPr lang="en-CA" dirty="0"/>
              <a:t>However, you can see some common themes here.</a:t>
            </a:r>
          </a:p>
          <a:p>
            <a:pPr marL="171450" lvl="0"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Interpersonal Emotional Intelligence traits tend to focus on action-orientation and connecting with others.</a:t>
            </a:r>
          </a:p>
        </p:txBody>
      </p:sp>
      <p:sp>
        <p:nvSpPr>
          <p:cNvPr id="4" name="Slide Number Placeholder 3"/>
          <p:cNvSpPr>
            <a:spLocks noGrp="1"/>
          </p:cNvSpPr>
          <p:nvPr>
            <p:ph type="sldNum" sz="quarter" idx="10"/>
          </p:nvPr>
        </p:nvSpPr>
        <p:spPr/>
        <p:txBody>
          <a:bodyPr/>
          <a:lstStyle/>
          <a:p>
            <a:fld id="{C47AE356-A141-4B21-9054-AE01EBB3ECDE}" type="slidenum">
              <a:rPr lang="en-CA" smtClean="0"/>
              <a:t>21</a:t>
            </a:fld>
            <a:endParaRPr lang="en-CA"/>
          </a:p>
        </p:txBody>
      </p:sp>
    </p:spTree>
    <p:extLst>
      <p:ext uri="{BB962C8B-B14F-4D97-AF65-F5344CB8AC3E}">
        <p14:creationId xmlns:p14="http://schemas.microsoft.com/office/powerpoint/2010/main" val="237790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I/O Psychologist with Psychometrics Canada</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Formerly involved in the EI field</a:t>
            </a:r>
          </a:p>
          <a:p>
            <a:pPr marL="628650" lvl="1" indent="-171450">
              <a:buFont typeface="Arial" panose="020B0604020202020204" pitchFamily="34" charset="0"/>
              <a:buChar char="•"/>
            </a:pPr>
            <a:r>
              <a:rPr lang="en-CA" dirty="0"/>
              <a:t>Led the development of a leadership-based 360-degree emotional intelligence product</a:t>
            </a:r>
          </a:p>
          <a:p>
            <a:pPr marL="628650" lvl="1" indent="-171450">
              <a:buFont typeface="Arial" panose="020B0604020202020204" pitchFamily="34" charset="0"/>
              <a:buChar char="•"/>
            </a:pPr>
            <a:r>
              <a:rPr lang="en-CA" dirty="0"/>
              <a:t>Used EI assessments while consulting for Canadian Reality TV shows and within the Canadian music industry</a:t>
            </a:r>
          </a:p>
          <a:p>
            <a:pPr marL="628650" lvl="1" indent="-171450">
              <a:buFont typeface="Arial" panose="020B0604020202020204" pitchFamily="34" charset="0"/>
              <a:buChar char="•"/>
            </a:pPr>
            <a:r>
              <a:rPr lang="en-CA" dirty="0"/>
              <a:t>Have written a number of publications on EI, for sources such as </a:t>
            </a:r>
            <a:r>
              <a:rPr lang="en-CA" dirty="0" err="1"/>
              <a:t>Linkedin</a:t>
            </a:r>
            <a:r>
              <a:rPr lang="en-CA" dirty="0"/>
              <a:t>, HR.com and Choice Magazine</a:t>
            </a:r>
          </a:p>
          <a:p>
            <a:pPr marL="1085850" lvl="2" indent="-171450">
              <a:buFont typeface="Arial" panose="020B0604020202020204" pitchFamily="34" charset="0"/>
              <a:buChar char="•"/>
            </a:pPr>
            <a:r>
              <a:rPr lang="en-CA" dirty="0"/>
              <a:t>Of note: Co-authored a textbook chapter on EI (Stein and Deonarine, 2015)</a:t>
            </a:r>
          </a:p>
        </p:txBody>
      </p:sp>
      <p:sp>
        <p:nvSpPr>
          <p:cNvPr id="4" name="Slide Number Placeholder 3"/>
          <p:cNvSpPr>
            <a:spLocks noGrp="1"/>
          </p:cNvSpPr>
          <p:nvPr>
            <p:ph type="sldNum" sz="quarter" idx="10"/>
          </p:nvPr>
        </p:nvSpPr>
        <p:spPr/>
        <p:txBody>
          <a:bodyPr/>
          <a:lstStyle/>
          <a:p>
            <a:fld id="{C47AE356-A141-4B21-9054-AE01EBB3ECDE}" type="slidenum">
              <a:rPr lang="en-CA" smtClean="0"/>
              <a:t>2</a:t>
            </a:fld>
            <a:endParaRPr lang="en-CA"/>
          </a:p>
        </p:txBody>
      </p:sp>
    </p:spTree>
    <p:extLst>
      <p:ext uri="{BB962C8B-B14F-4D97-AF65-F5344CB8AC3E}">
        <p14:creationId xmlns:p14="http://schemas.microsoft.com/office/powerpoint/2010/main" val="74876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dirty="0"/>
              <a:t>On the other hand, Intrapersonal Emotional Intelligence traits tend to focus on awareness and management.</a:t>
            </a:r>
          </a:p>
          <a:p>
            <a:endParaRPr lang="en-CA" dirty="0"/>
          </a:p>
        </p:txBody>
      </p:sp>
      <p:sp>
        <p:nvSpPr>
          <p:cNvPr id="4" name="Slide Number Placeholder 3"/>
          <p:cNvSpPr>
            <a:spLocks noGrp="1"/>
          </p:cNvSpPr>
          <p:nvPr>
            <p:ph type="sldNum" sz="quarter" idx="10"/>
          </p:nvPr>
        </p:nvSpPr>
        <p:spPr/>
        <p:txBody>
          <a:bodyPr/>
          <a:lstStyle/>
          <a:p>
            <a:fld id="{C47AE356-A141-4B21-9054-AE01EBB3ECDE}" type="slidenum">
              <a:rPr lang="en-CA" smtClean="0"/>
              <a:t>22</a:t>
            </a:fld>
            <a:endParaRPr lang="en-CA"/>
          </a:p>
        </p:txBody>
      </p:sp>
    </p:spTree>
    <p:extLst>
      <p:ext uri="{BB962C8B-B14F-4D97-AF65-F5344CB8AC3E}">
        <p14:creationId xmlns:p14="http://schemas.microsoft.com/office/powerpoint/2010/main" val="2761031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Poll Options:</a:t>
            </a:r>
          </a:p>
          <a:p>
            <a:pPr marL="171450" indent="-171450">
              <a:buFont typeface="Arial" panose="020B0604020202020204" pitchFamily="34" charset="0"/>
              <a:buChar char="•"/>
            </a:pPr>
            <a:r>
              <a:rPr lang="en-US" dirty="0"/>
              <a:t>Self-Awareness</a:t>
            </a:r>
          </a:p>
          <a:p>
            <a:pPr marL="171450" indent="-171450">
              <a:buFont typeface="Arial" panose="020B0604020202020204" pitchFamily="34" charset="0"/>
              <a:buChar char="•"/>
            </a:pPr>
            <a:r>
              <a:rPr lang="en-US" dirty="0"/>
              <a:t>Self-Management</a:t>
            </a:r>
          </a:p>
          <a:p>
            <a:pPr marL="171450" indent="-171450">
              <a:buFont typeface="Arial" panose="020B0604020202020204" pitchFamily="34" charset="0"/>
              <a:buChar char="•"/>
            </a:pPr>
            <a:r>
              <a:rPr lang="en-US" dirty="0"/>
              <a:t>Awareness of Others</a:t>
            </a:r>
          </a:p>
          <a:p>
            <a:pPr marL="171450" indent="-171450">
              <a:buFont typeface="Arial" panose="020B0604020202020204" pitchFamily="34" charset="0"/>
              <a:buChar char="•"/>
            </a:pPr>
            <a:r>
              <a:rPr lang="en-US" dirty="0"/>
              <a:t>Relationship Management</a:t>
            </a:r>
            <a:endParaRPr lang="en-CA" dirty="0"/>
          </a:p>
        </p:txBody>
      </p:sp>
      <p:sp>
        <p:nvSpPr>
          <p:cNvPr id="4" name="Slide Number Placeholder 3"/>
          <p:cNvSpPr>
            <a:spLocks noGrp="1"/>
          </p:cNvSpPr>
          <p:nvPr>
            <p:ph type="sldNum" sz="quarter" idx="10"/>
          </p:nvPr>
        </p:nvSpPr>
        <p:spPr/>
        <p:txBody>
          <a:bodyPr/>
          <a:lstStyle/>
          <a:p>
            <a:fld id="{C47AE356-A141-4B21-9054-AE01EBB3ECDE}" type="slidenum">
              <a:rPr lang="en-CA" smtClean="0"/>
              <a:t>23</a:t>
            </a:fld>
            <a:endParaRPr lang="en-CA"/>
          </a:p>
        </p:txBody>
      </p:sp>
    </p:spTree>
    <p:extLst>
      <p:ext uri="{BB962C8B-B14F-4D97-AF65-F5344CB8AC3E}">
        <p14:creationId xmlns:p14="http://schemas.microsoft.com/office/powerpoint/2010/main" val="258304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To show you how I’ve combined Personality Type and Emotional Intelligence in the past, I’d like to review a case study with an ENTJ leader.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This individual was a Director (Senior Management level), a position that is a natural fit for ENTJs.</a:t>
            </a:r>
          </a:p>
          <a:p>
            <a:pPr marL="628650" lvl="1" indent="-171450">
              <a:buFont typeface="Arial" panose="020B0604020202020204" pitchFamily="34" charset="0"/>
              <a:buChar char="•"/>
            </a:pPr>
            <a:r>
              <a:rPr lang="en-CA" dirty="0"/>
              <a:t>I did have access to emotional intelligence assessment results as part of this case study, which is what I originally used to find the leader’s strengths and challenges.</a:t>
            </a:r>
          </a:p>
          <a:p>
            <a:pPr marL="1085850" lvl="2" indent="-171450">
              <a:buFont typeface="Arial" panose="020B0604020202020204" pitchFamily="34" charset="0"/>
              <a:buChar char="•"/>
            </a:pPr>
            <a:r>
              <a:rPr lang="en-CA" dirty="0"/>
              <a:t>However, I will also show how they link with common emotional intelligence strengths and challenges for ENTJs.</a:t>
            </a:r>
          </a:p>
        </p:txBody>
      </p:sp>
      <p:sp>
        <p:nvSpPr>
          <p:cNvPr id="4" name="Slide Number Placeholder 3"/>
          <p:cNvSpPr>
            <a:spLocks noGrp="1"/>
          </p:cNvSpPr>
          <p:nvPr>
            <p:ph type="sldNum" sz="quarter" idx="10"/>
          </p:nvPr>
        </p:nvSpPr>
        <p:spPr/>
        <p:txBody>
          <a:bodyPr/>
          <a:lstStyle/>
          <a:p>
            <a:fld id="{C47AE356-A141-4B21-9054-AE01EBB3ECDE}" type="slidenum">
              <a:rPr lang="en-CA" smtClean="0"/>
              <a:t>25</a:t>
            </a:fld>
            <a:endParaRPr lang="en-CA"/>
          </a:p>
        </p:txBody>
      </p:sp>
    </p:spTree>
    <p:extLst>
      <p:ext uri="{BB962C8B-B14F-4D97-AF65-F5344CB8AC3E}">
        <p14:creationId xmlns:p14="http://schemas.microsoft.com/office/powerpoint/2010/main" val="2930871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ENTJ Leader</a:t>
            </a:r>
          </a:p>
          <a:p>
            <a:pPr marL="171450" indent="-171450">
              <a:buFont typeface="Arial" panose="020B0604020202020204" pitchFamily="34" charset="0"/>
              <a:buChar char="•"/>
            </a:pPr>
            <a:r>
              <a:rPr lang="en-CA" dirty="0"/>
              <a:t>Extraverted Thinking Dominant Function</a:t>
            </a:r>
          </a:p>
          <a:p>
            <a:pPr marL="171450" indent="-171450">
              <a:buFont typeface="Arial" panose="020B0604020202020204" pitchFamily="34" charset="0"/>
              <a:buChar char="•"/>
            </a:pPr>
            <a:r>
              <a:rPr lang="en-CA" dirty="0"/>
              <a:t>Introverted Intuition Auxiliary Function</a:t>
            </a:r>
          </a:p>
          <a:p>
            <a:endParaRPr lang="en-CA" dirty="0"/>
          </a:p>
          <a:p>
            <a:r>
              <a:rPr lang="en-CA" dirty="0"/>
              <a:t>By the information presented previously, we could expect…</a:t>
            </a:r>
          </a:p>
          <a:p>
            <a:pPr marL="171450" indent="-171450">
              <a:buFont typeface="Arial" panose="020B0604020202020204" pitchFamily="34" charset="0"/>
              <a:buChar char="•"/>
            </a:pPr>
            <a:r>
              <a:rPr lang="en-CA" dirty="0"/>
              <a:t>Strengths</a:t>
            </a:r>
          </a:p>
          <a:p>
            <a:pPr marL="628650" lvl="1" indent="-171450">
              <a:buFont typeface="Arial" panose="020B0604020202020204" pitchFamily="34" charset="0"/>
              <a:buChar char="•"/>
            </a:pPr>
            <a:r>
              <a:rPr lang="en-CA" dirty="0"/>
              <a:t>Te Dominant Function = Strong with communication and persuasion, resulting in a natural leader.</a:t>
            </a:r>
          </a:p>
          <a:p>
            <a:pPr marL="628650" lvl="1" indent="-171450">
              <a:buFont typeface="Arial" panose="020B0604020202020204" pitchFamily="34" charset="0"/>
              <a:buChar char="•"/>
            </a:pPr>
            <a:r>
              <a:rPr lang="en-CA" dirty="0"/>
              <a:t>Ni Auxiliary Function = Reflective about the bigger picture and the future, open to change (flexibility).</a:t>
            </a:r>
          </a:p>
          <a:p>
            <a:pPr marL="171450" lvl="0" indent="-171450">
              <a:buFont typeface="Arial" panose="020B0604020202020204" pitchFamily="34" charset="0"/>
              <a:buChar char="•"/>
            </a:pPr>
            <a:r>
              <a:rPr lang="en-CA" dirty="0"/>
              <a:t>Challenge</a:t>
            </a:r>
          </a:p>
          <a:p>
            <a:pPr marL="628650" lvl="1" indent="-171450">
              <a:buFont typeface="Arial" panose="020B0604020202020204" pitchFamily="34" charset="0"/>
              <a:buChar char="•"/>
            </a:pPr>
            <a:r>
              <a:rPr lang="en-CA" dirty="0"/>
              <a:t>Awareness of others around them (and how they viewed the leader).</a:t>
            </a:r>
          </a:p>
          <a:p>
            <a:pPr marL="628650" lvl="1"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Given that the position is a natural fit for ENTJs, what emotional intelligence challenges did they face as a Director?</a:t>
            </a:r>
          </a:p>
        </p:txBody>
      </p:sp>
      <p:sp>
        <p:nvSpPr>
          <p:cNvPr id="4" name="Slide Number Placeholder 3"/>
          <p:cNvSpPr>
            <a:spLocks noGrp="1"/>
          </p:cNvSpPr>
          <p:nvPr>
            <p:ph type="sldNum" sz="quarter" idx="10"/>
          </p:nvPr>
        </p:nvSpPr>
        <p:spPr/>
        <p:txBody>
          <a:bodyPr/>
          <a:lstStyle/>
          <a:p>
            <a:fld id="{C47AE356-A141-4B21-9054-AE01EBB3ECDE}" type="slidenum">
              <a:rPr lang="en-CA" smtClean="0"/>
              <a:t>26</a:t>
            </a:fld>
            <a:endParaRPr lang="en-CA"/>
          </a:p>
        </p:txBody>
      </p:sp>
    </p:spTree>
    <p:extLst>
      <p:ext uri="{BB962C8B-B14F-4D97-AF65-F5344CB8AC3E}">
        <p14:creationId xmlns:p14="http://schemas.microsoft.com/office/powerpoint/2010/main" val="3716585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Overall, regarded as a strong leader</a:t>
            </a:r>
          </a:p>
          <a:p>
            <a:pPr marL="628650" lvl="1" indent="-171450">
              <a:buFont typeface="Arial" panose="020B0604020202020204" pitchFamily="34" charset="0"/>
              <a:buChar char="•"/>
            </a:pPr>
            <a:r>
              <a:rPr lang="en-CA" dirty="0"/>
              <a:t>Possessed tremendous drive towards success, confidently strived towards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Possessed great social confidence</a:t>
            </a:r>
          </a:p>
          <a:p>
            <a:pPr marL="628650" lvl="1" indent="-171450">
              <a:buFont typeface="Arial" panose="020B0604020202020204" pitchFamily="34" charset="0"/>
              <a:buChar char="•"/>
            </a:pPr>
            <a:r>
              <a:rPr lang="en-CA" dirty="0"/>
              <a:t>Had a strong strategic vision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Showed great adaptability, overcoming many challenges using their analytical skills</a:t>
            </a:r>
          </a:p>
          <a:p>
            <a:pPr marL="628650" lvl="1" indent="-171450">
              <a:buFont typeface="Arial" panose="020B0604020202020204" pitchFamily="34" charset="0"/>
              <a:buChar char="•"/>
            </a:pPr>
            <a:r>
              <a:rPr lang="en-CA" dirty="0"/>
              <a:t>Highly independent</a:t>
            </a:r>
          </a:p>
          <a:p>
            <a:pPr marL="628650" lvl="1"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A lot of these traits can be seen in the list of common EI traits for ENTJs.</a:t>
            </a:r>
          </a:p>
        </p:txBody>
      </p:sp>
      <p:sp>
        <p:nvSpPr>
          <p:cNvPr id="4" name="Slide Number Placeholder 3"/>
          <p:cNvSpPr>
            <a:spLocks noGrp="1"/>
          </p:cNvSpPr>
          <p:nvPr>
            <p:ph type="sldNum" sz="quarter" idx="10"/>
          </p:nvPr>
        </p:nvSpPr>
        <p:spPr/>
        <p:txBody>
          <a:bodyPr/>
          <a:lstStyle/>
          <a:p>
            <a:fld id="{C47AE356-A141-4B21-9054-AE01EBB3ECDE}" type="slidenum">
              <a:rPr lang="en-CA" smtClean="0"/>
              <a:t>27</a:t>
            </a:fld>
            <a:endParaRPr lang="en-CA"/>
          </a:p>
        </p:txBody>
      </p:sp>
    </p:spTree>
    <p:extLst>
      <p:ext uri="{BB962C8B-B14F-4D97-AF65-F5344CB8AC3E}">
        <p14:creationId xmlns:p14="http://schemas.microsoft.com/office/powerpoint/2010/main" val="143413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May need to focus more on empathetic communication.</a:t>
            </a:r>
          </a:p>
          <a:p>
            <a:pPr marL="628650" lvl="1" indent="-171450">
              <a:buFont typeface="Arial" panose="020B0604020202020204" pitchFamily="34" charset="0"/>
              <a:buChar char="•"/>
            </a:pPr>
            <a:r>
              <a:rPr lang="en-CA" dirty="0"/>
              <a:t>Very persuasive, but average empathy.</a:t>
            </a:r>
          </a:p>
          <a:p>
            <a:pPr marL="628650" lvl="1" indent="-171450">
              <a:buFont typeface="Arial" panose="020B0604020202020204" pitchFamily="34" charset="0"/>
              <a:buChar char="•"/>
            </a:pPr>
            <a:r>
              <a:rPr lang="en-CA" dirty="0"/>
              <a:t>Q: Is your assertiveness out balance with your empathy, giving the perception of aggression?</a:t>
            </a:r>
          </a:p>
          <a:p>
            <a:pPr marL="171450" lvl="0"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Too much independence?</a:t>
            </a:r>
          </a:p>
          <a:p>
            <a:pPr marL="628650" lvl="1" indent="-171450">
              <a:buFont typeface="Arial" panose="020B0604020202020204" pitchFamily="34" charset="0"/>
              <a:buChar char="•"/>
            </a:pPr>
            <a:r>
              <a:rPr lang="en-CA" dirty="0"/>
              <a:t>Higher level of independence, but average emphasis on teamwork.</a:t>
            </a:r>
          </a:p>
          <a:p>
            <a:pPr marL="628650" lvl="1" indent="-171450">
              <a:buFont typeface="Arial" panose="020B0604020202020204" pitchFamily="34" charset="0"/>
              <a:buChar char="•"/>
            </a:pPr>
            <a:r>
              <a:rPr lang="en-CA" dirty="0"/>
              <a:t>Q: Is your independence hindering your ability to collaborate?</a:t>
            </a: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These observations can be seen in the challenges that are common to ENTJs.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Combined, the areas for development focus on this leader’s Emotional Expression, Tolerance, Empathy, Communication, Teamwork. </a:t>
            </a:r>
          </a:p>
        </p:txBody>
      </p:sp>
      <p:sp>
        <p:nvSpPr>
          <p:cNvPr id="4" name="Slide Number Placeholder 3"/>
          <p:cNvSpPr>
            <a:spLocks noGrp="1"/>
          </p:cNvSpPr>
          <p:nvPr>
            <p:ph type="sldNum" sz="quarter" idx="10"/>
          </p:nvPr>
        </p:nvSpPr>
        <p:spPr/>
        <p:txBody>
          <a:bodyPr/>
          <a:lstStyle/>
          <a:p>
            <a:fld id="{C47AE356-A141-4B21-9054-AE01EBB3ECDE}" type="slidenum">
              <a:rPr lang="en-CA" smtClean="0"/>
              <a:t>28</a:t>
            </a:fld>
            <a:endParaRPr lang="en-CA"/>
          </a:p>
        </p:txBody>
      </p:sp>
    </p:spTree>
    <p:extLst>
      <p:ext uri="{BB962C8B-B14F-4D97-AF65-F5344CB8AC3E}">
        <p14:creationId xmlns:p14="http://schemas.microsoft.com/office/powerpoint/2010/main" val="1462570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Roger Pearman’s Type and EI book</a:t>
            </a:r>
          </a:p>
          <a:p>
            <a:pPr marL="628650" lvl="1" indent="-171450">
              <a:buFont typeface="Arial" panose="020B0604020202020204" pitchFamily="34" charset="0"/>
              <a:buChar char="•"/>
            </a:pPr>
            <a:r>
              <a:rPr lang="en-CA" dirty="0"/>
              <a:t>To learn more about the interaction between Type and Emotional Intelligence</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CPP’s MBTI and EI workshop template</a:t>
            </a:r>
          </a:p>
          <a:p>
            <a:pPr marL="628650" lvl="1" indent="-171450">
              <a:buFont typeface="Arial" panose="020B0604020202020204" pitchFamily="34" charset="0"/>
              <a:buChar char="•"/>
            </a:pPr>
            <a:r>
              <a:rPr lang="en-CA" dirty="0"/>
              <a:t>For designing MBTI workshops with an EI focus</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“Finding Emotional Intelligence Insights From Personality Type” (Webinar supplement handout)</a:t>
            </a:r>
          </a:p>
          <a:p>
            <a:pPr marL="628650" lvl="1" indent="-171450">
              <a:buFont typeface="Arial" panose="020B0604020202020204" pitchFamily="34" charset="0"/>
              <a:buChar char="•"/>
            </a:pPr>
            <a:r>
              <a:rPr lang="en-CA" dirty="0"/>
              <a:t>A review of the content presented in this webinar, as well as content that couldn’t be included here</a:t>
            </a:r>
          </a:p>
          <a:p>
            <a:pPr marL="628650" lvl="1" indent="-171450">
              <a:buFont typeface="Arial" panose="020B0604020202020204" pitchFamily="34" charset="0"/>
              <a:buChar char="•"/>
            </a:pPr>
            <a:r>
              <a:rPr lang="en-CA" dirty="0"/>
              <a:t>You can use the handout as a reference guide for finding EI insights from Type</a:t>
            </a:r>
          </a:p>
          <a:p>
            <a:endParaRPr lang="en-CA" dirty="0"/>
          </a:p>
        </p:txBody>
      </p:sp>
      <p:sp>
        <p:nvSpPr>
          <p:cNvPr id="4" name="Slide Number Placeholder 3"/>
          <p:cNvSpPr>
            <a:spLocks noGrp="1"/>
          </p:cNvSpPr>
          <p:nvPr>
            <p:ph type="sldNum" sz="quarter" idx="10"/>
          </p:nvPr>
        </p:nvSpPr>
        <p:spPr/>
        <p:txBody>
          <a:bodyPr/>
          <a:lstStyle/>
          <a:p>
            <a:fld id="{C47AE356-A141-4B21-9054-AE01EBB3ECDE}" type="slidenum">
              <a:rPr lang="en-CA" smtClean="0"/>
              <a:t>29</a:t>
            </a:fld>
            <a:endParaRPr lang="en-CA"/>
          </a:p>
        </p:txBody>
      </p:sp>
    </p:spTree>
    <p:extLst>
      <p:ext uri="{BB962C8B-B14F-4D97-AF65-F5344CB8AC3E}">
        <p14:creationId xmlns:p14="http://schemas.microsoft.com/office/powerpoint/2010/main" val="241455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p:txBody>
      </p:sp>
      <p:sp>
        <p:nvSpPr>
          <p:cNvPr id="4" name="Slide Number Placeholder 3"/>
          <p:cNvSpPr>
            <a:spLocks noGrp="1"/>
          </p:cNvSpPr>
          <p:nvPr>
            <p:ph type="sldNum" sz="quarter" idx="10"/>
          </p:nvPr>
        </p:nvSpPr>
        <p:spPr/>
        <p:txBody>
          <a:bodyPr/>
          <a:lstStyle/>
          <a:p>
            <a:fld id="{C47AE356-A141-4B21-9054-AE01EBB3ECDE}" type="slidenum">
              <a:rPr lang="en-CA" smtClean="0"/>
              <a:t>30</a:t>
            </a:fld>
            <a:endParaRPr lang="en-CA"/>
          </a:p>
        </p:txBody>
      </p:sp>
    </p:spTree>
    <p:extLst>
      <p:ext uri="{BB962C8B-B14F-4D97-AF65-F5344CB8AC3E}">
        <p14:creationId xmlns:p14="http://schemas.microsoft.com/office/powerpoint/2010/main" val="298550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Options:</a:t>
            </a:r>
          </a:p>
          <a:p>
            <a:pPr marL="171450" indent="-171450">
              <a:buFont typeface="Arial" panose="020B0604020202020204" pitchFamily="34" charset="0"/>
              <a:buChar char="•"/>
            </a:pPr>
            <a:r>
              <a:rPr lang="en-CA" dirty="0"/>
              <a:t>I’ve heard of emotional intelligence, but have little experience using emotional intelligence assessments.</a:t>
            </a:r>
          </a:p>
          <a:p>
            <a:pPr marL="171450" indent="-171450">
              <a:buFont typeface="Arial" panose="020B0604020202020204" pitchFamily="34" charset="0"/>
              <a:buChar char="•"/>
            </a:pPr>
            <a:r>
              <a:rPr lang="en-CA" dirty="0"/>
              <a:t>I have used one or more emotional intelligence assessments.</a:t>
            </a:r>
          </a:p>
          <a:p>
            <a:pPr marL="171450" indent="-171450">
              <a:buFont typeface="Arial" panose="020B0604020202020204" pitchFamily="34" charset="0"/>
              <a:buChar char="•"/>
            </a:pPr>
            <a:r>
              <a:rPr lang="en-CA" dirty="0"/>
              <a:t>I would consider myself an emotional intelligence expert.</a:t>
            </a:r>
          </a:p>
        </p:txBody>
      </p:sp>
      <p:sp>
        <p:nvSpPr>
          <p:cNvPr id="4" name="Slide Number Placeholder 3"/>
          <p:cNvSpPr>
            <a:spLocks noGrp="1"/>
          </p:cNvSpPr>
          <p:nvPr>
            <p:ph type="sldNum" sz="quarter" idx="10"/>
          </p:nvPr>
        </p:nvSpPr>
        <p:spPr/>
        <p:txBody>
          <a:bodyPr/>
          <a:lstStyle/>
          <a:p>
            <a:fld id="{C47AE356-A141-4B21-9054-AE01EBB3ECDE}" type="slidenum">
              <a:rPr lang="en-CA" smtClean="0"/>
              <a:t>3</a:t>
            </a:fld>
            <a:endParaRPr lang="en-CA"/>
          </a:p>
        </p:txBody>
      </p:sp>
    </p:spTree>
    <p:extLst>
      <p:ext uri="{BB962C8B-B14F-4D97-AF65-F5344CB8AC3E}">
        <p14:creationId xmlns:p14="http://schemas.microsoft.com/office/powerpoint/2010/main" val="324780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Broadly defined, EI is the ability to perceive, manage and use your emotions in a constructive way</a:t>
            </a:r>
          </a:p>
          <a:p>
            <a:pPr marL="628650" lvl="1" indent="-171450">
              <a:buFont typeface="Arial" panose="020B0604020202020204" pitchFamily="34" charset="0"/>
              <a:buChar char="•"/>
            </a:pPr>
            <a:r>
              <a:rPr lang="en-CA" dirty="0"/>
              <a:t>There are a variety of models that different assessments are based on, but they are all summarized by this broad definition</a:t>
            </a:r>
          </a:p>
        </p:txBody>
      </p:sp>
      <p:sp>
        <p:nvSpPr>
          <p:cNvPr id="4" name="Slide Number Placeholder 3"/>
          <p:cNvSpPr>
            <a:spLocks noGrp="1"/>
          </p:cNvSpPr>
          <p:nvPr>
            <p:ph type="sldNum" sz="quarter" idx="10"/>
          </p:nvPr>
        </p:nvSpPr>
        <p:spPr/>
        <p:txBody>
          <a:bodyPr/>
          <a:lstStyle/>
          <a:p>
            <a:fld id="{C47AE356-A141-4B21-9054-AE01EBB3ECDE}" type="slidenum">
              <a:rPr lang="en-CA" smtClean="0"/>
              <a:t>5</a:t>
            </a:fld>
            <a:endParaRPr lang="en-CA"/>
          </a:p>
        </p:txBody>
      </p:sp>
    </p:spTree>
    <p:extLst>
      <p:ext uri="{BB962C8B-B14F-4D97-AF65-F5344CB8AC3E}">
        <p14:creationId xmlns:p14="http://schemas.microsoft.com/office/powerpoint/2010/main" val="53588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Or rather, how are emotionally intelligent behaviours exemplified in the workplace?</a:t>
            </a:r>
          </a:p>
          <a:p>
            <a:pPr marL="628650" lvl="1" indent="-171450">
              <a:buFont typeface="Arial" panose="020B0604020202020204" pitchFamily="34" charset="0"/>
              <a:buChar char="•"/>
            </a:pPr>
            <a:r>
              <a:rPr lang="en-CA" dirty="0"/>
              <a:t>(Audience provided examples in the chat box.)</a:t>
            </a:r>
          </a:p>
          <a:p>
            <a:pPr marL="171450" lvl="0"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Here are some of the core concepts that arise around emotional intelligence (aka the expected answers):</a:t>
            </a:r>
          </a:p>
          <a:p>
            <a:pPr marL="628650" lvl="1" indent="-171450">
              <a:buFont typeface="Arial" panose="020B0604020202020204" pitchFamily="34" charset="0"/>
              <a:buChar char="•"/>
            </a:pPr>
            <a:r>
              <a:rPr lang="en-CA" dirty="0"/>
              <a:t>Self-awareness</a:t>
            </a:r>
          </a:p>
          <a:p>
            <a:pPr marL="628650" lvl="1" indent="-171450">
              <a:buFont typeface="Arial" panose="020B0604020202020204" pitchFamily="34" charset="0"/>
              <a:buChar char="•"/>
            </a:pPr>
            <a:r>
              <a:rPr lang="en-CA" dirty="0"/>
              <a:t>Leadership</a:t>
            </a:r>
          </a:p>
          <a:p>
            <a:pPr marL="628650" lvl="1" indent="-171450">
              <a:buFont typeface="Arial" panose="020B0604020202020204" pitchFamily="34" charset="0"/>
              <a:buChar char="•"/>
            </a:pPr>
            <a:r>
              <a:rPr lang="en-CA" dirty="0"/>
              <a:t>Empathy</a:t>
            </a:r>
          </a:p>
          <a:p>
            <a:pPr marL="628650" lvl="1" indent="-171450">
              <a:buFont typeface="Arial" panose="020B0604020202020204" pitchFamily="34" charset="0"/>
              <a:buChar char="•"/>
            </a:pPr>
            <a:r>
              <a:rPr lang="en-CA" dirty="0"/>
              <a:t>Assertiveness</a:t>
            </a:r>
          </a:p>
          <a:p>
            <a:pPr marL="628650" lvl="1" indent="-171450">
              <a:buFont typeface="Arial" panose="020B0604020202020204" pitchFamily="34" charset="0"/>
              <a:buChar char="•"/>
            </a:pPr>
            <a:r>
              <a:rPr lang="en-CA" dirty="0"/>
              <a:t>Teamwork</a:t>
            </a:r>
          </a:p>
          <a:p>
            <a:pPr marL="628650" lvl="1" indent="-171450">
              <a:buFont typeface="Arial" panose="020B0604020202020204" pitchFamily="34" charset="0"/>
              <a:buChar char="•"/>
            </a:pPr>
            <a:r>
              <a:rPr lang="en-CA" dirty="0"/>
              <a:t>Stress Tolerance</a:t>
            </a:r>
          </a:p>
          <a:p>
            <a:pPr marL="628650" lvl="1" indent="-171450">
              <a:buFont typeface="Arial" panose="020B0604020202020204" pitchFamily="34" charset="0"/>
              <a:buChar char="•"/>
            </a:pPr>
            <a:r>
              <a:rPr lang="en-CA" dirty="0"/>
              <a:t>Communication</a:t>
            </a:r>
          </a:p>
          <a:p>
            <a:pPr marL="628650" lvl="1" indent="-171450">
              <a:buFont typeface="Arial" panose="020B0604020202020204" pitchFamily="34" charset="0"/>
              <a:buChar char="•"/>
            </a:pPr>
            <a:r>
              <a:rPr lang="en-CA" dirty="0"/>
              <a:t>Flexibility</a:t>
            </a:r>
          </a:p>
        </p:txBody>
      </p:sp>
      <p:sp>
        <p:nvSpPr>
          <p:cNvPr id="4" name="Slide Number Placeholder 3"/>
          <p:cNvSpPr>
            <a:spLocks noGrp="1"/>
          </p:cNvSpPr>
          <p:nvPr>
            <p:ph type="sldNum" sz="quarter" idx="10"/>
          </p:nvPr>
        </p:nvSpPr>
        <p:spPr/>
        <p:txBody>
          <a:bodyPr/>
          <a:lstStyle/>
          <a:p>
            <a:fld id="{C47AE356-A141-4B21-9054-AE01EBB3ECDE}" type="slidenum">
              <a:rPr lang="en-CA" smtClean="0"/>
              <a:t>6</a:t>
            </a:fld>
            <a:endParaRPr lang="en-CA"/>
          </a:p>
        </p:txBody>
      </p:sp>
    </p:spTree>
    <p:extLst>
      <p:ext uri="{BB962C8B-B14F-4D97-AF65-F5344CB8AC3E}">
        <p14:creationId xmlns:p14="http://schemas.microsoft.com/office/powerpoint/2010/main" val="317582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Trait-based measures of EI</a:t>
            </a:r>
          </a:p>
          <a:p>
            <a:pPr marL="171450" indent="-171450">
              <a:buFont typeface="Arial" panose="020B0604020202020204" pitchFamily="34" charset="0"/>
              <a:buChar char="•"/>
            </a:pPr>
            <a:r>
              <a:rPr lang="en-CA" dirty="0"/>
              <a:t>Exist in the form of self-report assessments and 360-degree feedback assessments</a:t>
            </a:r>
          </a:p>
          <a:p>
            <a:pPr marL="171450" indent="-171450">
              <a:buFont typeface="Arial" panose="020B0604020202020204" pitchFamily="34" charset="0"/>
              <a:buChar char="•"/>
            </a:pPr>
            <a:r>
              <a:rPr lang="en-CA" dirty="0"/>
              <a:t>Are “Fluid” measures</a:t>
            </a:r>
          </a:p>
          <a:p>
            <a:pPr marL="628650" lvl="1" indent="-171450">
              <a:buFont typeface="Arial" panose="020B0604020202020204" pitchFamily="34" charset="0"/>
              <a:buChar char="•"/>
            </a:pPr>
            <a:r>
              <a:rPr lang="en-CA" dirty="0"/>
              <a:t>These traits are adaptable (and even coachable), therefore providing avenues for change and growth</a:t>
            </a:r>
          </a:p>
          <a:p>
            <a:pPr marL="628650" lvl="1" indent="-171450">
              <a:buFont typeface="Arial" panose="020B0604020202020204" pitchFamily="34" charset="0"/>
              <a:buChar char="•"/>
            </a:pPr>
            <a:r>
              <a:rPr lang="en-CA" dirty="0"/>
              <a:t>Scores can change over time (as the individual undertakes development initiatives)</a:t>
            </a:r>
          </a:p>
          <a:p>
            <a:pPr marL="628650" lvl="1" indent="-171450">
              <a:buFont typeface="Arial" panose="020B0604020202020204" pitchFamily="34" charset="0"/>
              <a:buChar char="•"/>
            </a:pPr>
            <a:endParaRPr lang="en-CA" dirty="0"/>
          </a:p>
          <a:p>
            <a:pPr marL="0" lvl="0" indent="0">
              <a:buFont typeface="Arial" panose="020B0604020202020204" pitchFamily="34" charset="0"/>
              <a:buNone/>
            </a:pPr>
            <a:r>
              <a:rPr lang="en-CA" dirty="0"/>
              <a:t>Ability-based EI</a:t>
            </a:r>
          </a:p>
          <a:p>
            <a:pPr marL="171450" lvl="0" indent="-171450">
              <a:buFont typeface="Arial" panose="020B0604020202020204" pitchFamily="34" charset="0"/>
              <a:buChar char="•"/>
            </a:pPr>
            <a:r>
              <a:rPr lang="en-CA" dirty="0"/>
              <a:t>Performance-based assessments</a:t>
            </a:r>
          </a:p>
          <a:p>
            <a:pPr marL="628650" lvl="1" indent="-171450">
              <a:buFont typeface="Arial" panose="020B0604020202020204" pitchFamily="34" charset="0"/>
              <a:buChar char="•"/>
            </a:pPr>
            <a:r>
              <a:rPr lang="en-CA" dirty="0"/>
              <a:t>Performance on tasks such as identifying the emotion of the individual in the picture</a:t>
            </a:r>
          </a:p>
          <a:p>
            <a:pPr marL="628650" lvl="1" indent="-171450">
              <a:buFont typeface="Arial" panose="020B0604020202020204" pitchFamily="34" charset="0"/>
              <a:buChar char="•"/>
            </a:pPr>
            <a:r>
              <a:rPr lang="en-CA" dirty="0"/>
              <a:t>Responses are compared against expert ratings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Are “Fixed” measures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Treats emotional intelligence like cognitive intelligence: You’re stuck with what you’re born with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An innate level of emotional intelligence is measured, with little to no room for development, but strategies can be formed to harness an individual’s strengths and accommodate for their weaknesses</a:t>
            </a:r>
          </a:p>
        </p:txBody>
      </p:sp>
      <p:sp>
        <p:nvSpPr>
          <p:cNvPr id="4" name="Slide Number Placeholder 3"/>
          <p:cNvSpPr>
            <a:spLocks noGrp="1"/>
          </p:cNvSpPr>
          <p:nvPr>
            <p:ph type="sldNum" sz="quarter" idx="10"/>
          </p:nvPr>
        </p:nvSpPr>
        <p:spPr/>
        <p:txBody>
          <a:bodyPr/>
          <a:lstStyle/>
          <a:p>
            <a:fld id="{C47AE356-A141-4B21-9054-AE01EBB3ECDE}" type="slidenum">
              <a:rPr lang="en-CA" smtClean="0"/>
              <a:t>7</a:t>
            </a:fld>
            <a:endParaRPr lang="en-CA"/>
          </a:p>
        </p:txBody>
      </p:sp>
    </p:spTree>
    <p:extLst>
      <p:ext uri="{BB962C8B-B14F-4D97-AF65-F5344CB8AC3E}">
        <p14:creationId xmlns:p14="http://schemas.microsoft.com/office/powerpoint/2010/main" val="83607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Given that the Ability-based approach assumes that emotional intelligence is unchanging and stable, we won’t be focusing on this approach</a:t>
            </a:r>
          </a:p>
          <a:p>
            <a:pPr marL="628650" lvl="1" indent="-171450">
              <a:buFont typeface="Arial" panose="020B0604020202020204" pitchFamily="34" charset="0"/>
              <a:buChar char="•"/>
            </a:pPr>
            <a:r>
              <a:rPr lang="en-US" dirty="0"/>
              <a:t>However, the idea of “Fixed vs. Fluid Traits” applies well to another concept that we’re all familiar with: Personality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is well-known that the MBTI measures preferences which are not expected to change over time</a:t>
            </a:r>
          </a:p>
          <a:p>
            <a:pPr marL="628650" lvl="1" indent="-171450">
              <a:buFont typeface="Arial" panose="020B0604020202020204" pitchFamily="34" charset="0"/>
              <a:buChar char="•"/>
            </a:pPr>
            <a:r>
              <a:rPr lang="en-US" dirty="0"/>
              <a:t>MBTI identifies fixed personality preferences</a:t>
            </a:r>
          </a:p>
          <a:p>
            <a:pPr marL="628650" lvl="1" indent="-171450">
              <a:buFont typeface="Arial" panose="020B0604020202020204" pitchFamily="34" charset="0"/>
              <a:buChar char="•"/>
            </a:pPr>
            <a:r>
              <a:rPr lang="en-US" dirty="0"/>
              <a:t>Emotional Intelligence measures fluid personality traits</a:t>
            </a:r>
          </a:p>
          <a:p>
            <a:pPr marL="171450" lvl="0" indent="-171450">
              <a:buFont typeface="Arial" panose="020B0604020202020204" pitchFamily="34" charset="0"/>
              <a:buChar char="•"/>
            </a:pPr>
            <a:r>
              <a:rPr lang="en-US" dirty="0"/>
              <a:t>Fixed personality preferences can help you quickly identify the fluid personality traits to harness (strengths) or develop (challenges)</a:t>
            </a:r>
          </a:p>
        </p:txBody>
      </p:sp>
      <p:sp>
        <p:nvSpPr>
          <p:cNvPr id="4" name="Slide Number Placeholder 3"/>
          <p:cNvSpPr>
            <a:spLocks noGrp="1"/>
          </p:cNvSpPr>
          <p:nvPr>
            <p:ph type="sldNum" sz="quarter" idx="10"/>
          </p:nvPr>
        </p:nvSpPr>
        <p:spPr/>
        <p:txBody>
          <a:bodyPr/>
          <a:lstStyle/>
          <a:p>
            <a:fld id="{C47AE356-A141-4B21-9054-AE01EBB3ECDE}" type="slidenum">
              <a:rPr lang="en-CA" smtClean="0"/>
              <a:t>8</a:t>
            </a:fld>
            <a:endParaRPr lang="en-CA"/>
          </a:p>
        </p:txBody>
      </p:sp>
    </p:spTree>
    <p:extLst>
      <p:ext uri="{BB962C8B-B14F-4D97-AF65-F5344CB8AC3E}">
        <p14:creationId xmlns:p14="http://schemas.microsoft.com/office/powerpoint/2010/main" val="164801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(Webb et al., 2013)</a:t>
            </a:r>
          </a:p>
          <a:p>
            <a:pPr marL="171450" lvl="0" indent="-171450">
              <a:buFont typeface="Arial" panose="020B0604020202020204" pitchFamily="34" charset="0"/>
              <a:buChar char="•"/>
            </a:pPr>
            <a:r>
              <a:rPr lang="en-CA" dirty="0"/>
              <a:t>Overall, 82% of emotional intelligence scores can be explained by 3 other factors: IQ, Personality and Emotional Well-Being.</a:t>
            </a:r>
          </a:p>
          <a:p>
            <a:pPr marL="628650" lvl="1" indent="-171450">
              <a:buFont typeface="Arial" panose="020B0604020202020204" pitchFamily="34" charset="0"/>
              <a:buChar char="•"/>
            </a:pPr>
            <a:r>
              <a:rPr lang="en-CA" dirty="0"/>
              <a:t>Personality alone explains 57% of emotional intelligence scores.</a:t>
            </a:r>
          </a:p>
          <a:p>
            <a:pPr marL="628650" lvl="1" indent="-171450">
              <a:buFont typeface="Arial" panose="020B0604020202020204" pitchFamily="34" charset="0"/>
              <a:buChar char="•"/>
            </a:pPr>
            <a:r>
              <a:rPr lang="en-CA" dirty="0"/>
              <a:t>Emotional Well-Being contributes has a small contribution, while IQ can explain 22% of emotional intelligence scores.</a:t>
            </a:r>
          </a:p>
          <a:p>
            <a:endParaRPr lang="en-CA" dirty="0"/>
          </a:p>
        </p:txBody>
      </p:sp>
      <p:sp>
        <p:nvSpPr>
          <p:cNvPr id="4" name="Slide Number Placeholder 3"/>
          <p:cNvSpPr>
            <a:spLocks noGrp="1"/>
          </p:cNvSpPr>
          <p:nvPr>
            <p:ph type="sldNum" sz="quarter" idx="10"/>
          </p:nvPr>
        </p:nvSpPr>
        <p:spPr/>
        <p:txBody>
          <a:bodyPr/>
          <a:lstStyle/>
          <a:p>
            <a:fld id="{C47AE356-A141-4B21-9054-AE01EBB3ECDE}" type="slidenum">
              <a:rPr lang="en-CA" smtClean="0"/>
              <a:t>10</a:t>
            </a:fld>
            <a:endParaRPr lang="en-CA"/>
          </a:p>
        </p:txBody>
      </p:sp>
    </p:spTree>
    <p:extLst>
      <p:ext uri="{BB962C8B-B14F-4D97-AF65-F5344CB8AC3E}">
        <p14:creationId xmlns:p14="http://schemas.microsoft.com/office/powerpoint/2010/main" val="135034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Options:</a:t>
            </a:r>
          </a:p>
          <a:p>
            <a:pPr marL="171450" indent="-171450">
              <a:buFont typeface="Arial" panose="020B0604020202020204" pitchFamily="34" charset="0"/>
              <a:buChar char="•"/>
            </a:pPr>
            <a:r>
              <a:rPr lang="en-CA" dirty="0"/>
              <a:t>Sensing</a:t>
            </a:r>
          </a:p>
          <a:p>
            <a:pPr marL="171450" indent="-171450">
              <a:buFont typeface="Arial" panose="020B0604020202020204" pitchFamily="34" charset="0"/>
              <a:buChar char="•"/>
            </a:pPr>
            <a:r>
              <a:rPr lang="en-CA" dirty="0"/>
              <a:t>Intuition</a:t>
            </a:r>
          </a:p>
          <a:p>
            <a:pPr marL="171450" indent="-171450">
              <a:buFont typeface="Arial" panose="020B0604020202020204" pitchFamily="34" charset="0"/>
              <a:buChar char="•"/>
            </a:pPr>
            <a:r>
              <a:rPr lang="en-CA" dirty="0"/>
              <a:t>Thinking</a:t>
            </a:r>
          </a:p>
          <a:p>
            <a:pPr marL="171450" indent="-171450">
              <a:buFont typeface="Arial" panose="020B0604020202020204" pitchFamily="34" charset="0"/>
              <a:buChar char="•"/>
            </a:pPr>
            <a:r>
              <a:rPr lang="en-CA" dirty="0"/>
              <a:t>Feeling</a:t>
            </a:r>
          </a:p>
        </p:txBody>
      </p:sp>
      <p:sp>
        <p:nvSpPr>
          <p:cNvPr id="4" name="Slide Number Placeholder 3"/>
          <p:cNvSpPr>
            <a:spLocks noGrp="1"/>
          </p:cNvSpPr>
          <p:nvPr>
            <p:ph type="sldNum" sz="quarter" idx="10"/>
          </p:nvPr>
        </p:nvSpPr>
        <p:spPr/>
        <p:txBody>
          <a:bodyPr/>
          <a:lstStyle/>
          <a:p>
            <a:fld id="{C47AE356-A141-4B21-9054-AE01EBB3ECDE}" type="slidenum">
              <a:rPr lang="en-CA" smtClean="0"/>
              <a:t>11</a:t>
            </a:fld>
            <a:endParaRPr lang="en-CA"/>
          </a:p>
        </p:txBody>
      </p:sp>
    </p:spTree>
    <p:extLst>
      <p:ext uri="{BB962C8B-B14F-4D97-AF65-F5344CB8AC3E}">
        <p14:creationId xmlns:p14="http://schemas.microsoft.com/office/powerpoint/2010/main" val="4015031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3123A87-E139-4344-BEF2-2A0FC03E2AAB}" type="datetimeFigureOut">
              <a:rPr lang="en-CA" smtClean="0"/>
              <a:t>28-Mar-2018</a:t>
            </a:fld>
            <a:endParaRPr lang="en-CA"/>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CA"/>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02AC084-3E78-48E2-B2A6-C4E93E5F5EA6}" type="slidenum">
              <a:rPr lang="en-CA" smtClean="0"/>
              <a:t>‹#›</a:t>
            </a:fld>
            <a:endParaRPr lang="en-CA"/>
          </a:p>
        </p:txBody>
      </p:sp>
      <p:pic>
        <p:nvPicPr>
          <p:cNvPr id="9" name="Picture 8">
            <a:extLst>
              <a:ext uri="{FF2B5EF4-FFF2-40B4-BE49-F238E27FC236}">
                <a16:creationId xmlns:a16="http://schemas.microsoft.com/office/drawing/2014/main" id="{B06C3DB8-1ED5-4DC2-B50E-169164E1C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75" y="786166"/>
            <a:ext cx="3450336" cy="460248"/>
          </a:xfrm>
          <a:prstGeom prst="rect">
            <a:avLst/>
          </a:prstGeom>
        </p:spPr>
      </p:pic>
    </p:spTree>
    <p:extLst>
      <p:ext uri="{BB962C8B-B14F-4D97-AF65-F5344CB8AC3E}">
        <p14:creationId xmlns:p14="http://schemas.microsoft.com/office/powerpoint/2010/main" val="172547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123A87-E139-4344-BEF2-2A0FC03E2AAB}" type="datetimeFigureOut">
              <a:rPr lang="en-CA" smtClean="0"/>
              <a:t>28-Mar-2018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2AC084-3E78-48E2-B2A6-C4E93E5F5EA6}" type="slidenum">
              <a:rPr lang="en-CA" smtClean="0"/>
              <a:t>‹#›</a:t>
            </a:fld>
            <a:endParaRPr lang="en-CA"/>
          </a:p>
        </p:txBody>
      </p:sp>
    </p:spTree>
    <p:extLst>
      <p:ext uri="{BB962C8B-B14F-4D97-AF65-F5344CB8AC3E}">
        <p14:creationId xmlns:p14="http://schemas.microsoft.com/office/powerpoint/2010/main" val="2970628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3123A87-E139-4344-BEF2-2A0FC03E2AAB}" type="datetimeFigureOut">
              <a:rPr lang="en-CA" smtClean="0"/>
              <a:t>28-Mar-2018</a:t>
            </a:fld>
            <a:endParaRPr lang="en-CA"/>
          </a:p>
        </p:txBody>
      </p:sp>
      <p:sp>
        <p:nvSpPr>
          <p:cNvPr id="5" name="Footer Placeholder 4"/>
          <p:cNvSpPr>
            <a:spLocks noGrp="1"/>
          </p:cNvSpPr>
          <p:nvPr>
            <p:ph type="ftr" sz="quarter" idx="11"/>
          </p:nvPr>
        </p:nvSpPr>
        <p:spPr>
          <a:xfrm>
            <a:off x="774923" y="5951811"/>
            <a:ext cx="7896279" cy="365125"/>
          </a:xfrm>
        </p:spPr>
        <p:txBody>
          <a:bodyPr/>
          <a:lstStyle/>
          <a:p>
            <a:endParaRPr lang="en-CA"/>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02AC084-3E78-48E2-B2A6-C4E93E5F5EA6}" type="slidenum">
              <a:rPr lang="en-CA" smtClean="0"/>
              <a:t>‹#›</a:t>
            </a:fld>
            <a:endParaRPr lang="en-CA"/>
          </a:p>
        </p:txBody>
      </p:sp>
    </p:spTree>
    <p:extLst>
      <p:ext uri="{BB962C8B-B14F-4D97-AF65-F5344CB8AC3E}">
        <p14:creationId xmlns:p14="http://schemas.microsoft.com/office/powerpoint/2010/main" val="712505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123A87-E139-4344-BEF2-2A0FC03E2AAB}" type="datetimeFigureOut">
              <a:rPr lang="en-CA" smtClean="0"/>
              <a:t>28-Mar-2018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0558300" y="5956137"/>
            <a:ext cx="1052508" cy="365125"/>
          </a:xfrm>
        </p:spPr>
        <p:txBody>
          <a:bodyPr/>
          <a:lstStyle/>
          <a:p>
            <a:fld id="{802AC084-3E78-48E2-B2A6-C4E93E5F5EA6}" type="slidenum">
              <a:rPr lang="en-CA" smtClean="0"/>
              <a:t>‹#›</a:t>
            </a:fld>
            <a:endParaRPr lang="en-CA"/>
          </a:p>
        </p:txBody>
      </p:sp>
      <p:pic>
        <p:nvPicPr>
          <p:cNvPr id="8" name="Picture 7">
            <a:extLst>
              <a:ext uri="{FF2B5EF4-FFF2-40B4-BE49-F238E27FC236}">
                <a16:creationId xmlns:a16="http://schemas.microsoft.com/office/drawing/2014/main" id="{64B87084-1F4E-4A8B-93CD-DCDF7DB6D3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190" y="6316937"/>
            <a:ext cx="2242718" cy="299161"/>
          </a:xfrm>
          <a:prstGeom prst="rect">
            <a:avLst/>
          </a:prstGeom>
        </p:spPr>
      </p:pic>
    </p:spTree>
    <p:extLst>
      <p:ext uri="{BB962C8B-B14F-4D97-AF65-F5344CB8AC3E}">
        <p14:creationId xmlns:p14="http://schemas.microsoft.com/office/powerpoint/2010/main" val="125593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3123A87-E139-4344-BEF2-2A0FC03E2AAB}" type="datetimeFigureOut">
              <a:rPr lang="en-CA" smtClean="0"/>
              <a:t>28-Mar-2018</a:t>
            </a:fld>
            <a:endParaRPr lang="en-CA"/>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02AC084-3E78-48E2-B2A6-C4E93E5F5EA6}" type="slidenum">
              <a:rPr lang="en-CA" smtClean="0"/>
              <a:t>‹#›</a:t>
            </a:fld>
            <a:endParaRPr lang="en-CA"/>
          </a:p>
        </p:txBody>
      </p:sp>
    </p:spTree>
    <p:extLst>
      <p:ext uri="{BB962C8B-B14F-4D97-AF65-F5344CB8AC3E}">
        <p14:creationId xmlns:p14="http://schemas.microsoft.com/office/powerpoint/2010/main" val="2289671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123A87-E139-4344-BEF2-2A0FC03E2AAB}" type="datetimeFigureOut">
              <a:rPr lang="en-CA" smtClean="0"/>
              <a:t>28-Mar-2018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2AC084-3E78-48E2-B2A6-C4E93E5F5EA6}" type="slidenum">
              <a:rPr lang="en-CA" smtClean="0"/>
              <a:t>‹#›</a:t>
            </a:fld>
            <a:endParaRPr lang="en-CA"/>
          </a:p>
        </p:txBody>
      </p:sp>
      <p:pic>
        <p:nvPicPr>
          <p:cNvPr id="9" name="Picture 8">
            <a:extLst>
              <a:ext uri="{FF2B5EF4-FFF2-40B4-BE49-F238E27FC236}">
                <a16:creationId xmlns:a16="http://schemas.microsoft.com/office/drawing/2014/main" id="{6087FC1B-C6BD-4E9C-8F5A-99719365F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190" y="6316937"/>
            <a:ext cx="2242718" cy="299161"/>
          </a:xfrm>
          <a:prstGeom prst="rect">
            <a:avLst/>
          </a:prstGeom>
        </p:spPr>
      </p:pic>
    </p:spTree>
    <p:extLst>
      <p:ext uri="{BB962C8B-B14F-4D97-AF65-F5344CB8AC3E}">
        <p14:creationId xmlns:p14="http://schemas.microsoft.com/office/powerpoint/2010/main" val="326162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123A87-E139-4344-BEF2-2A0FC03E2AAB}" type="datetimeFigureOut">
              <a:rPr lang="en-CA" smtClean="0"/>
              <a:t>28-Mar-2018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02AC084-3E78-48E2-B2A6-C4E93E5F5EA6}" type="slidenum">
              <a:rPr lang="en-CA" smtClean="0"/>
              <a:t>‹#›</a:t>
            </a:fld>
            <a:endParaRPr lang="en-CA"/>
          </a:p>
        </p:txBody>
      </p:sp>
      <p:pic>
        <p:nvPicPr>
          <p:cNvPr id="13" name="Picture 12">
            <a:extLst>
              <a:ext uri="{FF2B5EF4-FFF2-40B4-BE49-F238E27FC236}">
                <a16:creationId xmlns:a16="http://schemas.microsoft.com/office/drawing/2014/main" id="{2A3355C5-14AA-468D-8A0A-1AD70BD3B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190" y="6316937"/>
            <a:ext cx="2242718" cy="299161"/>
          </a:xfrm>
          <a:prstGeom prst="rect">
            <a:avLst/>
          </a:prstGeom>
        </p:spPr>
      </p:pic>
    </p:spTree>
    <p:extLst>
      <p:ext uri="{BB962C8B-B14F-4D97-AF65-F5344CB8AC3E}">
        <p14:creationId xmlns:p14="http://schemas.microsoft.com/office/powerpoint/2010/main" val="424213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123A87-E139-4344-BEF2-2A0FC03E2AAB}" type="datetimeFigureOut">
              <a:rPr lang="en-CA" smtClean="0"/>
              <a:t>28-Mar-2018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02AC084-3E78-48E2-B2A6-C4E93E5F5EA6}" type="slidenum">
              <a:rPr lang="en-CA" smtClean="0"/>
              <a:t>‹#›</a:t>
            </a:fld>
            <a:endParaRPr lang="en-CA"/>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3922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23A87-E139-4344-BEF2-2A0FC03E2AAB}" type="datetimeFigureOut">
              <a:rPr lang="en-CA" smtClean="0"/>
              <a:t>28-Mar-2018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02AC084-3E78-48E2-B2A6-C4E93E5F5EA6}" type="slidenum">
              <a:rPr lang="en-CA" smtClean="0"/>
              <a:t>‹#›</a:t>
            </a:fld>
            <a:endParaRPr lang="en-CA"/>
          </a:p>
        </p:txBody>
      </p:sp>
    </p:spTree>
    <p:extLst>
      <p:ext uri="{BB962C8B-B14F-4D97-AF65-F5344CB8AC3E}">
        <p14:creationId xmlns:p14="http://schemas.microsoft.com/office/powerpoint/2010/main" val="117058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3123A87-E139-4344-BEF2-2A0FC03E2AAB}" type="datetimeFigureOut">
              <a:rPr lang="en-CA" smtClean="0"/>
              <a:t>28-Mar-2018</a:t>
            </a:fld>
            <a:endParaRPr lang="en-CA"/>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02AC084-3E78-48E2-B2A6-C4E93E5F5EA6}" type="slidenum">
              <a:rPr lang="en-CA" smtClean="0"/>
              <a:t>‹#›</a:t>
            </a:fld>
            <a:endParaRPr lang="en-CA"/>
          </a:p>
        </p:txBody>
      </p:sp>
    </p:spTree>
    <p:extLst>
      <p:ext uri="{BB962C8B-B14F-4D97-AF65-F5344CB8AC3E}">
        <p14:creationId xmlns:p14="http://schemas.microsoft.com/office/powerpoint/2010/main" val="1379229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123A87-E139-4344-BEF2-2A0FC03E2AAB}" type="datetimeFigureOut">
              <a:rPr lang="en-CA" smtClean="0"/>
              <a:t>28-Mar-2018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2AC084-3E78-48E2-B2A6-C4E93E5F5EA6}" type="slidenum">
              <a:rPr lang="en-CA" smtClean="0"/>
              <a:t>‹#›</a:t>
            </a:fld>
            <a:endParaRPr lang="en-CA"/>
          </a:p>
        </p:txBody>
      </p:sp>
    </p:spTree>
    <p:extLst>
      <p:ext uri="{BB962C8B-B14F-4D97-AF65-F5344CB8AC3E}">
        <p14:creationId xmlns:p14="http://schemas.microsoft.com/office/powerpoint/2010/main" val="355972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3123A87-E139-4344-BEF2-2A0FC03E2AAB}" type="datetimeFigureOut">
              <a:rPr lang="en-CA" smtClean="0"/>
              <a:t>28-Mar-2018</a:t>
            </a:fld>
            <a:endParaRPr lang="en-CA"/>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CA"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02AC084-3E78-48E2-B2A6-C4E93E5F5EA6}" type="slidenum">
              <a:rPr lang="en-CA" smtClean="0"/>
              <a:t>‹#›</a:t>
            </a:fld>
            <a:endParaRPr lang="en-CA"/>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4685471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jpeg"/><Relationship Id="rId7" Type="http://schemas.openxmlformats.org/officeDocument/2006/relationships/diagramColors" Target="../diagrams/colors5.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E030-3EE2-4CAA-9016-510E90F8DFED}"/>
              </a:ext>
            </a:extLst>
          </p:cNvPr>
          <p:cNvSpPr>
            <a:spLocks noGrp="1"/>
          </p:cNvSpPr>
          <p:nvPr>
            <p:ph type="ctrTitle"/>
          </p:nvPr>
        </p:nvSpPr>
        <p:spPr/>
        <p:txBody>
          <a:bodyPr>
            <a:normAutofit/>
          </a:bodyPr>
          <a:lstStyle/>
          <a:p>
            <a:r>
              <a:rPr lang="en-US" dirty="0"/>
              <a:t>Fixed and Fluid Traits</a:t>
            </a:r>
            <a:endParaRPr lang="en-CA" dirty="0"/>
          </a:p>
        </p:txBody>
      </p:sp>
      <p:sp>
        <p:nvSpPr>
          <p:cNvPr id="3" name="Subtitle 2">
            <a:extLst>
              <a:ext uri="{FF2B5EF4-FFF2-40B4-BE49-F238E27FC236}">
                <a16:creationId xmlns:a16="http://schemas.microsoft.com/office/drawing/2014/main" id="{A531675C-7B6C-4163-A21C-2B59A7D28784}"/>
              </a:ext>
            </a:extLst>
          </p:cNvPr>
          <p:cNvSpPr>
            <a:spLocks noGrp="1"/>
          </p:cNvSpPr>
          <p:nvPr>
            <p:ph type="subTitle" idx="1"/>
          </p:nvPr>
        </p:nvSpPr>
        <p:spPr/>
        <p:txBody>
          <a:bodyPr/>
          <a:lstStyle/>
          <a:p>
            <a:r>
              <a:rPr lang="en-US" dirty="0"/>
              <a:t> Finding Emotional Intelligence Insights From Personality Type</a:t>
            </a:r>
            <a:endParaRPr lang="en-CA" dirty="0"/>
          </a:p>
        </p:txBody>
      </p:sp>
    </p:spTree>
    <p:extLst>
      <p:ext uri="{BB962C8B-B14F-4D97-AF65-F5344CB8AC3E}">
        <p14:creationId xmlns:p14="http://schemas.microsoft.com/office/powerpoint/2010/main" val="400820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6924-6EE2-4BA1-9D65-05F5490F331E}"/>
              </a:ext>
            </a:extLst>
          </p:cNvPr>
          <p:cNvSpPr>
            <a:spLocks noGrp="1"/>
          </p:cNvSpPr>
          <p:nvPr>
            <p:ph type="title"/>
          </p:nvPr>
        </p:nvSpPr>
        <p:spPr/>
        <p:txBody>
          <a:bodyPr/>
          <a:lstStyle/>
          <a:p>
            <a:r>
              <a:rPr lang="en-CA" dirty="0"/>
              <a:t>Relationship Between Personality and EI?</a:t>
            </a:r>
            <a:br>
              <a:rPr lang="en-CA" dirty="0"/>
            </a:br>
            <a:r>
              <a:rPr lang="en-CA" sz="2400" dirty="0"/>
              <a:t>Personality As a Factor of EI</a:t>
            </a:r>
            <a:endParaRPr lang="en-CA" dirty="0"/>
          </a:p>
        </p:txBody>
      </p:sp>
      <p:graphicFrame>
        <p:nvGraphicFramePr>
          <p:cNvPr id="12" name="Chart 11">
            <a:extLst>
              <a:ext uri="{FF2B5EF4-FFF2-40B4-BE49-F238E27FC236}">
                <a16:creationId xmlns:a16="http://schemas.microsoft.com/office/drawing/2014/main" id="{CE22B38D-7A1F-49FD-BA07-08BE8FD41450}"/>
              </a:ext>
            </a:extLst>
          </p:cNvPr>
          <p:cNvGraphicFramePr>
            <a:graphicFrameLocks/>
          </p:cNvGraphicFramePr>
          <p:nvPr>
            <p:extLst>
              <p:ext uri="{D42A27DB-BD31-4B8C-83A1-F6EECF244321}">
                <p14:modId xmlns:p14="http://schemas.microsoft.com/office/powerpoint/2010/main" val="3618596339"/>
              </p:ext>
            </p:extLst>
          </p:nvPr>
        </p:nvGraphicFramePr>
        <p:xfrm>
          <a:off x="3035999" y="2180494"/>
          <a:ext cx="6213103" cy="3678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0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graphicEl>
                                              <a:chart seriesIdx="-4" categoryIdx="3"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136EED-16D3-478F-833B-8B0B95D3AE69}"/>
              </a:ext>
            </a:extLst>
          </p:cNvPr>
          <p:cNvSpPr>
            <a:spLocks noGrp="1"/>
          </p:cNvSpPr>
          <p:nvPr>
            <p:ph type="title"/>
          </p:nvPr>
        </p:nvSpPr>
        <p:spPr/>
        <p:txBody>
          <a:bodyPr/>
          <a:lstStyle/>
          <a:p>
            <a:r>
              <a:rPr lang="en-CA" dirty="0"/>
              <a:t>Emotionally Intelligent Preferences</a:t>
            </a:r>
          </a:p>
        </p:txBody>
      </p:sp>
      <p:sp>
        <p:nvSpPr>
          <p:cNvPr id="5" name="Text Placeholder 4">
            <a:extLst>
              <a:ext uri="{FF2B5EF4-FFF2-40B4-BE49-F238E27FC236}">
                <a16:creationId xmlns:a16="http://schemas.microsoft.com/office/drawing/2014/main" id="{F02C112F-AF20-41FB-9CF6-4957501DD654}"/>
              </a:ext>
            </a:extLst>
          </p:cNvPr>
          <p:cNvSpPr>
            <a:spLocks noGrp="1"/>
          </p:cNvSpPr>
          <p:nvPr>
            <p:ph type="body" idx="1"/>
          </p:nvPr>
        </p:nvSpPr>
        <p:spPr/>
        <p:txBody>
          <a:bodyPr/>
          <a:lstStyle/>
          <a:p>
            <a:r>
              <a:rPr lang="en-CA" dirty="0"/>
              <a:t>Which of these 4 preferences are most related to Emotional Intelligence?</a:t>
            </a:r>
          </a:p>
        </p:txBody>
      </p:sp>
    </p:spTree>
    <p:extLst>
      <p:ext uri="{BB962C8B-B14F-4D97-AF65-F5344CB8AC3E}">
        <p14:creationId xmlns:p14="http://schemas.microsoft.com/office/powerpoint/2010/main" val="433906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1F28-4101-4008-A898-CE5A668262C4}"/>
              </a:ext>
            </a:extLst>
          </p:cNvPr>
          <p:cNvSpPr>
            <a:spLocks noGrp="1"/>
          </p:cNvSpPr>
          <p:nvPr>
            <p:ph type="title"/>
          </p:nvPr>
        </p:nvSpPr>
        <p:spPr/>
        <p:txBody>
          <a:bodyPr/>
          <a:lstStyle/>
          <a:p>
            <a:r>
              <a:rPr lang="en-CA" dirty="0"/>
              <a:t>Relationship Between Personality and EI?</a:t>
            </a:r>
            <a:br>
              <a:rPr lang="en-CA" dirty="0"/>
            </a:br>
            <a:r>
              <a:rPr lang="en-CA" sz="2400" dirty="0"/>
              <a:t>Dichotomies and EI</a:t>
            </a:r>
          </a:p>
        </p:txBody>
      </p:sp>
      <p:graphicFrame>
        <p:nvGraphicFramePr>
          <p:cNvPr id="6" name="Content Placeholder 5">
            <a:extLst>
              <a:ext uri="{FF2B5EF4-FFF2-40B4-BE49-F238E27FC236}">
                <a16:creationId xmlns:a16="http://schemas.microsoft.com/office/drawing/2014/main" id="{279606BE-8FDA-4F40-8695-0766ECFF8AD0}"/>
              </a:ext>
            </a:extLst>
          </p:cNvPr>
          <p:cNvGraphicFramePr>
            <a:graphicFrameLocks noGrp="1"/>
          </p:cNvGraphicFramePr>
          <p:nvPr>
            <p:ph idx="1"/>
            <p:extLst>
              <p:ext uri="{D42A27DB-BD31-4B8C-83A1-F6EECF244321}">
                <p14:modId xmlns:p14="http://schemas.microsoft.com/office/powerpoint/2010/main" val="825535218"/>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85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BE2F-14C1-4FBF-ABB5-0CF5D1F899AE}"/>
              </a:ext>
            </a:extLst>
          </p:cNvPr>
          <p:cNvSpPr>
            <a:spLocks noGrp="1"/>
          </p:cNvSpPr>
          <p:nvPr>
            <p:ph type="title"/>
          </p:nvPr>
        </p:nvSpPr>
        <p:spPr/>
        <p:txBody>
          <a:bodyPr/>
          <a:lstStyle/>
          <a:p>
            <a:r>
              <a:rPr lang="en-CA" dirty="0"/>
              <a:t>Relationship Between Personality and EI?</a:t>
            </a:r>
            <a:br>
              <a:rPr lang="en-CA" dirty="0"/>
            </a:br>
            <a:r>
              <a:rPr lang="en-CA" sz="2400" dirty="0"/>
              <a:t>Dichotomies and EI</a:t>
            </a:r>
          </a:p>
        </p:txBody>
      </p:sp>
      <p:graphicFrame>
        <p:nvGraphicFramePr>
          <p:cNvPr id="5" name="Content Placeholder 5">
            <a:extLst>
              <a:ext uri="{FF2B5EF4-FFF2-40B4-BE49-F238E27FC236}">
                <a16:creationId xmlns:a16="http://schemas.microsoft.com/office/drawing/2014/main" id="{785842C9-E95D-4853-91AC-A4D88ADB7767}"/>
              </a:ext>
            </a:extLst>
          </p:cNvPr>
          <p:cNvGraphicFramePr>
            <a:graphicFrameLocks noGrp="1"/>
          </p:cNvGraphicFramePr>
          <p:nvPr>
            <p:ph idx="1"/>
            <p:extLst>
              <p:ext uri="{D42A27DB-BD31-4B8C-83A1-F6EECF244321}">
                <p14:modId xmlns:p14="http://schemas.microsoft.com/office/powerpoint/2010/main" val="2574229098"/>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664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053F-7F0B-4B0B-9470-6077DAD5D815}"/>
              </a:ext>
            </a:extLst>
          </p:cNvPr>
          <p:cNvSpPr>
            <a:spLocks noGrp="1"/>
          </p:cNvSpPr>
          <p:nvPr>
            <p:ph type="title"/>
          </p:nvPr>
        </p:nvSpPr>
        <p:spPr/>
        <p:txBody>
          <a:bodyPr/>
          <a:lstStyle/>
          <a:p>
            <a:r>
              <a:rPr lang="en-CA" dirty="0"/>
              <a:t>Relationship Between Personality and EI?</a:t>
            </a:r>
            <a:br>
              <a:rPr lang="en-CA" dirty="0"/>
            </a:br>
            <a:r>
              <a:rPr lang="en-CA" sz="2400" dirty="0"/>
              <a:t>Dichotomies and EI</a:t>
            </a:r>
          </a:p>
        </p:txBody>
      </p:sp>
      <p:graphicFrame>
        <p:nvGraphicFramePr>
          <p:cNvPr id="5" name="Content Placeholder 4">
            <a:extLst>
              <a:ext uri="{FF2B5EF4-FFF2-40B4-BE49-F238E27FC236}">
                <a16:creationId xmlns:a16="http://schemas.microsoft.com/office/drawing/2014/main" id="{74AE2C71-F31D-46B3-B0A8-B28FA392C9C2}"/>
              </a:ext>
            </a:extLst>
          </p:cNvPr>
          <p:cNvGraphicFramePr>
            <a:graphicFrameLocks noGrp="1"/>
          </p:cNvGraphicFramePr>
          <p:nvPr>
            <p:ph idx="1"/>
            <p:extLst>
              <p:ext uri="{D42A27DB-BD31-4B8C-83A1-F6EECF244321}">
                <p14:modId xmlns:p14="http://schemas.microsoft.com/office/powerpoint/2010/main" val="337966775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D46DBD0-A862-4087-BAC1-892468A8419A}"/>
              </a:ext>
            </a:extLst>
          </p:cNvPr>
          <p:cNvSpPr/>
          <p:nvPr/>
        </p:nvSpPr>
        <p:spPr>
          <a:xfrm>
            <a:off x="4288221" y="3899337"/>
            <a:ext cx="1313793" cy="4817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20358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02D8C39-D212-4811-8218-17CD906538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923ADEE-BDA1-4183-88C3-4BB0FFD50FB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DF2AC30F-8F4E-4ADB-89B9-6EA4AB2D51E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2E4FD54-347A-49ED-AEEE-F1D7CA477B5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66F0E4C2-35CD-4E37-9BE8-472E2824ADE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B5A6-80A3-4479-A50F-3BD4D0F3189C}"/>
              </a:ext>
            </a:extLst>
          </p:cNvPr>
          <p:cNvSpPr>
            <a:spLocks noGrp="1"/>
          </p:cNvSpPr>
          <p:nvPr>
            <p:ph type="title"/>
          </p:nvPr>
        </p:nvSpPr>
        <p:spPr/>
        <p:txBody>
          <a:bodyPr/>
          <a:lstStyle/>
          <a:p>
            <a:r>
              <a:rPr lang="en-CA" dirty="0"/>
              <a:t>A Broad Perspective</a:t>
            </a:r>
          </a:p>
        </p:txBody>
      </p:sp>
      <p:sp>
        <p:nvSpPr>
          <p:cNvPr id="3" name="Content Placeholder 2">
            <a:extLst>
              <a:ext uri="{FF2B5EF4-FFF2-40B4-BE49-F238E27FC236}">
                <a16:creationId xmlns:a16="http://schemas.microsoft.com/office/drawing/2014/main" id="{78BEBF6C-BEA6-443E-989E-C4A4C7E55672}"/>
              </a:ext>
            </a:extLst>
          </p:cNvPr>
          <p:cNvSpPr>
            <a:spLocks noGrp="1"/>
          </p:cNvSpPr>
          <p:nvPr>
            <p:ph idx="1"/>
          </p:nvPr>
        </p:nvSpPr>
        <p:spPr/>
        <p:txBody>
          <a:bodyPr>
            <a:normAutofit/>
          </a:bodyPr>
          <a:lstStyle/>
          <a:p>
            <a:pPr marL="0" indent="0">
              <a:buNone/>
            </a:pPr>
            <a:r>
              <a:rPr lang="en-US" i="1" dirty="0"/>
              <a:t>“Maddocks (2004) takes the approach that </a:t>
            </a:r>
            <a:r>
              <a:rPr lang="en-US" b="1" i="1" dirty="0"/>
              <a:t>EI is about managing our Type</a:t>
            </a:r>
            <a:r>
              <a:rPr lang="en-US" i="1" dirty="0"/>
              <a:t> (personality) and </a:t>
            </a:r>
            <a:r>
              <a:rPr lang="en-US" b="1" i="1" dirty="0"/>
              <a:t>not that some Types have more or less EI than others</a:t>
            </a:r>
            <a:r>
              <a:rPr lang="en-US" i="1" dirty="0"/>
              <a:t>. He does believe, however, that it would be useful to identify patterns of differences among Types.”</a:t>
            </a:r>
          </a:p>
          <a:p>
            <a:pPr lvl="1"/>
            <a:r>
              <a:rPr lang="en-US" dirty="0"/>
              <a:t>Henry L. Thompson</a:t>
            </a:r>
          </a:p>
        </p:txBody>
      </p:sp>
    </p:spTree>
    <p:extLst>
      <p:ext uri="{BB962C8B-B14F-4D97-AF65-F5344CB8AC3E}">
        <p14:creationId xmlns:p14="http://schemas.microsoft.com/office/powerpoint/2010/main" val="16159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35680-E012-4E7A-B1A6-EA058671B50F}"/>
              </a:ext>
            </a:extLst>
          </p:cNvPr>
          <p:cNvSpPr>
            <a:spLocks noGrp="1"/>
          </p:cNvSpPr>
          <p:nvPr>
            <p:ph type="title"/>
          </p:nvPr>
        </p:nvSpPr>
        <p:spPr/>
        <p:txBody>
          <a:bodyPr/>
          <a:lstStyle/>
          <a:p>
            <a:r>
              <a:rPr lang="en-CA" dirty="0"/>
              <a:t>How do I find Emotional Intelligence Insights from Personality Type?</a:t>
            </a:r>
          </a:p>
        </p:txBody>
      </p:sp>
      <p:sp>
        <p:nvSpPr>
          <p:cNvPr id="5" name="Text Placeholder 4">
            <a:extLst>
              <a:ext uri="{FF2B5EF4-FFF2-40B4-BE49-F238E27FC236}">
                <a16:creationId xmlns:a16="http://schemas.microsoft.com/office/drawing/2014/main" id="{843DBDF8-CF1D-458C-92B6-ACC69BA6EBE4}"/>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3853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28FBA-C29F-4943-938F-A0DB7E32BBE5}"/>
              </a:ext>
            </a:extLst>
          </p:cNvPr>
          <p:cNvSpPr>
            <a:spLocks noGrp="1"/>
          </p:cNvSpPr>
          <p:nvPr>
            <p:ph type="title"/>
          </p:nvPr>
        </p:nvSpPr>
        <p:spPr/>
        <p:txBody>
          <a:bodyPr/>
          <a:lstStyle/>
          <a:p>
            <a:r>
              <a:rPr lang="en-CA" dirty="0"/>
              <a:t>The Starting Point – Mental Functions</a:t>
            </a:r>
          </a:p>
        </p:txBody>
      </p:sp>
      <p:grpSp>
        <p:nvGrpSpPr>
          <p:cNvPr id="7" name="Group 6">
            <a:extLst>
              <a:ext uri="{FF2B5EF4-FFF2-40B4-BE49-F238E27FC236}">
                <a16:creationId xmlns:a16="http://schemas.microsoft.com/office/drawing/2014/main" id="{8FFFFD05-BED9-4BC7-B415-3E655612C326}"/>
              </a:ext>
            </a:extLst>
          </p:cNvPr>
          <p:cNvGrpSpPr/>
          <p:nvPr/>
        </p:nvGrpSpPr>
        <p:grpSpPr>
          <a:xfrm>
            <a:off x="4466540" y="2390884"/>
            <a:ext cx="3258919" cy="3258919"/>
            <a:chOff x="4466540" y="2390884"/>
            <a:chExt cx="3258919" cy="3258919"/>
          </a:xfrm>
        </p:grpSpPr>
        <p:sp>
          <p:nvSpPr>
            <p:cNvPr id="12" name="Freeform: Shape 11">
              <a:extLst>
                <a:ext uri="{FF2B5EF4-FFF2-40B4-BE49-F238E27FC236}">
                  <a16:creationId xmlns:a16="http://schemas.microsoft.com/office/drawing/2014/main" id="{323D74B1-74DF-4573-A7B5-93C63912C45C}"/>
                </a:ext>
              </a:extLst>
            </p:cNvPr>
            <p:cNvSpPr/>
            <p:nvPr/>
          </p:nvSpPr>
          <p:spPr>
            <a:xfrm>
              <a:off x="4466540" y="2390884"/>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0" y="1592677"/>
                  </a:moveTo>
                  <a:cubicBezTo>
                    <a:pt x="0" y="713066"/>
                    <a:pt x="713066" y="0"/>
                    <a:pt x="1592677" y="0"/>
                  </a:cubicBezTo>
                  <a:lnTo>
                    <a:pt x="1592677" y="1592677"/>
                  </a:lnTo>
                  <a:lnTo>
                    <a:pt x="0" y="1592677"/>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7172" tIns="637172" rIns="170688"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Si</a:t>
              </a:r>
            </a:p>
            <a:p>
              <a:pPr marL="0" lvl="0" indent="0" algn="ctr" defTabSz="1066800">
                <a:lnSpc>
                  <a:spcPct val="90000"/>
                </a:lnSpc>
                <a:spcBef>
                  <a:spcPct val="0"/>
                </a:spcBef>
                <a:spcAft>
                  <a:spcPct val="35000"/>
                </a:spcAft>
                <a:buNone/>
              </a:pPr>
              <a:r>
                <a:rPr lang="en-CA" sz="2400" kern="1200" dirty="0"/>
                <a:t>Ni</a:t>
              </a:r>
            </a:p>
          </p:txBody>
        </p:sp>
        <p:sp>
          <p:nvSpPr>
            <p:cNvPr id="13" name="Freeform: Shape 12">
              <a:extLst>
                <a:ext uri="{FF2B5EF4-FFF2-40B4-BE49-F238E27FC236}">
                  <a16:creationId xmlns:a16="http://schemas.microsoft.com/office/drawing/2014/main" id="{A2E9D2E4-22E0-49CA-B75C-2161560AA012}"/>
                </a:ext>
              </a:extLst>
            </p:cNvPr>
            <p:cNvSpPr/>
            <p:nvPr/>
          </p:nvSpPr>
          <p:spPr>
            <a:xfrm>
              <a:off x="6132782" y="2390884"/>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0" y="0"/>
                  </a:moveTo>
                  <a:cubicBezTo>
                    <a:pt x="879611" y="0"/>
                    <a:pt x="1592677" y="713066"/>
                    <a:pt x="1592677" y="1592677"/>
                  </a:cubicBezTo>
                  <a:lnTo>
                    <a:pt x="0" y="159267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637172" rIns="637172"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Se</a:t>
              </a:r>
            </a:p>
            <a:p>
              <a:pPr marL="0" lvl="0" indent="0" algn="ctr" defTabSz="1066800">
                <a:lnSpc>
                  <a:spcPct val="90000"/>
                </a:lnSpc>
                <a:spcBef>
                  <a:spcPct val="0"/>
                </a:spcBef>
                <a:spcAft>
                  <a:spcPct val="35000"/>
                </a:spcAft>
                <a:buNone/>
              </a:pPr>
              <a:r>
                <a:rPr lang="en-CA" sz="2400" kern="1200" dirty="0"/>
                <a:t>Ne</a:t>
              </a:r>
            </a:p>
          </p:txBody>
        </p:sp>
        <p:sp>
          <p:nvSpPr>
            <p:cNvPr id="14" name="Freeform: Shape 13">
              <a:extLst>
                <a:ext uri="{FF2B5EF4-FFF2-40B4-BE49-F238E27FC236}">
                  <a16:creationId xmlns:a16="http://schemas.microsoft.com/office/drawing/2014/main" id="{93ED8464-FF79-4883-A92B-9B134F65F5B8}"/>
                </a:ext>
              </a:extLst>
            </p:cNvPr>
            <p:cNvSpPr/>
            <p:nvPr/>
          </p:nvSpPr>
          <p:spPr>
            <a:xfrm rot="21600000">
              <a:off x="6132782" y="4057126"/>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1592677" y="0"/>
                  </a:moveTo>
                  <a:cubicBezTo>
                    <a:pt x="1592677" y="879611"/>
                    <a:pt x="879611" y="1592677"/>
                    <a:pt x="0" y="1592677"/>
                  </a:cubicBezTo>
                  <a:lnTo>
                    <a:pt x="0" y="0"/>
                  </a:lnTo>
                  <a:lnTo>
                    <a:pt x="1592677"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170688" rIns="637172" bIns="637172" numCol="1" spcCol="1270" anchor="ctr" anchorCtr="0">
              <a:noAutofit/>
            </a:bodyPr>
            <a:lstStyle/>
            <a:p>
              <a:pPr marL="0" lvl="0" indent="0" algn="ctr" defTabSz="1066800">
                <a:lnSpc>
                  <a:spcPct val="90000"/>
                </a:lnSpc>
                <a:spcBef>
                  <a:spcPct val="0"/>
                </a:spcBef>
                <a:spcAft>
                  <a:spcPct val="35000"/>
                </a:spcAft>
                <a:buNone/>
              </a:pPr>
              <a:r>
                <a:rPr lang="en-CA" sz="2400" kern="1200" dirty="0"/>
                <a:t>Te</a:t>
              </a:r>
            </a:p>
            <a:p>
              <a:pPr marL="0" lvl="0" indent="0" algn="ctr" defTabSz="1066800">
                <a:lnSpc>
                  <a:spcPct val="90000"/>
                </a:lnSpc>
                <a:spcBef>
                  <a:spcPct val="0"/>
                </a:spcBef>
                <a:spcAft>
                  <a:spcPct val="35000"/>
                </a:spcAft>
                <a:buNone/>
              </a:pPr>
              <a:r>
                <a:rPr lang="en-CA" sz="2400" kern="1200" dirty="0"/>
                <a:t>Fe</a:t>
              </a:r>
            </a:p>
          </p:txBody>
        </p:sp>
        <p:sp>
          <p:nvSpPr>
            <p:cNvPr id="15" name="Freeform: Shape 14">
              <a:extLst>
                <a:ext uri="{FF2B5EF4-FFF2-40B4-BE49-F238E27FC236}">
                  <a16:creationId xmlns:a16="http://schemas.microsoft.com/office/drawing/2014/main" id="{1D922C12-A3D7-4949-8239-8C9B6EA5B74D}"/>
                </a:ext>
              </a:extLst>
            </p:cNvPr>
            <p:cNvSpPr/>
            <p:nvPr/>
          </p:nvSpPr>
          <p:spPr>
            <a:xfrm rot="21600000">
              <a:off x="4466540" y="4057126"/>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1592677" y="1592677"/>
                  </a:moveTo>
                  <a:cubicBezTo>
                    <a:pt x="713066" y="1592677"/>
                    <a:pt x="0" y="879611"/>
                    <a:pt x="0" y="0"/>
                  </a:cubicBezTo>
                  <a:lnTo>
                    <a:pt x="1592677" y="0"/>
                  </a:lnTo>
                  <a:lnTo>
                    <a:pt x="1592677" y="1592677"/>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7172" tIns="170688" rIns="170688" bIns="637171" numCol="1" spcCol="1270" anchor="ctr" anchorCtr="0">
              <a:noAutofit/>
            </a:bodyPr>
            <a:lstStyle/>
            <a:p>
              <a:pPr marL="0" lvl="0" indent="0" algn="ctr" defTabSz="1066800">
                <a:lnSpc>
                  <a:spcPct val="90000"/>
                </a:lnSpc>
                <a:spcBef>
                  <a:spcPct val="0"/>
                </a:spcBef>
                <a:spcAft>
                  <a:spcPct val="35000"/>
                </a:spcAft>
                <a:buNone/>
              </a:pPr>
              <a:r>
                <a:rPr lang="en-CA" sz="2400" kern="1200" dirty="0" err="1"/>
                <a:t>Ti</a:t>
              </a:r>
              <a:endParaRPr lang="en-CA" sz="2400" kern="1200" dirty="0"/>
            </a:p>
            <a:p>
              <a:pPr marL="0" lvl="0" indent="0" algn="ctr" defTabSz="1066800">
                <a:lnSpc>
                  <a:spcPct val="90000"/>
                </a:lnSpc>
                <a:spcBef>
                  <a:spcPct val="0"/>
                </a:spcBef>
                <a:spcAft>
                  <a:spcPct val="35000"/>
                </a:spcAft>
                <a:buNone/>
              </a:pPr>
              <a:r>
                <a:rPr lang="en-CA" sz="2400" kern="1200" dirty="0"/>
                <a:t>Fi</a:t>
              </a:r>
            </a:p>
          </p:txBody>
        </p:sp>
      </p:grpSp>
      <p:sp>
        <p:nvSpPr>
          <p:cNvPr id="3" name="Arrow: Right 2">
            <a:extLst>
              <a:ext uri="{FF2B5EF4-FFF2-40B4-BE49-F238E27FC236}">
                <a16:creationId xmlns:a16="http://schemas.microsoft.com/office/drawing/2014/main" id="{49194627-EE74-441A-A0E7-0E76415D67B4}"/>
              </a:ext>
            </a:extLst>
          </p:cNvPr>
          <p:cNvSpPr/>
          <p:nvPr/>
        </p:nvSpPr>
        <p:spPr>
          <a:xfrm>
            <a:off x="2744922" y="2949424"/>
            <a:ext cx="2412000" cy="432000"/>
          </a:xfrm>
          <a:prstGeom prst="righ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ISTJ, ISFJ</a:t>
            </a:r>
          </a:p>
        </p:txBody>
      </p:sp>
      <p:sp>
        <p:nvSpPr>
          <p:cNvPr id="10" name="Arrow: Right 9">
            <a:extLst>
              <a:ext uri="{FF2B5EF4-FFF2-40B4-BE49-F238E27FC236}">
                <a16:creationId xmlns:a16="http://schemas.microsoft.com/office/drawing/2014/main" id="{2D4A4AF4-5A2D-435A-B46A-030BE248988D}"/>
              </a:ext>
            </a:extLst>
          </p:cNvPr>
          <p:cNvSpPr/>
          <p:nvPr/>
        </p:nvSpPr>
        <p:spPr>
          <a:xfrm>
            <a:off x="2744921" y="3429000"/>
            <a:ext cx="2412000" cy="432000"/>
          </a:xfrm>
          <a:prstGeom prst="righ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INTJ, INFJ</a:t>
            </a:r>
          </a:p>
        </p:txBody>
      </p:sp>
      <p:sp>
        <p:nvSpPr>
          <p:cNvPr id="11" name="Arrow: Right 10">
            <a:extLst>
              <a:ext uri="{FF2B5EF4-FFF2-40B4-BE49-F238E27FC236}">
                <a16:creationId xmlns:a16="http://schemas.microsoft.com/office/drawing/2014/main" id="{70404EAD-CA6C-45F8-ACFF-C4C1A558AFB1}"/>
              </a:ext>
            </a:extLst>
          </p:cNvPr>
          <p:cNvSpPr/>
          <p:nvPr/>
        </p:nvSpPr>
        <p:spPr>
          <a:xfrm>
            <a:off x="2744921" y="4156811"/>
            <a:ext cx="2412000" cy="432000"/>
          </a:xfrm>
          <a:prstGeom prst="righ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ISTP, INTP</a:t>
            </a:r>
          </a:p>
        </p:txBody>
      </p:sp>
      <p:sp>
        <p:nvSpPr>
          <p:cNvPr id="16" name="Arrow: Right 15">
            <a:extLst>
              <a:ext uri="{FF2B5EF4-FFF2-40B4-BE49-F238E27FC236}">
                <a16:creationId xmlns:a16="http://schemas.microsoft.com/office/drawing/2014/main" id="{7F27E157-55B0-4D52-A468-3A8ACD95E2B8}"/>
              </a:ext>
            </a:extLst>
          </p:cNvPr>
          <p:cNvSpPr/>
          <p:nvPr/>
        </p:nvSpPr>
        <p:spPr>
          <a:xfrm>
            <a:off x="2744921" y="4630320"/>
            <a:ext cx="2412000" cy="432000"/>
          </a:xfrm>
          <a:prstGeom prst="righ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ISFP, INFP</a:t>
            </a:r>
          </a:p>
        </p:txBody>
      </p:sp>
      <p:sp>
        <p:nvSpPr>
          <p:cNvPr id="17" name="Arrow: Left 16">
            <a:extLst>
              <a:ext uri="{FF2B5EF4-FFF2-40B4-BE49-F238E27FC236}">
                <a16:creationId xmlns:a16="http://schemas.microsoft.com/office/drawing/2014/main" id="{B4D36E9C-BF4C-44C4-92DB-5A78BE14F72A}"/>
              </a:ext>
            </a:extLst>
          </p:cNvPr>
          <p:cNvSpPr/>
          <p:nvPr/>
        </p:nvSpPr>
        <p:spPr>
          <a:xfrm>
            <a:off x="7035077" y="2971222"/>
            <a:ext cx="2412000" cy="432000"/>
          </a:xfrm>
          <a:prstGeom prst="lef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ESTP, ESFP</a:t>
            </a:r>
          </a:p>
        </p:txBody>
      </p:sp>
      <p:sp>
        <p:nvSpPr>
          <p:cNvPr id="18" name="Arrow: Left 17">
            <a:extLst>
              <a:ext uri="{FF2B5EF4-FFF2-40B4-BE49-F238E27FC236}">
                <a16:creationId xmlns:a16="http://schemas.microsoft.com/office/drawing/2014/main" id="{703B3B81-3E4B-498C-8757-1AA58D6578F0}"/>
              </a:ext>
            </a:extLst>
          </p:cNvPr>
          <p:cNvSpPr/>
          <p:nvPr/>
        </p:nvSpPr>
        <p:spPr>
          <a:xfrm>
            <a:off x="7035077" y="3429408"/>
            <a:ext cx="2412000" cy="432000"/>
          </a:xfrm>
          <a:prstGeom prst="lef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ENTP, ENFP</a:t>
            </a:r>
          </a:p>
        </p:txBody>
      </p:sp>
      <p:sp>
        <p:nvSpPr>
          <p:cNvPr id="19" name="Arrow: Left 18">
            <a:extLst>
              <a:ext uri="{FF2B5EF4-FFF2-40B4-BE49-F238E27FC236}">
                <a16:creationId xmlns:a16="http://schemas.microsoft.com/office/drawing/2014/main" id="{E07C4175-4927-44A7-A569-DB905B4A5A57}"/>
              </a:ext>
            </a:extLst>
          </p:cNvPr>
          <p:cNvSpPr/>
          <p:nvPr/>
        </p:nvSpPr>
        <p:spPr>
          <a:xfrm>
            <a:off x="7035077" y="4156811"/>
            <a:ext cx="2412000" cy="432000"/>
          </a:xfrm>
          <a:prstGeom prst="lef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ESTJ, ENTJ</a:t>
            </a:r>
          </a:p>
        </p:txBody>
      </p:sp>
      <p:sp>
        <p:nvSpPr>
          <p:cNvPr id="20" name="Arrow: Left 19">
            <a:extLst>
              <a:ext uri="{FF2B5EF4-FFF2-40B4-BE49-F238E27FC236}">
                <a16:creationId xmlns:a16="http://schemas.microsoft.com/office/drawing/2014/main" id="{60075227-F087-4F9D-89FE-2BCD844119A8}"/>
              </a:ext>
            </a:extLst>
          </p:cNvPr>
          <p:cNvSpPr/>
          <p:nvPr/>
        </p:nvSpPr>
        <p:spPr>
          <a:xfrm>
            <a:off x="7035077" y="4630320"/>
            <a:ext cx="2412000" cy="432000"/>
          </a:xfrm>
          <a:prstGeom prst="lef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ESFJ, ENFJ</a:t>
            </a:r>
          </a:p>
        </p:txBody>
      </p:sp>
      <p:sp>
        <p:nvSpPr>
          <p:cNvPr id="21" name="Rectangle 20">
            <a:extLst>
              <a:ext uri="{FF2B5EF4-FFF2-40B4-BE49-F238E27FC236}">
                <a16:creationId xmlns:a16="http://schemas.microsoft.com/office/drawing/2014/main" id="{8A7450E4-19EF-4BBF-95A4-ACDB5A552790}"/>
              </a:ext>
            </a:extLst>
          </p:cNvPr>
          <p:cNvSpPr/>
          <p:nvPr/>
        </p:nvSpPr>
        <p:spPr>
          <a:xfrm>
            <a:off x="5306618" y="2974506"/>
            <a:ext cx="290314" cy="206771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2" name="Rectangle 21">
            <a:extLst>
              <a:ext uri="{FF2B5EF4-FFF2-40B4-BE49-F238E27FC236}">
                <a16:creationId xmlns:a16="http://schemas.microsoft.com/office/drawing/2014/main" id="{1A219D1F-F784-46D3-A982-751095C4194E}"/>
              </a:ext>
            </a:extLst>
          </p:cNvPr>
          <p:cNvSpPr/>
          <p:nvPr/>
        </p:nvSpPr>
        <p:spPr>
          <a:xfrm>
            <a:off x="5332263" y="2991318"/>
            <a:ext cx="1546277" cy="34164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22376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6" grpId="0" animBg="1"/>
      <p:bldP spid="17" grpId="0" animBg="1"/>
      <p:bldP spid="18" grpId="0" animBg="1"/>
      <p:bldP spid="19" grpId="0" animBg="1"/>
      <p:bldP spid="20" grpId="0" animBg="1"/>
      <p:bldP spid="21" grpId="0" animBg="1"/>
      <p:bldP spid="21" grpId="1" animBg="1"/>
      <p:bldP spid="22" grpId="0" animBg="1"/>
      <p:bldP spid="2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6833-0D0C-4877-9320-4C06B47066B2}"/>
              </a:ext>
            </a:extLst>
          </p:cNvPr>
          <p:cNvSpPr>
            <a:spLocks noGrp="1"/>
          </p:cNvSpPr>
          <p:nvPr>
            <p:ph type="title"/>
          </p:nvPr>
        </p:nvSpPr>
        <p:spPr/>
        <p:txBody>
          <a:bodyPr/>
          <a:lstStyle/>
          <a:p>
            <a:r>
              <a:rPr lang="en-CA" dirty="0"/>
              <a:t>The Broad Perspective</a:t>
            </a:r>
          </a:p>
        </p:txBody>
      </p:sp>
      <p:sp>
        <p:nvSpPr>
          <p:cNvPr id="10" name="Freeform: Shape 9">
            <a:extLst>
              <a:ext uri="{FF2B5EF4-FFF2-40B4-BE49-F238E27FC236}">
                <a16:creationId xmlns:a16="http://schemas.microsoft.com/office/drawing/2014/main" id="{BEE5EC4A-3C27-438E-A9A1-4EF271082EF0}"/>
              </a:ext>
            </a:extLst>
          </p:cNvPr>
          <p:cNvSpPr/>
          <p:nvPr/>
        </p:nvSpPr>
        <p:spPr>
          <a:xfrm>
            <a:off x="6669805" y="4682426"/>
            <a:ext cx="1817049" cy="1177036"/>
          </a:xfrm>
          <a:custGeom>
            <a:avLst/>
            <a:gdLst>
              <a:gd name="connsiteX0" fmla="*/ 0 w 1817049"/>
              <a:gd name="connsiteY0" fmla="*/ 117704 h 1177036"/>
              <a:gd name="connsiteX1" fmla="*/ 117704 w 1817049"/>
              <a:gd name="connsiteY1" fmla="*/ 0 h 1177036"/>
              <a:gd name="connsiteX2" fmla="*/ 1699345 w 1817049"/>
              <a:gd name="connsiteY2" fmla="*/ 0 h 1177036"/>
              <a:gd name="connsiteX3" fmla="*/ 1817049 w 1817049"/>
              <a:gd name="connsiteY3" fmla="*/ 117704 h 1177036"/>
              <a:gd name="connsiteX4" fmla="*/ 1817049 w 1817049"/>
              <a:gd name="connsiteY4" fmla="*/ 1059332 h 1177036"/>
              <a:gd name="connsiteX5" fmla="*/ 1699345 w 1817049"/>
              <a:gd name="connsiteY5" fmla="*/ 1177036 h 1177036"/>
              <a:gd name="connsiteX6" fmla="*/ 117704 w 1817049"/>
              <a:gd name="connsiteY6" fmla="*/ 1177036 h 1177036"/>
              <a:gd name="connsiteX7" fmla="*/ 0 w 1817049"/>
              <a:gd name="connsiteY7" fmla="*/ 1059332 h 1177036"/>
              <a:gd name="connsiteX8" fmla="*/ 0 w 1817049"/>
              <a:gd name="connsiteY8" fmla="*/ 117704 h 11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049" h="1177036">
                <a:moveTo>
                  <a:pt x="0" y="117704"/>
                </a:moveTo>
                <a:cubicBezTo>
                  <a:pt x="0" y="52698"/>
                  <a:pt x="52698" y="0"/>
                  <a:pt x="117704" y="0"/>
                </a:cubicBezTo>
                <a:lnTo>
                  <a:pt x="1699345" y="0"/>
                </a:lnTo>
                <a:cubicBezTo>
                  <a:pt x="1764351" y="0"/>
                  <a:pt x="1817049" y="52698"/>
                  <a:pt x="1817049" y="117704"/>
                </a:cubicBezTo>
                <a:lnTo>
                  <a:pt x="1817049" y="1059332"/>
                </a:lnTo>
                <a:cubicBezTo>
                  <a:pt x="1817049" y="1124338"/>
                  <a:pt x="1764351" y="1177036"/>
                  <a:pt x="1699345" y="1177036"/>
                </a:cubicBezTo>
                <a:lnTo>
                  <a:pt x="117704" y="1177036"/>
                </a:lnTo>
                <a:cubicBezTo>
                  <a:pt x="52698" y="1177036"/>
                  <a:pt x="0" y="1124338"/>
                  <a:pt x="0" y="1059332"/>
                </a:cubicBezTo>
                <a:lnTo>
                  <a:pt x="0" y="117704"/>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9550" tIns="388695" rIns="94437" bIns="94436" numCol="1" spcCol="1270" anchor="b" anchorCtr="0">
            <a:noAutofit/>
          </a:bodyPr>
          <a:lstStyle/>
          <a:p>
            <a:pPr marL="0" lvl="1" algn="r" defTabSz="622300">
              <a:lnSpc>
                <a:spcPct val="90000"/>
              </a:lnSpc>
              <a:spcBef>
                <a:spcPct val="0"/>
              </a:spcBef>
              <a:spcAft>
                <a:spcPct val="15000"/>
              </a:spcAft>
            </a:pPr>
            <a:r>
              <a:rPr lang="en-CA" sz="1400" kern="1200" dirty="0"/>
              <a:t>Relationship Management</a:t>
            </a:r>
          </a:p>
        </p:txBody>
      </p:sp>
      <p:sp>
        <p:nvSpPr>
          <p:cNvPr id="11" name="Freeform: Shape 10">
            <a:extLst>
              <a:ext uri="{FF2B5EF4-FFF2-40B4-BE49-F238E27FC236}">
                <a16:creationId xmlns:a16="http://schemas.microsoft.com/office/drawing/2014/main" id="{229A127D-3089-4137-AB78-27AEF9C4EC3B}"/>
              </a:ext>
            </a:extLst>
          </p:cNvPr>
          <p:cNvSpPr/>
          <p:nvPr/>
        </p:nvSpPr>
        <p:spPr>
          <a:xfrm>
            <a:off x="3705145" y="4682426"/>
            <a:ext cx="1817049" cy="1177036"/>
          </a:xfrm>
          <a:custGeom>
            <a:avLst/>
            <a:gdLst>
              <a:gd name="connsiteX0" fmla="*/ 0 w 1817049"/>
              <a:gd name="connsiteY0" fmla="*/ 117704 h 1177036"/>
              <a:gd name="connsiteX1" fmla="*/ 117704 w 1817049"/>
              <a:gd name="connsiteY1" fmla="*/ 0 h 1177036"/>
              <a:gd name="connsiteX2" fmla="*/ 1699345 w 1817049"/>
              <a:gd name="connsiteY2" fmla="*/ 0 h 1177036"/>
              <a:gd name="connsiteX3" fmla="*/ 1817049 w 1817049"/>
              <a:gd name="connsiteY3" fmla="*/ 117704 h 1177036"/>
              <a:gd name="connsiteX4" fmla="*/ 1817049 w 1817049"/>
              <a:gd name="connsiteY4" fmla="*/ 1059332 h 1177036"/>
              <a:gd name="connsiteX5" fmla="*/ 1699345 w 1817049"/>
              <a:gd name="connsiteY5" fmla="*/ 1177036 h 1177036"/>
              <a:gd name="connsiteX6" fmla="*/ 117704 w 1817049"/>
              <a:gd name="connsiteY6" fmla="*/ 1177036 h 1177036"/>
              <a:gd name="connsiteX7" fmla="*/ 0 w 1817049"/>
              <a:gd name="connsiteY7" fmla="*/ 1059332 h 1177036"/>
              <a:gd name="connsiteX8" fmla="*/ 0 w 1817049"/>
              <a:gd name="connsiteY8" fmla="*/ 117704 h 11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049" h="1177036">
                <a:moveTo>
                  <a:pt x="0" y="117704"/>
                </a:moveTo>
                <a:cubicBezTo>
                  <a:pt x="0" y="52698"/>
                  <a:pt x="52698" y="0"/>
                  <a:pt x="117704" y="0"/>
                </a:cubicBezTo>
                <a:lnTo>
                  <a:pt x="1699345" y="0"/>
                </a:lnTo>
                <a:cubicBezTo>
                  <a:pt x="1764351" y="0"/>
                  <a:pt x="1817049" y="52698"/>
                  <a:pt x="1817049" y="117704"/>
                </a:cubicBezTo>
                <a:lnTo>
                  <a:pt x="1817049" y="1059332"/>
                </a:lnTo>
                <a:cubicBezTo>
                  <a:pt x="1817049" y="1124338"/>
                  <a:pt x="1764351" y="1177036"/>
                  <a:pt x="1699345" y="1177036"/>
                </a:cubicBezTo>
                <a:lnTo>
                  <a:pt x="117704" y="1177036"/>
                </a:lnTo>
                <a:cubicBezTo>
                  <a:pt x="52698" y="1177036"/>
                  <a:pt x="0" y="1124338"/>
                  <a:pt x="0" y="1059332"/>
                </a:cubicBezTo>
                <a:lnTo>
                  <a:pt x="0" y="117704"/>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436" tIns="388695" rIns="639551" bIns="94436" numCol="1" spcCol="1270" anchor="b" anchorCtr="0">
            <a:noAutofit/>
          </a:bodyPr>
          <a:lstStyle/>
          <a:p>
            <a:pPr marL="0" lvl="1" algn="l" defTabSz="622300">
              <a:lnSpc>
                <a:spcPct val="90000"/>
              </a:lnSpc>
              <a:spcBef>
                <a:spcPct val="0"/>
              </a:spcBef>
              <a:spcAft>
                <a:spcPct val="15000"/>
              </a:spcAft>
            </a:pPr>
            <a:r>
              <a:rPr lang="en-CA" sz="1400" kern="1200" dirty="0"/>
              <a:t>Self-Management</a:t>
            </a:r>
          </a:p>
        </p:txBody>
      </p:sp>
      <p:sp>
        <p:nvSpPr>
          <p:cNvPr id="12" name="Freeform: Shape 11">
            <a:extLst>
              <a:ext uri="{FF2B5EF4-FFF2-40B4-BE49-F238E27FC236}">
                <a16:creationId xmlns:a16="http://schemas.microsoft.com/office/drawing/2014/main" id="{E31DDA62-2364-4628-B7DD-1BBC6F802FBB}"/>
              </a:ext>
            </a:extLst>
          </p:cNvPr>
          <p:cNvSpPr/>
          <p:nvPr/>
        </p:nvSpPr>
        <p:spPr>
          <a:xfrm>
            <a:off x="6669805" y="2181225"/>
            <a:ext cx="1817049" cy="1177036"/>
          </a:xfrm>
          <a:custGeom>
            <a:avLst/>
            <a:gdLst>
              <a:gd name="connsiteX0" fmla="*/ 0 w 1817049"/>
              <a:gd name="connsiteY0" fmla="*/ 117704 h 1177036"/>
              <a:gd name="connsiteX1" fmla="*/ 117704 w 1817049"/>
              <a:gd name="connsiteY1" fmla="*/ 0 h 1177036"/>
              <a:gd name="connsiteX2" fmla="*/ 1699345 w 1817049"/>
              <a:gd name="connsiteY2" fmla="*/ 0 h 1177036"/>
              <a:gd name="connsiteX3" fmla="*/ 1817049 w 1817049"/>
              <a:gd name="connsiteY3" fmla="*/ 117704 h 1177036"/>
              <a:gd name="connsiteX4" fmla="*/ 1817049 w 1817049"/>
              <a:gd name="connsiteY4" fmla="*/ 1059332 h 1177036"/>
              <a:gd name="connsiteX5" fmla="*/ 1699345 w 1817049"/>
              <a:gd name="connsiteY5" fmla="*/ 1177036 h 1177036"/>
              <a:gd name="connsiteX6" fmla="*/ 117704 w 1817049"/>
              <a:gd name="connsiteY6" fmla="*/ 1177036 h 1177036"/>
              <a:gd name="connsiteX7" fmla="*/ 0 w 1817049"/>
              <a:gd name="connsiteY7" fmla="*/ 1059332 h 1177036"/>
              <a:gd name="connsiteX8" fmla="*/ 0 w 1817049"/>
              <a:gd name="connsiteY8" fmla="*/ 117704 h 11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049" h="1177036">
                <a:moveTo>
                  <a:pt x="0" y="117704"/>
                </a:moveTo>
                <a:cubicBezTo>
                  <a:pt x="0" y="52698"/>
                  <a:pt x="52698" y="0"/>
                  <a:pt x="117704" y="0"/>
                </a:cubicBezTo>
                <a:lnTo>
                  <a:pt x="1699345" y="0"/>
                </a:lnTo>
                <a:cubicBezTo>
                  <a:pt x="1764351" y="0"/>
                  <a:pt x="1817049" y="52698"/>
                  <a:pt x="1817049" y="117704"/>
                </a:cubicBezTo>
                <a:lnTo>
                  <a:pt x="1817049" y="1059332"/>
                </a:lnTo>
                <a:cubicBezTo>
                  <a:pt x="1817049" y="1124338"/>
                  <a:pt x="1764351" y="1177036"/>
                  <a:pt x="1699345" y="1177036"/>
                </a:cubicBezTo>
                <a:lnTo>
                  <a:pt x="117704" y="1177036"/>
                </a:lnTo>
                <a:cubicBezTo>
                  <a:pt x="52698" y="1177036"/>
                  <a:pt x="0" y="1124338"/>
                  <a:pt x="0" y="1059332"/>
                </a:cubicBezTo>
                <a:lnTo>
                  <a:pt x="0" y="117704"/>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9550" tIns="94436" rIns="94437" bIns="388695" numCol="1" spcCol="1270" anchor="t" anchorCtr="0">
            <a:noAutofit/>
          </a:bodyPr>
          <a:lstStyle/>
          <a:p>
            <a:pPr marL="0" lvl="1" algn="r" defTabSz="622300">
              <a:lnSpc>
                <a:spcPct val="90000"/>
              </a:lnSpc>
              <a:spcBef>
                <a:spcPct val="0"/>
              </a:spcBef>
              <a:spcAft>
                <a:spcPct val="15000"/>
              </a:spcAft>
            </a:pPr>
            <a:r>
              <a:rPr lang="en-CA" sz="1400" kern="1200" dirty="0"/>
              <a:t>Awareness of Others</a:t>
            </a:r>
          </a:p>
        </p:txBody>
      </p:sp>
      <p:sp>
        <p:nvSpPr>
          <p:cNvPr id="13" name="Freeform: Shape 12">
            <a:extLst>
              <a:ext uri="{FF2B5EF4-FFF2-40B4-BE49-F238E27FC236}">
                <a16:creationId xmlns:a16="http://schemas.microsoft.com/office/drawing/2014/main" id="{B45F7650-D769-49D7-9B8A-9AE525CA6950}"/>
              </a:ext>
            </a:extLst>
          </p:cNvPr>
          <p:cNvSpPr/>
          <p:nvPr/>
        </p:nvSpPr>
        <p:spPr>
          <a:xfrm>
            <a:off x="3705145" y="2181225"/>
            <a:ext cx="1817049" cy="1177036"/>
          </a:xfrm>
          <a:custGeom>
            <a:avLst/>
            <a:gdLst>
              <a:gd name="connsiteX0" fmla="*/ 0 w 1817049"/>
              <a:gd name="connsiteY0" fmla="*/ 117704 h 1177036"/>
              <a:gd name="connsiteX1" fmla="*/ 117704 w 1817049"/>
              <a:gd name="connsiteY1" fmla="*/ 0 h 1177036"/>
              <a:gd name="connsiteX2" fmla="*/ 1699345 w 1817049"/>
              <a:gd name="connsiteY2" fmla="*/ 0 h 1177036"/>
              <a:gd name="connsiteX3" fmla="*/ 1817049 w 1817049"/>
              <a:gd name="connsiteY3" fmla="*/ 117704 h 1177036"/>
              <a:gd name="connsiteX4" fmla="*/ 1817049 w 1817049"/>
              <a:gd name="connsiteY4" fmla="*/ 1059332 h 1177036"/>
              <a:gd name="connsiteX5" fmla="*/ 1699345 w 1817049"/>
              <a:gd name="connsiteY5" fmla="*/ 1177036 h 1177036"/>
              <a:gd name="connsiteX6" fmla="*/ 117704 w 1817049"/>
              <a:gd name="connsiteY6" fmla="*/ 1177036 h 1177036"/>
              <a:gd name="connsiteX7" fmla="*/ 0 w 1817049"/>
              <a:gd name="connsiteY7" fmla="*/ 1059332 h 1177036"/>
              <a:gd name="connsiteX8" fmla="*/ 0 w 1817049"/>
              <a:gd name="connsiteY8" fmla="*/ 117704 h 11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049" h="1177036">
                <a:moveTo>
                  <a:pt x="0" y="117704"/>
                </a:moveTo>
                <a:cubicBezTo>
                  <a:pt x="0" y="52698"/>
                  <a:pt x="52698" y="0"/>
                  <a:pt x="117704" y="0"/>
                </a:cubicBezTo>
                <a:lnTo>
                  <a:pt x="1699345" y="0"/>
                </a:lnTo>
                <a:cubicBezTo>
                  <a:pt x="1764351" y="0"/>
                  <a:pt x="1817049" y="52698"/>
                  <a:pt x="1817049" y="117704"/>
                </a:cubicBezTo>
                <a:lnTo>
                  <a:pt x="1817049" y="1059332"/>
                </a:lnTo>
                <a:cubicBezTo>
                  <a:pt x="1817049" y="1124338"/>
                  <a:pt x="1764351" y="1177036"/>
                  <a:pt x="1699345" y="1177036"/>
                </a:cubicBezTo>
                <a:lnTo>
                  <a:pt x="117704" y="1177036"/>
                </a:lnTo>
                <a:cubicBezTo>
                  <a:pt x="52698" y="1177036"/>
                  <a:pt x="0" y="1124338"/>
                  <a:pt x="0" y="1059332"/>
                </a:cubicBezTo>
                <a:lnTo>
                  <a:pt x="0" y="117704"/>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436" tIns="94436" rIns="639551" bIns="388695" numCol="1" spcCol="1270" anchor="t" anchorCtr="0">
            <a:noAutofit/>
          </a:bodyPr>
          <a:lstStyle/>
          <a:p>
            <a:pPr marL="0" lvl="1" algn="l" defTabSz="622300">
              <a:lnSpc>
                <a:spcPct val="90000"/>
              </a:lnSpc>
              <a:spcBef>
                <a:spcPct val="0"/>
              </a:spcBef>
              <a:spcAft>
                <a:spcPct val="15000"/>
              </a:spcAft>
            </a:pPr>
            <a:r>
              <a:rPr lang="en-CA" sz="1400" kern="1200" dirty="0"/>
              <a:t>Self-Awareness</a:t>
            </a:r>
          </a:p>
        </p:txBody>
      </p:sp>
      <p:grpSp>
        <p:nvGrpSpPr>
          <p:cNvPr id="3" name="Group 2">
            <a:extLst>
              <a:ext uri="{FF2B5EF4-FFF2-40B4-BE49-F238E27FC236}">
                <a16:creationId xmlns:a16="http://schemas.microsoft.com/office/drawing/2014/main" id="{CF683461-9F87-4D4A-9741-C6DF63F05F89}"/>
              </a:ext>
            </a:extLst>
          </p:cNvPr>
          <p:cNvGrpSpPr/>
          <p:nvPr/>
        </p:nvGrpSpPr>
        <p:grpSpPr>
          <a:xfrm>
            <a:off x="4466540" y="2390884"/>
            <a:ext cx="3258919" cy="3258919"/>
            <a:chOff x="4466540" y="2390884"/>
            <a:chExt cx="3258919" cy="3258919"/>
          </a:xfrm>
        </p:grpSpPr>
        <p:sp>
          <p:nvSpPr>
            <p:cNvPr id="14" name="Freeform: Shape 13">
              <a:extLst>
                <a:ext uri="{FF2B5EF4-FFF2-40B4-BE49-F238E27FC236}">
                  <a16:creationId xmlns:a16="http://schemas.microsoft.com/office/drawing/2014/main" id="{D7F4FA39-0B66-453E-A72C-AF75D6D0051A}"/>
                </a:ext>
              </a:extLst>
            </p:cNvPr>
            <p:cNvSpPr/>
            <p:nvPr/>
          </p:nvSpPr>
          <p:spPr>
            <a:xfrm>
              <a:off x="4466540" y="2390884"/>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0" y="1592677"/>
                  </a:moveTo>
                  <a:cubicBezTo>
                    <a:pt x="0" y="713066"/>
                    <a:pt x="713066" y="0"/>
                    <a:pt x="1592677" y="0"/>
                  </a:cubicBezTo>
                  <a:lnTo>
                    <a:pt x="1592677" y="1592677"/>
                  </a:lnTo>
                  <a:lnTo>
                    <a:pt x="0" y="1592677"/>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7172" tIns="637172" rIns="170688"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Si</a:t>
              </a:r>
            </a:p>
            <a:p>
              <a:pPr marL="0" lvl="0" indent="0" algn="ctr" defTabSz="1066800">
                <a:lnSpc>
                  <a:spcPct val="90000"/>
                </a:lnSpc>
                <a:spcBef>
                  <a:spcPct val="0"/>
                </a:spcBef>
                <a:spcAft>
                  <a:spcPct val="35000"/>
                </a:spcAft>
                <a:buNone/>
              </a:pPr>
              <a:r>
                <a:rPr lang="en-CA" sz="2400" kern="1200" dirty="0"/>
                <a:t>Ni</a:t>
              </a:r>
            </a:p>
          </p:txBody>
        </p:sp>
        <p:sp>
          <p:nvSpPr>
            <p:cNvPr id="15" name="Freeform: Shape 14">
              <a:extLst>
                <a:ext uri="{FF2B5EF4-FFF2-40B4-BE49-F238E27FC236}">
                  <a16:creationId xmlns:a16="http://schemas.microsoft.com/office/drawing/2014/main" id="{3AF222D5-20A7-471D-9AB8-54F369F64E94}"/>
                </a:ext>
              </a:extLst>
            </p:cNvPr>
            <p:cNvSpPr/>
            <p:nvPr/>
          </p:nvSpPr>
          <p:spPr>
            <a:xfrm>
              <a:off x="6132782" y="2390884"/>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0" y="0"/>
                  </a:moveTo>
                  <a:cubicBezTo>
                    <a:pt x="879611" y="0"/>
                    <a:pt x="1592677" y="713066"/>
                    <a:pt x="1592677" y="1592677"/>
                  </a:cubicBezTo>
                  <a:lnTo>
                    <a:pt x="0" y="159267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637172" rIns="637172"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Se</a:t>
              </a:r>
            </a:p>
            <a:p>
              <a:pPr marL="0" lvl="0" indent="0" algn="ctr" defTabSz="1066800">
                <a:lnSpc>
                  <a:spcPct val="90000"/>
                </a:lnSpc>
                <a:spcBef>
                  <a:spcPct val="0"/>
                </a:spcBef>
                <a:spcAft>
                  <a:spcPct val="35000"/>
                </a:spcAft>
                <a:buNone/>
              </a:pPr>
              <a:r>
                <a:rPr lang="en-CA" sz="2400" kern="1200" dirty="0"/>
                <a:t>Ne</a:t>
              </a:r>
            </a:p>
          </p:txBody>
        </p:sp>
        <p:sp>
          <p:nvSpPr>
            <p:cNvPr id="16" name="Freeform: Shape 15">
              <a:extLst>
                <a:ext uri="{FF2B5EF4-FFF2-40B4-BE49-F238E27FC236}">
                  <a16:creationId xmlns:a16="http://schemas.microsoft.com/office/drawing/2014/main" id="{823B46B7-E6D3-47CA-978A-FCE63BEF94C3}"/>
                </a:ext>
              </a:extLst>
            </p:cNvPr>
            <p:cNvSpPr/>
            <p:nvPr/>
          </p:nvSpPr>
          <p:spPr>
            <a:xfrm>
              <a:off x="6132782" y="4057126"/>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1592677" y="0"/>
                  </a:moveTo>
                  <a:cubicBezTo>
                    <a:pt x="1592677" y="879611"/>
                    <a:pt x="879611" y="1592677"/>
                    <a:pt x="0" y="1592677"/>
                  </a:cubicBezTo>
                  <a:lnTo>
                    <a:pt x="0" y="0"/>
                  </a:lnTo>
                  <a:lnTo>
                    <a:pt x="1592677"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170688" rIns="637172" bIns="637172" numCol="1" spcCol="1270" anchor="ctr" anchorCtr="0">
              <a:noAutofit/>
            </a:bodyPr>
            <a:lstStyle/>
            <a:p>
              <a:pPr marL="0" lvl="0" indent="0" algn="ctr" defTabSz="1066800">
                <a:lnSpc>
                  <a:spcPct val="90000"/>
                </a:lnSpc>
                <a:spcBef>
                  <a:spcPct val="0"/>
                </a:spcBef>
                <a:spcAft>
                  <a:spcPct val="35000"/>
                </a:spcAft>
                <a:buNone/>
              </a:pPr>
              <a:r>
                <a:rPr lang="en-CA" sz="2400" kern="1200" dirty="0"/>
                <a:t>Te</a:t>
              </a:r>
            </a:p>
            <a:p>
              <a:pPr marL="0" lvl="0" indent="0" algn="ctr" defTabSz="1066800">
                <a:lnSpc>
                  <a:spcPct val="90000"/>
                </a:lnSpc>
                <a:spcBef>
                  <a:spcPct val="0"/>
                </a:spcBef>
                <a:spcAft>
                  <a:spcPct val="35000"/>
                </a:spcAft>
                <a:buNone/>
              </a:pPr>
              <a:r>
                <a:rPr lang="en-CA" sz="2400" kern="1200" dirty="0"/>
                <a:t>Fe</a:t>
              </a:r>
            </a:p>
          </p:txBody>
        </p:sp>
        <p:sp>
          <p:nvSpPr>
            <p:cNvPr id="17" name="Freeform: Shape 16">
              <a:extLst>
                <a:ext uri="{FF2B5EF4-FFF2-40B4-BE49-F238E27FC236}">
                  <a16:creationId xmlns:a16="http://schemas.microsoft.com/office/drawing/2014/main" id="{314A96E2-473E-4216-B93A-1B891D52BD8A}"/>
                </a:ext>
              </a:extLst>
            </p:cNvPr>
            <p:cNvSpPr/>
            <p:nvPr/>
          </p:nvSpPr>
          <p:spPr>
            <a:xfrm>
              <a:off x="4466540" y="4057126"/>
              <a:ext cx="1592677" cy="1592677"/>
            </a:xfrm>
            <a:custGeom>
              <a:avLst/>
              <a:gdLst>
                <a:gd name="connsiteX0" fmla="*/ 0 w 1592677"/>
                <a:gd name="connsiteY0" fmla="*/ 1592677 h 1592677"/>
                <a:gd name="connsiteX1" fmla="*/ 1592677 w 1592677"/>
                <a:gd name="connsiteY1" fmla="*/ 0 h 1592677"/>
                <a:gd name="connsiteX2" fmla="*/ 1592677 w 1592677"/>
                <a:gd name="connsiteY2" fmla="*/ 1592677 h 1592677"/>
                <a:gd name="connsiteX3" fmla="*/ 0 w 1592677"/>
                <a:gd name="connsiteY3" fmla="*/ 1592677 h 1592677"/>
              </a:gdLst>
              <a:ahLst/>
              <a:cxnLst>
                <a:cxn ang="0">
                  <a:pos x="connsiteX0" y="connsiteY0"/>
                </a:cxn>
                <a:cxn ang="0">
                  <a:pos x="connsiteX1" y="connsiteY1"/>
                </a:cxn>
                <a:cxn ang="0">
                  <a:pos x="connsiteX2" y="connsiteY2"/>
                </a:cxn>
                <a:cxn ang="0">
                  <a:pos x="connsiteX3" y="connsiteY3"/>
                </a:cxn>
              </a:cxnLst>
              <a:rect l="l" t="t" r="r" b="b"/>
              <a:pathLst>
                <a:path w="1592677" h="1592677">
                  <a:moveTo>
                    <a:pt x="1592677" y="1592677"/>
                  </a:moveTo>
                  <a:cubicBezTo>
                    <a:pt x="713066" y="1592677"/>
                    <a:pt x="0" y="879611"/>
                    <a:pt x="0" y="0"/>
                  </a:cubicBezTo>
                  <a:lnTo>
                    <a:pt x="1592677" y="0"/>
                  </a:lnTo>
                  <a:lnTo>
                    <a:pt x="1592677" y="1592677"/>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7172" tIns="170688" rIns="170688" bIns="637171" numCol="1" spcCol="1270" anchor="ctr" anchorCtr="0">
              <a:noAutofit/>
            </a:bodyPr>
            <a:lstStyle/>
            <a:p>
              <a:pPr marL="0" lvl="0" indent="0" algn="ctr" defTabSz="1066800">
                <a:lnSpc>
                  <a:spcPct val="90000"/>
                </a:lnSpc>
                <a:spcBef>
                  <a:spcPct val="0"/>
                </a:spcBef>
                <a:spcAft>
                  <a:spcPct val="35000"/>
                </a:spcAft>
                <a:buNone/>
              </a:pPr>
              <a:r>
                <a:rPr lang="en-CA" sz="2400" kern="1200" dirty="0" err="1"/>
                <a:t>Ti</a:t>
              </a:r>
              <a:endParaRPr lang="en-CA" sz="2400" kern="1200" dirty="0"/>
            </a:p>
            <a:p>
              <a:pPr marL="0" lvl="0" indent="0" algn="ctr" defTabSz="1066800">
                <a:lnSpc>
                  <a:spcPct val="90000"/>
                </a:lnSpc>
                <a:spcBef>
                  <a:spcPct val="0"/>
                </a:spcBef>
                <a:spcAft>
                  <a:spcPct val="35000"/>
                </a:spcAft>
                <a:buNone/>
              </a:pPr>
              <a:r>
                <a:rPr lang="en-CA" sz="2400" kern="1200" dirty="0"/>
                <a:t>Fi</a:t>
              </a:r>
            </a:p>
          </p:txBody>
        </p:sp>
      </p:grpSp>
    </p:spTree>
    <p:extLst>
      <p:ext uri="{BB962C8B-B14F-4D97-AF65-F5344CB8AC3E}">
        <p14:creationId xmlns:p14="http://schemas.microsoft.com/office/powerpoint/2010/main" val="17612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C4A5-D865-4EEA-AAF6-8498E38C9D1B}"/>
              </a:ext>
            </a:extLst>
          </p:cNvPr>
          <p:cNvSpPr>
            <a:spLocks noGrp="1"/>
          </p:cNvSpPr>
          <p:nvPr>
            <p:ph type="title"/>
          </p:nvPr>
        </p:nvSpPr>
        <p:spPr/>
        <p:txBody>
          <a:bodyPr/>
          <a:lstStyle/>
          <a:p>
            <a:r>
              <a:rPr lang="en-CA" dirty="0"/>
              <a:t>The Detailed Approach</a:t>
            </a:r>
            <a:br>
              <a:rPr lang="en-CA" dirty="0"/>
            </a:br>
            <a:r>
              <a:rPr lang="en-CA" sz="2400" dirty="0"/>
              <a:t>Interpersonal or Intrapersonal?</a:t>
            </a:r>
            <a:endParaRPr lang="en-CA" dirty="0"/>
          </a:p>
        </p:txBody>
      </p:sp>
      <p:sp>
        <p:nvSpPr>
          <p:cNvPr id="6" name="Freeform: Shape 5">
            <a:extLst>
              <a:ext uri="{FF2B5EF4-FFF2-40B4-BE49-F238E27FC236}">
                <a16:creationId xmlns:a16="http://schemas.microsoft.com/office/drawing/2014/main" id="{4034E259-0EB0-448D-BF9C-44F4A78F7EEA}"/>
              </a:ext>
            </a:extLst>
          </p:cNvPr>
          <p:cNvSpPr/>
          <p:nvPr/>
        </p:nvSpPr>
        <p:spPr>
          <a:xfrm>
            <a:off x="6095999" y="3701189"/>
            <a:ext cx="319154" cy="1398199"/>
          </a:xfrm>
          <a:custGeom>
            <a:avLst/>
            <a:gdLst/>
            <a:ahLst/>
            <a:cxnLst/>
            <a:rect l="0" t="0" r="0" b="0"/>
            <a:pathLst>
              <a:path>
                <a:moveTo>
                  <a:pt x="0" y="0"/>
                </a:moveTo>
                <a:lnTo>
                  <a:pt x="0" y="1398199"/>
                </a:lnTo>
                <a:lnTo>
                  <a:pt x="319154" y="139819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0EB45B1B-5D2F-443D-B8FC-F4835B2463CE}"/>
              </a:ext>
            </a:extLst>
          </p:cNvPr>
          <p:cNvSpPr/>
          <p:nvPr/>
        </p:nvSpPr>
        <p:spPr>
          <a:xfrm>
            <a:off x="5776845" y="3701189"/>
            <a:ext cx="319154" cy="1398199"/>
          </a:xfrm>
          <a:custGeom>
            <a:avLst/>
            <a:gdLst/>
            <a:ahLst/>
            <a:cxnLst/>
            <a:rect l="0" t="0" r="0" b="0"/>
            <a:pathLst>
              <a:path>
                <a:moveTo>
                  <a:pt x="319154" y="0"/>
                </a:moveTo>
                <a:lnTo>
                  <a:pt x="319154" y="1398199"/>
                </a:lnTo>
                <a:lnTo>
                  <a:pt x="0" y="139819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EDE6563B-AF43-4F43-BD05-FA6F74E334C3}"/>
              </a:ext>
            </a:extLst>
          </p:cNvPr>
          <p:cNvSpPr/>
          <p:nvPr/>
        </p:nvSpPr>
        <p:spPr>
          <a:xfrm>
            <a:off x="4576217" y="2181407"/>
            <a:ext cx="3039564" cy="1519782"/>
          </a:xfrm>
          <a:custGeom>
            <a:avLst/>
            <a:gdLst>
              <a:gd name="connsiteX0" fmla="*/ 0 w 3039564"/>
              <a:gd name="connsiteY0" fmla="*/ 0 h 1519782"/>
              <a:gd name="connsiteX1" fmla="*/ 3039564 w 3039564"/>
              <a:gd name="connsiteY1" fmla="*/ 0 h 1519782"/>
              <a:gd name="connsiteX2" fmla="*/ 3039564 w 3039564"/>
              <a:gd name="connsiteY2" fmla="*/ 1519782 h 1519782"/>
              <a:gd name="connsiteX3" fmla="*/ 0 w 3039564"/>
              <a:gd name="connsiteY3" fmla="*/ 1519782 h 1519782"/>
              <a:gd name="connsiteX4" fmla="*/ 0 w 3039564"/>
              <a:gd name="connsiteY4" fmla="*/ 0 h 151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64" h="1519782">
                <a:moveTo>
                  <a:pt x="0" y="0"/>
                </a:moveTo>
                <a:lnTo>
                  <a:pt x="3039564" y="0"/>
                </a:lnTo>
                <a:lnTo>
                  <a:pt x="3039564" y="1519782"/>
                </a:lnTo>
                <a:lnTo>
                  <a:pt x="0" y="151978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Whole Type</a:t>
            </a:r>
          </a:p>
          <a:p>
            <a:pPr marL="0" lvl="0" indent="0" algn="ctr" defTabSz="1244600">
              <a:lnSpc>
                <a:spcPct val="90000"/>
              </a:lnSpc>
              <a:spcBef>
                <a:spcPct val="0"/>
              </a:spcBef>
              <a:spcAft>
                <a:spcPct val="35000"/>
              </a:spcAft>
              <a:buNone/>
            </a:pPr>
            <a:r>
              <a:rPr lang="en-CA" sz="2800" kern="1200" dirty="0">
                <a:solidFill>
                  <a:schemeClr val="accent1"/>
                </a:solidFill>
              </a:rPr>
              <a:t>ESTJ</a:t>
            </a:r>
          </a:p>
        </p:txBody>
      </p:sp>
      <p:sp>
        <p:nvSpPr>
          <p:cNvPr id="9" name="Freeform: Shape 8">
            <a:extLst>
              <a:ext uri="{FF2B5EF4-FFF2-40B4-BE49-F238E27FC236}">
                <a16:creationId xmlns:a16="http://schemas.microsoft.com/office/drawing/2014/main" id="{60B714E6-9824-4370-BABA-55389FEE7E48}"/>
              </a:ext>
            </a:extLst>
          </p:cNvPr>
          <p:cNvSpPr/>
          <p:nvPr/>
        </p:nvSpPr>
        <p:spPr>
          <a:xfrm>
            <a:off x="2737281" y="4339498"/>
            <a:ext cx="3039564" cy="1519782"/>
          </a:xfrm>
          <a:custGeom>
            <a:avLst/>
            <a:gdLst>
              <a:gd name="connsiteX0" fmla="*/ 0 w 3039564"/>
              <a:gd name="connsiteY0" fmla="*/ 0 h 1519782"/>
              <a:gd name="connsiteX1" fmla="*/ 3039564 w 3039564"/>
              <a:gd name="connsiteY1" fmla="*/ 0 h 1519782"/>
              <a:gd name="connsiteX2" fmla="*/ 3039564 w 3039564"/>
              <a:gd name="connsiteY2" fmla="*/ 1519782 h 1519782"/>
              <a:gd name="connsiteX3" fmla="*/ 0 w 3039564"/>
              <a:gd name="connsiteY3" fmla="*/ 1519782 h 1519782"/>
              <a:gd name="connsiteX4" fmla="*/ 0 w 3039564"/>
              <a:gd name="connsiteY4" fmla="*/ 0 h 151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64" h="1519782">
                <a:moveTo>
                  <a:pt x="0" y="0"/>
                </a:moveTo>
                <a:lnTo>
                  <a:pt x="3039564" y="0"/>
                </a:lnTo>
                <a:lnTo>
                  <a:pt x="3039564" y="1519782"/>
                </a:lnTo>
                <a:lnTo>
                  <a:pt x="0" y="151978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Dominant Function</a:t>
            </a:r>
          </a:p>
          <a:p>
            <a:pPr marL="0" lvl="0" indent="0" algn="ctr" defTabSz="1244600">
              <a:lnSpc>
                <a:spcPct val="90000"/>
              </a:lnSpc>
              <a:spcBef>
                <a:spcPct val="0"/>
              </a:spcBef>
              <a:spcAft>
                <a:spcPct val="35000"/>
              </a:spcAft>
              <a:buNone/>
            </a:pPr>
            <a:r>
              <a:rPr lang="en-CA" sz="2800" kern="1200" dirty="0">
                <a:solidFill>
                  <a:schemeClr val="accent1"/>
                </a:solidFill>
              </a:rPr>
              <a:t>Te</a:t>
            </a:r>
          </a:p>
        </p:txBody>
      </p:sp>
      <p:sp>
        <p:nvSpPr>
          <p:cNvPr id="10" name="Freeform: Shape 9">
            <a:extLst>
              <a:ext uri="{FF2B5EF4-FFF2-40B4-BE49-F238E27FC236}">
                <a16:creationId xmlns:a16="http://schemas.microsoft.com/office/drawing/2014/main" id="{A39EABCE-D9B8-4BFC-8291-F4CF2845B1E6}"/>
              </a:ext>
            </a:extLst>
          </p:cNvPr>
          <p:cNvSpPr/>
          <p:nvPr/>
        </p:nvSpPr>
        <p:spPr>
          <a:xfrm>
            <a:off x="6415154" y="4339498"/>
            <a:ext cx="3039564" cy="1519782"/>
          </a:xfrm>
          <a:custGeom>
            <a:avLst/>
            <a:gdLst>
              <a:gd name="connsiteX0" fmla="*/ 0 w 3039564"/>
              <a:gd name="connsiteY0" fmla="*/ 0 h 1519782"/>
              <a:gd name="connsiteX1" fmla="*/ 3039564 w 3039564"/>
              <a:gd name="connsiteY1" fmla="*/ 0 h 1519782"/>
              <a:gd name="connsiteX2" fmla="*/ 3039564 w 3039564"/>
              <a:gd name="connsiteY2" fmla="*/ 1519782 h 1519782"/>
              <a:gd name="connsiteX3" fmla="*/ 0 w 3039564"/>
              <a:gd name="connsiteY3" fmla="*/ 1519782 h 1519782"/>
              <a:gd name="connsiteX4" fmla="*/ 0 w 3039564"/>
              <a:gd name="connsiteY4" fmla="*/ 0 h 151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64" h="1519782">
                <a:moveTo>
                  <a:pt x="0" y="0"/>
                </a:moveTo>
                <a:lnTo>
                  <a:pt x="3039564" y="0"/>
                </a:lnTo>
                <a:lnTo>
                  <a:pt x="3039564" y="1519782"/>
                </a:lnTo>
                <a:lnTo>
                  <a:pt x="0" y="151978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Auxiliary Function</a:t>
            </a:r>
          </a:p>
          <a:p>
            <a:pPr marL="0" lvl="0" indent="0" algn="ctr" defTabSz="1244600">
              <a:lnSpc>
                <a:spcPct val="90000"/>
              </a:lnSpc>
              <a:spcBef>
                <a:spcPct val="0"/>
              </a:spcBef>
              <a:spcAft>
                <a:spcPct val="35000"/>
              </a:spcAft>
              <a:buNone/>
            </a:pPr>
            <a:r>
              <a:rPr lang="en-CA" sz="2800" kern="1200" dirty="0">
                <a:solidFill>
                  <a:schemeClr val="accent1"/>
                </a:solidFill>
              </a:rPr>
              <a:t>Si</a:t>
            </a:r>
          </a:p>
        </p:txBody>
      </p:sp>
    </p:spTree>
    <p:extLst>
      <p:ext uri="{BB962C8B-B14F-4D97-AF65-F5344CB8AC3E}">
        <p14:creationId xmlns:p14="http://schemas.microsoft.com/office/powerpoint/2010/main" val="13868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8561-D72A-4505-AA16-B37D6A202658}"/>
              </a:ext>
            </a:extLst>
          </p:cNvPr>
          <p:cNvSpPr>
            <a:spLocks noGrp="1"/>
          </p:cNvSpPr>
          <p:nvPr>
            <p:ph type="title"/>
          </p:nvPr>
        </p:nvSpPr>
        <p:spPr/>
        <p:txBody>
          <a:bodyPr/>
          <a:lstStyle/>
          <a:p>
            <a:r>
              <a:rPr lang="en-CA" dirty="0"/>
              <a:t>Presenter Bio</a:t>
            </a:r>
          </a:p>
        </p:txBody>
      </p:sp>
      <p:sp>
        <p:nvSpPr>
          <p:cNvPr id="11" name="Text Placeholder 10">
            <a:extLst>
              <a:ext uri="{FF2B5EF4-FFF2-40B4-BE49-F238E27FC236}">
                <a16:creationId xmlns:a16="http://schemas.microsoft.com/office/drawing/2014/main" id="{2D16706B-7ED3-4351-82B3-F4562E2156EF}"/>
              </a:ext>
            </a:extLst>
          </p:cNvPr>
          <p:cNvSpPr>
            <a:spLocks noGrp="1"/>
          </p:cNvSpPr>
          <p:nvPr>
            <p:ph sz="half" idx="1"/>
          </p:nvPr>
        </p:nvSpPr>
        <p:spPr/>
        <p:txBody>
          <a:bodyPr>
            <a:normAutofit/>
          </a:bodyPr>
          <a:lstStyle/>
          <a:p>
            <a:pPr marL="0" indent="0">
              <a:buNone/>
            </a:pPr>
            <a:r>
              <a:rPr lang="en-CA" sz="2800" dirty="0"/>
              <a:t>Justin M. Deonarine</a:t>
            </a:r>
          </a:p>
          <a:p>
            <a:pPr marL="0" indent="0">
              <a:buNone/>
            </a:pPr>
            <a:r>
              <a:rPr lang="en-CA" sz="2800" dirty="0"/>
              <a:t>I/O Psychologist</a:t>
            </a:r>
          </a:p>
          <a:p>
            <a:pPr marL="0" indent="0">
              <a:buNone/>
            </a:pPr>
            <a:r>
              <a:rPr lang="en-CA" sz="2800" dirty="0"/>
              <a:t>Psychometrics Canada</a:t>
            </a:r>
          </a:p>
        </p:txBody>
      </p:sp>
      <p:pic>
        <p:nvPicPr>
          <p:cNvPr id="8" name="Content Placeholder 7">
            <a:extLst>
              <a:ext uri="{FF2B5EF4-FFF2-40B4-BE49-F238E27FC236}">
                <a16:creationId xmlns:a16="http://schemas.microsoft.com/office/drawing/2014/main" id="{9FB9B333-ACD4-4B96-A40C-1DB10796B28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8075" y="2237010"/>
            <a:ext cx="5422900" cy="3614292"/>
          </a:xfrm>
          <a:prstGeom prst="rect">
            <a:avLst/>
          </a:prstGeom>
        </p:spPr>
      </p:pic>
    </p:spTree>
    <p:extLst>
      <p:ext uri="{BB962C8B-B14F-4D97-AF65-F5344CB8AC3E}">
        <p14:creationId xmlns:p14="http://schemas.microsoft.com/office/powerpoint/2010/main" val="178180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C4A5-D865-4EEA-AAF6-8498E38C9D1B}"/>
              </a:ext>
            </a:extLst>
          </p:cNvPr>
          <p:cNvSpPr>
            <a:spLocks noGrp="1"/>
          </p:cNvSpPr>
          <p:nvPr>
            <p:ph type="title"/>
          </p:nvPr>
        </p:nvSpPr>
        <p:spPr/>
        <p:txBody>
          <a:bodyPr/>
          <a:lstStyle/>
          <a:p>
            <a:r>
              <a:rPr lang="en-CA" dirty="0"/>
              <a:t>The Detailed Approach</a:t>
            </a:r>
            <a:br>
              <a:rPr lang="en-CA" dirty="0"/>
            </a:br>
            <a:r>
              <a:rPr lang="en-CA" sz="2400" dirty="0"/>
              <a:t>Interpersonal or Intrapersonal?</a:t>
            </a:r>
          </a:p>
        </p:txBody>
      </p:sp>
      <p:graphicFrame>
        <p:nvGraphicFramePr>
          <p:cNvPr id="4" name="Content Placeholder 3">
            <a:extLst>
              <a:ext uri="{FF2B5EF4-FFF2-40B4-BE49-F238E27FC236}">
                <a16:creationId xmlns:a16="http://schemas.microsoft.com/office/drawing/2014/main" id="{9A20B224-803A-4DA6-8A41-08B4D95286A5}"/>
              </a:ext>
            </a:extLst>
          </p:cNvPr>
          <p:cNvGraphicFramePr>
            <a:graphicFrameLocks noGrp="1"/>
          </p:cNvGraphicFramePr>
          <p:nvPr>
            <p:ph idx="1"/>
            <p:extLst>
              <p:ext uri="{D42A27DB-BD31-4B8C-83A1-F6EECF244321}">
                <p14:modId xmlns:p14="http://schemas.microsoft.com/office/powerpoint/2010/main" val="1071648231"/>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2367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6F0A-7A50-4417-9B69-845548309C21}"/>
              </a:ext>
            </a:extLst>
          </p:cNvPr>
          <p:cNvSpPr>
            <a:spLocks noGrp="1"/>
          </p:cNvSpPr>
          <p:nvPr>
            <p:ph type="title"/>
          </p:nvPr>
        </p:nvSpPr>
        <p:spPr/>
        <p:txBody>
          <a:bodyPr/>
          <a:lstStyle/>
          <a:p>
            <a:r>
              <a:rPr lang="en-CA" dirty="0"/>
              <a:t>The Detailed Approach</a:t>
            </a:r>
            <a:br>
              <a:rPr lang="en-CA" dirty="0"/>
            </a:br>
            <a:r>
              <a:rPr lang="en-CA" sz="2400" dirty="0"/>
              <a:t>Interpersonal Emotional Intelligence Traits</a:t>
            </a:r>
            <a:endParaRPr lang="en-CA" dirty="0"/>
          </a:p>
        </p:txBody>
      </p:sp>
      <p:grpSp>
        <p:nvGrpSpPr>
          <p:cNvPr id="25" name="Group 24">
            <a:extLst>
              <a:ext uri="{FF2B5EF4-FFF2-40B4-BE49-F238E27FC236}">
                <a16:creationId xmlns:a16="http://schemas.microsoft.com/office/drawing/2014/main" id="{747156D7-6500-417C-A194-78604BD7678C}"/>
              </a:ext>
            </a:extLst>
          </p:cNvPr>
          <p:cNvGrpSpPr/>
          <p:nvPr/>
        </p:nvGrpSpPr>
        <p:grpSpPr>
          <a:xfrm>
            <a:off x="691724" y="2220684"/>
            <a:ext cx="10917468" cy="3637806"/>
            <a:chOff x="691724" y="2220684"/>
            <a:chExt cx="10917468" cy="3637806"/>
          </a:xfrm>
        </p:grpSpPr>
        <p:sp>
          <p:nvSpPr>
            <p:cNvPr id="11" name="Freeform: Shape 10">
              <a:extLst>
                <a:ext uri="{FF2B5EF4-FFF2-40B4-BE49-F238E27FC236}">
                  <a16:creationId xmlns:a16="http://schemas.microsoft.com/office/drawing/2014/main" id="{A6D48999-5D6A-4A57-B89A-B25DABD3EADE}"/>
                </a:ext>
              </a:extLst>
            </p:cNvPr>
            <p:cNvSpPr/>
            <p:nvPr/>
          </p:nvSpPr>
          <p:spPr>
            <a:xfrm>
              <a:off x="2210637" y="2975282"/>
              <a:ext cx="9398554" cy="841032"/>
            </a:xfrm>
            <a:custGeom>
              <a:avLst/>
              <a:gdLst>
                <a:gd name="connsiteX0" fmla="*/ 0 w 11026384"/>
                <a:gd name="connsiteY0" fmla="*/ 84103 h 841032"/>
                <a:gd name="connsiteX1" fmla="*/ 84103 w 11026384"/>
                <a:gd name="connsiteY1" fmla="*/ 0 h 841032"/>
                <a:gd name="connsiteX2" fmla="*/ 10942281 w 11026384"/>
                <a:gd name="connsiteY2" fmla="*/ 0 h 841032"/>
                <a:gd name="connsiteX3" fmla="*/ 11026384 w 11026384"/>
                <a:gd name="connsiteY3" fmla="*/ 84103 h 841032"/>
                <a:gd name="connsiteX4" fmla="*/ 11026384 w 11026384"/>
                <a:gd name="connsiteY4" fmla="*/ 756929 h 841032"/>
                <a:gd name="connsiteX5" fmla="*/ 10942281 w 11026384"/>
                <a:gd name="connsiteY5" fmla="*/ 841032 h 841032"/>
                <a:gd name="connsiteX6" fmla="*/ 84103 w 11026384"/>
                <a:gd name="connsiteY6" fmla="*/ 841032 h 841032"/>
                <a:gd name="connsiteX7" fmla="*/ 0 w 11026384"/>
                <a:gd name="connsiteY7" fmla="*/ 756929 h 841032"/>
                <a:gd name="connsiteX8" fmla="*/ 0 w 11026384"/>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6384" h="841032">
                  <a:moveTo>
                    <a:pt x="0" y="84103"/>
                  </a:moveTo>
                  <a:cubicBezTo>
                    <a:pt x="0" y="37654"/>
                    <a:pt x="37654" y="0"/>
                    <a:pt x="84103" y="0"/>
                  </a:cubicBezTo>
                  <a:lnTo>
                    <a:pt x="10942281" y="0"/>
                  </a:lnTo>
                  <a:cubicBezTo>
                    <a:pt x="10988730" y="0"/>
                    <a:pt x="11026384" y="37654"/>
                    <a:pt x="11026384" y="84103"/>
                  </a:cubicBezTo>
                  <a:lnTo>
                    <a:pt x="11026384" y="756929"/>
                  </a:lnTo>
                  <a:cubicBezTo>
                    <a:pt x="11026384" y="803378"/>
                    <a:pt x="10988730" y="841032"/>
                    <a:pt x="10942281"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lvl="0" algn="ctr" defTabSz="1644650">
                <a:lnSpc>
                  <a:spcPct val="90000"/>
                </a:lnSpc>
                <a:spcBef>
                  <a:spcPct val="0"/>
                </a:spcBef>
                <a:spcAft>
                  <a:spcPct val="35000"/>
                </a:spcAft>
              </a:pPr>
              <a:r>
                <a:rPr lang="en-CA" sz="2000" kern="1200" dirty="0"/>
                <a:t>Action-Orientation</a:t>
              </a:r>
              <a:r>
                <a:rPr lang="en-CA" sz="2000" dirty="0"/>
                <a:t>	Connecting with others</a:t>
              </a:r>
              <a:endParaRPr lang="en-CA" sz="2000" kern="1200" dirty="0"/>
            </a:p>
          </p:txBody>
        </p:sp>
        <p:sp>
          <p:nvSpPr>
            <p:cNvPr id="12" name="Freeform: Shape 11">
              <a:extLst>
                <a:ext uri="{FF2B5EF4-FFF2-40B4-BE49-F238E27FC236}">
                  <a16:creationId xmlns:a16="http://schemas.microsoft.com/office/drawing/2014/main" id="{9EF86D9B-3302-4EDE-9D56-C707FA998E58}"/>
                </a:ext>
              </a:extLst>
            </p:cNvPr>
            <p:cNvSpPr/>
            <p:nvPr/>
          </p:nvSpPr>
          <p:spPr>
            <a:xfrm>
              <a:off x="2210637"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lvl="0" algn="ctr" defTabSz="1644650">
                <a:lnSpc>
                  <a:spcPct val="90000"/>
                </a:lnSpc>
                <a:spcBef>
                  <a:spcPct val="0"/>
                </a:spcBef>
                <a:spcAft>
                  <a:spcPct val="35000"/>
                </a:spcAft>
              </a:pPr>
              <a:r>
                <a:rPr lang="en-CA" sz="2000" dirty="0"/>
                <a:t>Adaptability</a:t>
              </a:r>
            </a:p>
            <a:p>
              <a:pPr lvl="0" algn="ctr" defTabSz="1644650">
                <a:lnSpc>
                  <a:spcPct val="90000"/>
                </a:lnSpc>
                <a:spcBef>
                  <a:spcPct val="0"/>
                </a:spcBef>
                <a:spcAft>
                  <a:spcPct val="35000"/>
                </a:spcAft>
              </a:pPr>
              <a:r>
                <a:rPr lang="en-CA" sz="2000" dirty="0"/>
                <a:t>Initiative</a:t>
              </a:r>
              <a:endParaRPr lang="en-CA" sz="2000" kern="1200" dirty="0"/>
            </a:p>
          </p:txBody>
        </p:sp>
        <p:sp>
          <p:nvSpPr>
            <p:cNvPr id="13" name="Freeform: Shape 12">
              <a:extLst>
                <a:ext uri="{FF2B5EF4-FFF2-40B4-BE49-F238E27FC236}">
                  <a16:creationId xmlns:a16="http://schemas.microsoft.com/office/drawing/2014/main" id="{3071E022-E5D8-47A8-8969-2918213BCDC3}"/>
                </a:ext>
              </a:extLst>
            </p:cNvPr>
            <p:cNvSpPr/>
            <p:nvPr/>
          </p:nvSpPr>
          <p:spPr>
            <a:xfrm>
              <a:off x="2210637"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Self-Control</a:t>
              </a:r>
            </a:p>
          </p:txBody>
        </p:sp>
        <p:sp>
          <p:nvSpPr>
            <p:cNvPr id="14" name="Freeform: Shape 13">
              <a:extLst>
                <a:ext uri="{FF2B5EF4-FFF2-40B4-BE49-F238E27FC236}">
                  <a16:creationId xmlns:a16="http://schemas.microsoft.com/office/drawing/2014/main" id="{314F8359-C98C-46A9-BE9D-22DCD876D50D}"/>
                </a:ext>
              </a:extLst>
            </p:cNvPr>
            <p:cNvSpPr/>
            <p:nvPr/>
          </p:nvSpPr>
          <p:spPr>
            <a:xfrm>
              <a:off x="4606694"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Strategic Vision</a:t>
              </a:r>
            </a:p>
            <a:p>
              <a:pPr marL="0" lvl="0" indent="0" algn="ctr" defTabSz="1644650">
                <a:lnSpc>
                  <a:spcPct val="90000"/>
                </a:lnSpc>
                <a:spcBef>
                  <a:spcPct val="0"/>
                </a:spcBef>
                <a:spcAft>
                  <a:spcPct val="35000"/>
                </a:spcAft>
                <a:buNone/>
              </a:pPr>
              <a:r>
                <a:rPr lang="en-CA" sz="2000" dirty="0"/>
                <a:t>Communication</a:t>
              </a:r>
              <a:endParaRPr lang="en-CA" sz="2000" kern="1200" dirty="0"/>
            </a:p>
          </p:txBody>
        </p:sp>
        <p:sp>
          <p:nvSpPr>
            <p:cNvPr id="15" name="Freeform: Shape 14">
              <a:extLst>
                <a:ext uri="{FF2B5EF4-FFF2-40B4-BE49-F238E27FC236}">
                  <a16:creationId xmlns:a16="http://schemas.microsoft.com/office/drawing/2014/main" id="{D9D1943C-3D69-4EA1-9C79-F6A078CDA396}"/>
                </a:ext>
              </a:extLst>
            </p:cNvPr>
            <p:cNvSpPr/>
            <p:nvPr/>
          </p:nvSpPr>
          <p:spPr>
            <a:xfrm>
              <a:off x="4606694"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Persistence</a:t>
              </a:r>
            </a:p>
          </p:txBody>
        </p:sp>
        <p:sp>
          <p:nvSpPr>
            <p:cNvPr id="16" name="Freeform: Shape 15">
              <a:extLst>
                <a:ext uri="{FF2B5EF4-FFF2-40B4-BE49-F238E27FC236}">
                  <a16:creationId xmlns:a16="http://schemas.microsoft.com/office/drawing/2014/main" id="{836351FA-8281-424E-8E5C-71641D6095E7}"/>
                </a:ext>
              </a:extLst>
            </p:cNvPr>
            <p:cNvSpPr/>
            <p:nvPr/>
          </p:nvSpPr>
          <p:spPr>
            <a:xfrm>
              <a:off x="7002751"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dirty="0"/>
                <a:t>Being Analytical</a:t>
              </a:r>
            </a:p>
            <a:p>
              <a:pPr marL="0" lvl="0" indent="0" algn="ctr" defTabSz="1644650">
                <a:lnSpc>
                  <a:spcPct val="90000"/>
                </a:lnSpc>
                <a:spcBef>
                  <a:spcPct val="0"/>
                </a:spcBef>
                <a:spcAft>
                  <a:spcPct val="35000"/>
                </a:spcAft>
                <a:buNone/>
              </a:pPr>
              <a:r>
                <a:rPr lang="en-CA" sz="2000" kern="1200" dirty="0"/>
                <a:t>Planning</a:t>
              </a:r>
            </a:p>
          </p:txBody>
        </p:sp>
        <p:sp>
          <p:nvSpPr>
            <p:cNvPr id="17" name="Freeform: Shape 16">
              <a:extLst>
                <a:ext uri="{FF2B5EF4-FFF2-40B4-BE49-F238E27FC236}">
                  <a16:creationId xmlns:a16="http://schemas.microsoft.com/office/drawing/2014/main" id="{77BF5B66-7BA3-48DB-9BDD-E63AB9780BBA}"/>
                </a:ext>
              </a:extLst>
            </p:cNvPr>
            <p:cNvSpPr/>
            <p:nvPr/>
          </p:nvSpPr>
          <p:spPr>
            <a:xfrm>
              <a:off x="7002751"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Tolerance</a:t>
              </a:r>
            </a:p>
          </p:txBody>
        </p:sp>
        <p:sp>
          <p:nvSpPr>
            <p:cNvPr id="18" name="Freeform: Shape 17">
              <a:extLst>
                <a:ext uri="{FF2B5EF4-FFF2-40B4-BE49-F238E27FC236}">
                  <a16:creationId xmlns:a16="http://schemas.microsoft.com/office/drawing/2014/main" id="{AC9BF6EB-4AC3-4C81-9165-4A944EF78884}"/>
                </a:ext>
              </a:extLst>
            </p:cNvPr>
            <p:cNvSpPr/>
            <p:nvPr/>
          </p:nvSpPr>
          <p:spPr>
            <a:xfrm>
              <a:off x="9398808"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Empathy</a:t>
              </a:r>
            </a:p>
            <a:p>
              <a:pPr marL="0" lvl="0" indent="0" algn="ctr" defTabSz="1644650">
                <a:lnSpc>
                  <a:spcPct val="90000"/>
                </a:lnSpc>
                <a:spcBef>
                  <a:spcPct val="0"/>
                </a:spcBef>
                <a:spcAft>
                  <a:spcPct val="35000"/>
                </a:spcAft>
                <a:buNone/>
              </a:pPr>
              <a:r>
                <a:rPr lang="en-CA" sz="2000" kern="1200" dirty="0"/>
                <a:t>Tolerance</a:t>
              </a:r>
            </a:p>
          </p:txBody>
        </p:sp>
        <p:sp>
          <p:nvSpPr>
            <p:cNvPr id="19" name="Freeform: Shape 18">
              <a:extLst>
                <a:ext uri="{FF2B5EF4-FFF2-40B4-BE49-F238E27FC236}">
                  <a16:creationId xmlns:a16="http://schemas.microsoft.com/office/drawing/2014/main" id="{5FBC7AAA-8A78-428A-8A2A-BADA70EA3F15}"/>
                </a:ext>
              </a:extLst>
            </p:cNvPr>
            <p:cNvSpPr/>
            <p:nvPr/>
          </p:nvSpPr>
          <p:spPr>
            <a:xfrm>
              <a:off x="9398808"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Persuasion</a:t>
              </a:r>
            </a:p>
          </p:txBody>
        </p:sp>
        <p:sp>
          <p:nvSpPr>
            <p:cNvPr id="6" name="Rectangle: Rounded Corners 5">
              <a:extLst>
                <a:ext uri="{FF2B5EF4-FFF2-40B4-BE49-F238E27FC236}">
                  <a16:creationId xmlns:a16="http://schemas.microsoft.com/office/drawing/2014/main" id="{EF2B9A29-AB1D-48D1-A0DE-B386E67C3DFB}"/>
                </a:ext>
              </a:extLst>
            </p:cNvPr>
            <p:cNvSpPr/>
            <p:nvPr/>
          </p:nvSpPr>
          <p:spPr>
            <a:xfrm>
              <a:off x="2955829"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Se</a:t>
              </a:r>
            </a:p>
          </p:txBody>
        </p:sp>
        <p:sp>
          <p:nvSpPr>
            <p:cNvPr id="7" name="Rectangle: Rounded Corners 6">
              <a:extLst>
                <a:ext uri="{FF2B5EF4-FFF2-40B4-BE49-F238E27FC236}">
                  <a16:creationId xmlns:a16="http://schemas.microsoft.com/office/drawing/2014/main" id="{27A7BF99-286E-4CFC-B456-40EC4A3BAC4A}"/>
                </a:ext>
              </a:extLst>
            </p:cNvPr>
            <p:cNvSpPr/>
            <p:nvPr/>
          </p:nvSpPr>
          <p:spPr>
            <a:xfrm>
              <a:off x="5351888"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Ne</a:t>
              </a:r>
            </a:p>
          </p:txBody>
        </p:sp>
        <p:sp>
          <p:nvSpPr>
            <p:cNvPr id="8" name="Rectangle: Rounded Corners 7">
              <a:extLst>
                <a:ext uri="{FF2B5EF4-FFF2-40B4-BE49-F238E27FC236}">
                  <a16:creationId xmlns:a16="http://schemas.microsoft.com/office/drawing/2014/main" id="{3685AC4A-C2D7-4CF0-9CEB-7C612205ED0D}"/>
                </a:ext>
              </a:extLst>
            </p:cNvPr>
            <p:cNvSpPr/>
            <p:nvPr/>
          </p:nvSpPr>
          <p:spPr>
            <a:xfrm>
              <a:off x="7747943"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Te</a:t>
              </a:r>
            </a:p>
          </p:txBody>
        </p:sp>
        <p:sp>
          <p:nvSpPr>
            <p:cNvPr id="9" name="Rectangle: Rounded Corners 8">
              <a:extLst>
                <a:ext uri="{FF2B5EF4-FFF2-40B4-BE49-F238E27FC236}">
                  <a16:creationId xmlns:a16="http://schemas.microsoft.com/office/drawing/2014/main" id="{2C85D0B6-5D33-4DE1-9FC8-57251419331C}"/>
                </a:ext>
              </a:extLst>
            </p:cNvPr>
            <p:cNvSpPr/>
            <p:nvPr/>
          </p:nvSpPr>
          <p:spPr>
            <a:xfrm>
              <a:off x="10144000"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Fe</a:t>
              </a:r>
            </a:p>
          </p:txBody>
        </p:sp>
        <p:sp>
          <p:nvSpPr>
            <p:cNvPr id="22" name="Rectangle: Rounded Corners 21">
              <a:extLst>
                <a:ext uri="{FF2B5EF4-FFF2-40B4-BE49-F238E27FC236}">
                  <a16:creationId xmlns:a16="http://schemas.microsoft.com/office/drawing/2014/main" id="{A12F2F87-578B-4D5E-AD32-0A1B5E677329}"/>
                </a:ext>
              </a:extLst>
            </p:cNvPr>
            <p:cNvSpPr/>
            <p:nvPr/>
          </p:nvSpPr>
          <p:spPr>
            <a:xfrm>
              <a:off x="691724" y="3080798"/>
              <a:ext cx="1260000" cy="63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dirty="0"/>
                <a:t>Common Themes</a:t>
              </a:r>
            </a:p>
          </p:txBody>
        </p:sp>
        <p:sp>
          <p:nvSpPr>
            <p:cNvPr id="23" name="Rectangle: Rounded Corners 22">
              <a:extLst>
                <a:ext uri="{FF2B5EF4-FFF2-40B4-BE49-F238E27FC236}">
                  <a16:creationId xmlns:a16="http://schemas.microsoft.com/office/drawing/2014/main" id="{5DC4B167-7A1A-4869-9AB1-FFE6482F0916}"/>
                </a:ext>
              </a:extLst>
            </p:cNvPr>
            <p:cNvSpPr/>
            <p:nvPr/>
          </p:nvSpPr>
          <p:spPr>
            <a:xfrm>
              <a:off x="691724" y="4101886"/>
              <a:ext cx="1260000" cy="63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dirty="0"/>
                <a:t>Strengths</a:t>
              </a:r>
            </a:p>
          </p:txBody>
        </p:sp>
        <p:sp>
          <p:nvSpPr>
            <p:cNvPr id="24" name="Rectangle: Rounded Corners 23">
              <a:extLst>
                <a:ext uri="{FF2B5EF4-FFF2-40B4-BE49-F238E27FC236}">
                  <a16:creationId xmlns:a16="http://schemas.microsoft.com/office/drawing/2014/main" id="{9080F355-3819-42C2-8BC6-585DA793590F}"/>
                </a:ext>
              </a:extLst>
            </p:cNvPr>
            <p:cNvSpPr/>
            <p:nvPr/>
          </p:nvSpPr>
          <p:spPr>
            <a:xfrm>
              <a:off x="691724" y="5122974"/>
              <a:ext cx="1260000" cy="63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dirty="0"/>
                <a:t>Challenges</a:t>
              </a:r>
            </a:p>
          </p:txBody>
        </p:sp>
      </p:grpSp>
    </p:spTree>
    <p:extLst>
      <p:ext uri="{BB962C8B-B14F-4D97-AF65-F5344CB8AC3E}">
        <p14:creationId xmlns:p14="http://schemas.microsoft.com/office/powerpoint/2010/main" val="109163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1926-6F46-4F23-999A-8C066FF36418}"/>
              </a:ext>
            </a:extLst>
          </p:cNvPr>
          <p:cNvSpPr>
            <a:spLocks noGrp="1"/>
          </p:cNvSpPr>
          <p:nvPr>
            <p:ph type="title"/>
          </p:nvPr>
        </p:nvSpPr>
        <p:spPr/>
        <p:txBody>
          <a:bodyPr/>
          <a:lstStyle/>
          <a:p>
            <a:r>
              <a:rPr lang="en-CA" dirty="0"/>
              <a:t>The Detailed Approach</a:t>
            </a:r>
            <a:br>
              <a:rPr lang="en-CA" dirty="0"/>
            </a:br>
            <a:r>
              <a:rPr lang="en-CA" sz="2400" dirty="0"/>
              <a:t>Intrapersonal Emotional Intelligence Traits</a:t>
            </a:r>
            <a:endParaRPr lang="en-CA" dirty="0"/>
          </a:p>
        </p:txBody>
      </p:sp>
      <p:grpSp>
        <p:nvGrpSpPr>
          <p:cNvPr id="34" name="Group 33">
            <a:extLst>
              <a:ext uri="{FF2B5EF4-FFF2-40B4-BE49-F238E27FC236}">
                <a16:creationId xmlns:a16="http://schemas.microsoft.com/office/drawing/2014/main" id="{147C32D1-AF58-4B4B-97F8-A3065CD5EAB0}"/>
              </a:ext>
            </a:extLst>
          </p:cNvPr>
          <p:cNvGrpSpPr/>
          <p:nvPr/>
        </p:nvGrpSpPr>
        <p:grpSpPr>
          <a:xfrm>
            <a:off x="691724" y="2220684"/>
            <a:ext cx="10917468" cy="3637806"/>
            <a:chOff x="691724" y="2220684"/>
            <a:chExt cx="10917468" cy="3637806"/>
          </a:xfrm>
        </p:grpSpPr>
        <p:sp>
          <p:nvSpPr>
            <p:cNvPr id="35" name="Freeform: Shape 34">
              <a:extLst>
                <a:ext uri="{FF2B5EF4-FFF2-40B4-BE49-F238E27FC236}">
                  <a16:creationId xmlns:a16="http://schemas.microsoft.com/office/drawing/2014/main" id="{FC3D1D09-1E20-42A5-926B-8A5FD4D955C0}"/>
                </a:ext>
              </a:extLst>
            </p:cNvPr>
            <p:cNvSpPr/>
            <p:nvPr/>
          </p:nvSpPr>
          <p:spPr>
            <a:xfrm>
              <a:off x="2210637" y="2975282"/>
              <a:ext cx="9398554" cy="841032"/>
            </a:xfrm>
            <a:custGeom>
              <a:avLst/>
              <a:gdLst>
                <a:gd name="connsiteX0" fmla="*/ 0 w 11026384"/>
                <a:gd name="connsiteY0" fmla="*/ 84103 h 841032"/>
                <a:gd name="connsiteX1" fmla="*/ 84103 w 11026384"/>
                <a:gd name="connsiteY1" fmla="*/ 0 h 841032"/>
                <a:gd name="connsiteX2" fmla="*/ 10942281 w 11026384"/>
                <a:gd name="connsiteY2" fmla="*/ 0 h 841032"/>
                <a:gd name="connsiteX3" fmla="*/ 11026384 w 11026384"/>
                <a:gd name="connsiteY3" fmla="*/ 84103 h 841032"/>
                <a:gd name="connsiteX4" fmla="*/ 11026384 w 11026384"/>
                <a:gd name="connsiteY4" fmla="*/ 756929 h 841032"/>
                <a:gd name="connsiteX5" fmla="*/ 10942281 w 11026384"/>
                <a:gd name="connsiteY5" fmla="*/ 841032 h 841032"/>
                <a:gd name="connsiteX6" fmla="*/ 84103 w 11026384"/>
                <a:gd name="connsiteY6" fmla="*/ 841032 h 841032"/>
                <a:gd name="connsiteX7" fmla="*/ 0 w 11026384"/>
                <a:gd name="connsiteY7" fmla="*/ 756929 h 841032"/>
                <a:gd name="connsiteX8" fmla="*/ 0 w 11026384"/>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6384" h="841032">
                  <a:moveTo>
                    <a:pt x="0" y="84103"/>
                  </a:moveTo>
                  <a:cubicBezTo>
                    <a:pt x="0" y="37654"/>
                    <a:pt x="37654" y="0"/>
                    <a:pt x="84103" y="0"/>
                  </a:cubicBezTo>
                  <a:lnTo>
                    <a:pt x="10942281" y="0"/>
                  </a:lnTo>
                  <a:cubicBezTo>
                    <a:pt x="10988730" y="0"/>
                    <a:pt x="11026384" y="37654"/>
                    <a:pt x="11026384" y="84103"/>
                  </a:cubicBezTo>
                  <a:lnTo>
                    <a:pt x="11026384" y="756929"/>
                  </a:lnTo>
                  <a:cubicBezTo>
                    <a:pt x="11026384" y="803378"/>
                    <a:pt x="10988730" y="841032"/>
                    <a:pt x="10942281"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Self-Awareness		Self-Management</a:t>
              </a:r>
            </a:p>
          </p:txBody>
        </p:sp>
        <p:sp>
          <p:nvSpPr>
            <p:cNvPr id="36" name="Freeform: Shape 35">
              <a:extLst>
                <a:ext uri="{FF2B5EF4-FFF2-40B4-BE49-F238E27FC236}">
                  <a16:creationId xmlns:a16="http://schemas.microsoft.com/office/drawing/2014/main" id="{2722B091-BEB9-42A3-AD17-6DEF63EDEDED}"/>
                </a:ext>
              </a:extLst>
            </p:cNvPr>
            <p:cNvSpPr/>
            <p:nvPr/>
          </p:nvSpPr>
          <p:spPr>
            <a:xfrm>
              <a:off x="2210637"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Self-Control</a:t>
              </a:r>
            </a:p>
            <a:p>
              <a:pPr marL="0" lvl="0" indent="0" algn="ctr" defTabSz="1644650">
                <a:lnSpc>
                  <a:spcPct val="90000"/>
                </a:lnSpc>
                <a:spcBef>
                  <a:spcPct val="0"/>
                </a:spcBef>
                <a:spcAft>
                  <a:spcPct val="35000"/>
                </a:spcAft>
                <a:buNone/>
              </a:pPr>
              <a:r>
                <a:rPr lang="en-CA" sz="2000" dirty="0"/>
                <a:t>Persistence</a:t>
              </a:r>
              <a:endParaRPr lang="en-CA" sz="2000" kern="1200" dirty="0"/>
            </a:p>
          </p:txBody>
        </p:sp>
        <p:sp>
          <p:nvSpPr>
            <p:cNvPr id="37" name="Freeform: Shape 36">
              <a:extLst>
                <a:ext uri="{FF2B5EF4-FFF2-40B4-BE49-F238E27FC236}">
                  <a16:creationId xmlns:a16="http://schemas.microsoft.com/office/drawing/2014/main" id="{9B74C578-9356-4379-9574-458CCA2BC4F1}"/>
                </a:ext>
              </a:extLst>
            </p:cNvPr>
            <p:cNvSpPr/>
            <p:nvPr/>
          </p:nvSpPr>
          <p:spPr>
            <a:xfrm>
              <a:off x="2210637"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dirty="0"/>
                <a:t>Emotional Expression</a:t>
              </a:r>
              <a:endParaRPr lang="en-CA" sz="2000" kern="1200" dirty="0"/>
            </a:p>
          </p:txBody>
        </p:sp>
        <p:sp>
          <p:nvSpPr>
            <p:cNvPr id="38" name="Freeform: Shape 37">
              <a:extLst>
                <a:ext uri="{FF2B5EF4-FFF2-40B4-BE49-F238E27FC236}">
                  <a16:creationId xmlns:a16="http://schemas.microsoft.com/office/drawing/2014/main" id="{A71993F4-9582-4F68-BC91-D0C6C4114F43}"/>
                </a:ext>
              </a:extLst>
            </p:cNvPr>
            <p:cNvSpPr/>
            <p:nvPr/>
          </p:nvSpPr>
          <p:spPr>
            <a:xfrm>
              <a:off x="4606694"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Strategic Vision</a:t>
              </a:r>
            </a:p>
            <a:p>
              <a:pPr marL="0" lvl="0" indent="0" algn="ctr" defTabSz="1644650">
                <a:lnSpc>
                  <a:spcPct val="90000"/>
                </a:lnSpc>
                <a:spcBef>
                  <a:spcPct val="0"/>
                </a:spcBef>
                <a:spcAft>
                  <a:spcPct val="35000"/>
                </a:spcAft>
                <a:buNone/>
              </a:pPr>
              <a:r>
                <a:rPr lang="en-CA" sz="2000" dirty="0"/>
                <a:t>Independence</a:t>
              </a:r>
              <a:endParaRPr lang="en-CA" sz="2000" kern="1200" dirty="0"/>
            </a:p>
          </p:txBody>
        </p:sp>
        <p:sp>
          <p:nvSpPr>
            <p:cNvPr id="39" name="Freeform: Shape 38">
              <a:extLst>
                <a:ext uri="{FF2B5EF4-FFF2-40B4-BE49-F238E27FC236}">
                  <a16:creationId xmlns:a16="http://schemas.microsoft.com/office/drawing/2014/main" id="{78FC4A0B-5AD9-480F-A5EF-EEE589C1D4E9}"/>
                </a:ext>
              </a:extLst>
            </p:cNvPr>
            <p:cNvSpPr/>
            <p:nvPr/>
          </p:nvSpPr>
          <p:spPr>
            <a:xfrm>
              <a:off x="4606694"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Teamwork</a:t>
              </a:r>
            </a:p>
          </p:txBody>
        </p:sp>
        <p:sp>
          <p:nvSpPr>
            <p:cNvPr id="40" name="Freeform: Shape 39">
              <a:extLst>
                <a:ext uri="{FF2B5EF4-FFF2-40B4-BE49-F238E27FC236}">
                  <a16:creationId xmlns:a16="http://schemas.microsoft.com/office/drawing/2014/main" id="{EEFF309A-E1AF-4AF0-9312-89B29E7A6695}"/>
                </a:ext>
              </a:extLst>
            </p:cNvPr>
            <p:cNvSpPr/>
            <p:nvPr/>
          </p:nvSpPr>
          <p:spPr>
            <a:xfrm>
              <a:off x="7002751"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Being Analytical</a:t>
              </a:r>
            </a:p>
            <a:p>
              <a:pPr marL="0" lvl="0" indent="0" algn="ctr" defTabSz="1644650">
                <a:lnSpc>
                  <a:spcPct val="90000"/>
                </a:lnSpc>
                <a:spcBef>
                  <a:spcPct val="0"/>
                </a:spcBef>
                <a:spcAft>
                  <a:spcPct val="35000"/>
                </a:spcAft>
                <a:buNone/>
              </a:pPr>
              <a:r>
                <a:rPr lang="en-CA" sz="2000" dirty="0"/>
                <a:t>Realistic</a:t>
              </a:r>
              <a:endParaRPr lang="en-CA" sz="2000" kern="1200" dirty="0"/>
            </a:p>
          </p:txBody>
        </p:sp>
        <p:sp>
          <p:nvSpPr>
            <p:cNvPr id="41" name="Freeform: Shape 40">
              <a:extLst>
                <a:ext uri="{FF2B5EF4-FFF2-40B4-BE49-F238E27FC236}">
                  <a16:creationId xmlns:a16="http://schemas.microsoft.com/office/drawing/2014/main" id="{4F04A3FB-250A-4ACF-BAD1-2149D5543474}"/>
                </a:ext>
              </a:extLst>
            </p:cNvPr>
            <p:cNvSpPr/>
            <p:nvPr/>
          </p:nvSpPr>
          <p:spPr>
            <a:xfrm>
              <a:off x="7002751"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Empathy</a:t>
              </a:r>
            </a:p>
          </p:txBody>
        </p:sp>
        <p:sp>
          <p:nvSpPr>
            <p:cNvPr id="42" name="Freeform: Shape 41">
              <a:extLst>
                <a:ext uri="{FF2B5EF4-FFF2-40B4-BE49-F238E27FC236}">
                  <a16:creationId xmlns:a16="http://schemas.microsoft.com/office/drawing/2014/main" id="{C8E5B225-CE64-4065-90CF-AE723C085E87}"/>
                </a:ext>
              </a:extLst>
            </p:cNvPr>
            <p:cNvSpPr/>
            <p:nvPr/>
          </p:nvSpPr>
          <p:spPr>
            <a:xfrm>
              <a:off x="9398808" y="3996370"/>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Empathy</a:t>
              </a:r>
            </a:p>
            <a:p>
              <a:pPr marL="0" lvl="0" indent="0" algn="ctr" defTabSz="1644650">
                <a:lnSpc>
                  <a:spcPct val="90000"/>
                </a:lnSpc>
                <a:spcBef>
                  <a:spcPct val="0"/>
                </a:spcBef>
                <a:spcAft>
                  <a:spcPct val="35000"/>
                </a:spcAft>
                <a:buNone/>
              </a:pPr>
              <a:r>
                <a:rPr lang="en-CA" sz="2000" dirty="0"/>
                <a:t>Teamwork</a:t>
              </a:r>
              <a:endParaRPr lang="en-CA" sz="2000" kern="1200" dirty="0"/>
            </a:p>
          </p:txBody>
        </p:sp>
        <p:sp>
          <p:nvSpPr>
            <p:cNvPr id="43" name="Freeform: Shape 42">
              <a:extLst>
                <a:ext uri="{FF2B5EF4-FFF2-40B4-BE49-F238E27FC236}">
                  <a16:creationId xmlns:a16="http://schemas.microsoft.com/office/drawing/2014/main" id="{64BCF5D2-C06D-4224-A0C3-EED19D153F23}"/>
                </a:ext>
              </a:extLst>
            </p:cNvPr>
            <p:cNvSpPr/>
            <p:nvPr/>
          </p:nvSpPr>
          <p:spPr>
            <a:xfrm>
              <a:off x="9398808" y="5017458"/>
              <a:ext cx="2210384" cy="841032"/>
            </a:xfrm>
            <a:custGeom>
              <a:avLst/>
              <a:gdLst>
                <a:gd name="connsiteX0" fmla="*/ 0 w 2593223"/>
                <a:gd name="connsiteY0" fmla="*/ 84103 h 841032"/>
                <a:gd name="connsiteX1" fmla="*/ 84103 w 2593223"/>
                <a:gd name="connsiteY1" fmla="*/ 0 h 841032"/>
                <a:gd name="connsiteX2" fmla="*/ 2509120 w 2593223"/>
                <a:gd name="connsiteY2" fmla="*/ 0 h 841032"/>
                <a:gd name="connsiteX3" fmla="*/ 2593223 w 2593223"/>
                <a:gd name="connsiteY3" fmla="*/ 84103 h 841032"/>
                <a:gd name="connsiteX4" fmla="*/ 2593223 w 2593223"/>
                <a:gd name="connsiteY4" fmla="*/ 756929 h 841032"/>
                <a:gd name="connsiteX5" fmla="*/ 2509120 w 2593223"/>
                <a:gd name="connsiteY5" fmla="*/ 841032 h 841032"/>
                <a:gd name="connsiteX6" fmla="*/ 84103 w 2593223"/>
                <a:gd name="connsiteY6" fmla="*/ 841032 h 841032"/>
                <a:gd name="connsiteX7" fmla="*/ 0 w 2593223"/>
                <a:gd name="connsiteY7" fmla="*/ 756929 h 841032"/>
                <a:gd name="connsiteX8" fmla="*/ 0 w 2593223"/>
                <a:gd name="connsiteY8" fmla="*/ 84103 h 8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223" h="841032">
                  <a:moveTo>
                    <a:pt x="0" y="84103"/>
                  </a:moveTo>
                  <a:cubicBezTo>
                    <a:pt x="0" y="37654"/>
                    <a:pt x="37654" y="0"/>
                    <a:pt x="84103" y="0"/>
                  </a:cubicBezTo>
                  <a:lnTo>
                    <a:pt x="2509120" y="0"/>
                  </a:lnTo>
                  <a:cubicBezTo>
                    <a:pt x="2555569" y="0"/>
                    <a:pt x="2593223" y="37654"/>
                    <a:pt x="2593223" y="84103"/>
                  </a:cubicBezTo>
                  <a:lnTo>
                    <a:pt x="2593223" y="756929"/>
                  </a:lnTo>
                  <a:cubicBezTo>
                    <a:pt x="2593223" y="803378"/>
                    <a:pt x="2555569" y="841032"/>
                    <a:pt x="2509120" y="841032"/>
                  </a:cubicBezTo>
                  <a:lnTo>
                    <a:pt x="84103" y="841032"/>
                  </a:lnTo>
                  <a:cubicBezTo>
                    <a:pt x="37654" y="841032"/>
                    <a:pt x="0" y="803378"/>
                    <a:pt x="0" y="756929"/>
                  </a:cubicBezTo>
                  <a:lnTo>
                    <a:pt x="0" y="841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03" tIns="165603" rIns="165603" bIns="165603" numCol="1" spcCol="1270" anchor="ctr" anchorCtr="0">
              <a:noAutofit/>
            </a:bodyPr>
            <a:lstStyle/>
            <a:p>
              <a:pPr marL="0" lvl="0" indent="0" algn="ctr" defTabSz="1644650">
                <a:lnSpc>
                  <a:spcPct val="90000"/>
                </a:lnSpc>
                <a:spcBef>
                  <a:spcPct val="0"/>
                </a:spcBef>
                <a:spcAft>
                  <a:spcPct val="35000"/>
                </a:spcAft>
                <a:buNone/>
              </a:pPr>
              <a:r>
                <a:rPr lang="en-CA" sz="2000" kern="1200" dirty="0"/>
                <a:t>Communication</a:t>
              </a:r>
            </a:p>
          </p:txBody>
        </p:sp>
        <p:sp>
          <p:nvSpPr>
            <p:cNvPr id="44" name="Rectangle: Rounded Corners 43">
              <a:extLst>
                <a:ext uri="{FF2B5EF4-FFF2-40B4-BE49-F238E27FC236}">
                  <a16:creationId xmlns:a16="http://schemas.microsoft.com/office/drawing/2014/main" id="{B9397CA6-6D87-4BC6-B975-9FDED57DAD95}"/>
                </a:ext>
              </a:extLst>
            </p:cNvPr>
            <p:cNvSpPr/>
            <p:nvPr/>
          </p:nvSpPr>
          <p:spPr>
            <a:xfrm>
              <a:off x="2955829"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Si</a:t>
              </a:r>
            </a:p>
          </p:txBody>
        </p:sp>
        <p:sp>
          <p:nvSpPr>
            <p:cNvPr id="45" name="Rectangle: Rounded Corners 44">
              <a:extLst>
                <a:ext uri="{FF2B5EF4-FFF2-40B4-BE49-F238E27FC236}">
                  <a16:creationId xmlns:a16="http://schemas.microsoft.com/office/drawing/2014/main" id="{82F109D7-ACBE-42E7-BF73-42A81C6C5EEC}"/>
                </a:ext>
              </a:extLst>
            </p:cNvPr>
            <p:cNvSpPr/>
            <p:nvPr/>
          </p:nvSpPr>
          <p:spPr>
            <a:xfrm>
              <a:off x="5351888"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Ni</a:t>
              </a:r>
            </a:p>
          </p:txBody>
        </p:sp>
        <p:sp>
          <p:nvSpPr>
            <p:cNvPr id="46" name="Rectangle: Rounded Corners 45">
              <a:extLst>
                <a:ext uri="{FF2B5EF4-FFF2-40B4-BE49-F238E27FC236}">
                  <a16:creationId xmlns:a16="http://schemas.microsoft.com/office/drawing/2014/main" id="{496EC8B9-711B-4E02-A646-4C59BF34E390}"/>
                </a:ext>
              </a:extLst>
            </p:cNvPr>
            <p:cNvSpPr/>
            <p:nvPr/>
          </p:nvSpPr>
          <p:spPr>
            <a:xfrm>
              <a:off x="7747943"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err="1"/>
                <a:t>Ti</a:t>
              </a:r>
              <a:endParaRPr lang="en-CA" sz="2800" dirty="0"/>
            </a:p>
          </p:txBody>
        </p:sp>
        <p:sp>
          <p:nvSpPr>
            <p:cNvPr id="47" name="Rectangle: Rounded Corners 46">
              <a:extLst>
                <a:ext uri="{FF2B5EF4-FFF2-40B4-BE49-F238E27FC236}">
                  <a16:creationId xmlns:a16="http://schemas.microsoft.com/office/drawing/2014/main" id="{2C0B156D-403B-4C69-B08C-E19311832203}"/>
                </a:ext>
              </a:extLst>
            </p:cNvPr>
            <p:cNvSpPr/>
            <p:nvPr/>
          </p:nvSpPr>
          <p:spPr>
            <a:xfrm>
              <a:off x="10144000" y="2220684"/>
              <a:ext cx="72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800" dirty="0"/>
                <a:t>Fi</a:t>
              </a:r>
            </a:p>
          </p:txBody>
        </p:sp>
        <p:sp>
          <p:nvSpPr>
            <p:cNvPr id="48" name="Rectangle: Rounded Corners 47">
              <a:extLst>
                <a:ext uri="{FF2B5EF4-FFF2-40B4-BE49-F238E27FC236}">
                  <a16:creationId xmlns:a16="http://schemas.microsoft.com/office/drawing/2014/main" id="{0C727464-96C8-4BA0-AFAE-33B1DA5D81DA}"/>
                </a:ext>
              </a:extLst>
            </p:cNvPr>
            <p:cNvSpPr/>
            <p:nvPr/>
          </p:nvSpPr>
          <p:spPr>
            <a:xfrm>
              <a:off x="691724" y="3080798"/>
              <a:ext cx="1260000" cy="63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dirty="0"/>
                <a:t>Common Themes</a:t>
              </a:r>
            </a:p>
          </p:txBody>
        </p:sp>
        <p:sp>
          <p:nvSpPr>
            <p:cNvPr id="49" name="Rectangle: Rounded Corners 48">
              <a:extLst>
                <a:ext uri="{FF2B5EF4-FFF2-40B4-BE49-F238E27FC236}">
                  <a16:creationId xmlns:a16="http://schemas.microsoft.com/office/drawing/2014/main" id="{C9AFAE91-79EB-4C31-AF64-AF9566324562}"/>
                </a:ext>
              </a:extLst>
            </p:cNvPr>
            <p:cNvSpPr/>
            <p:nvPr/>
          </p:nvSpPr>
          <p:spPr>
            <a:xfrm>
              <a:off x="691724" y="4101886"/>
              <a:ext cx="1260000" cy="63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dirty="0"/>
                <a:t>Strengths</a:t>
              </a:r>
            </a:p>
          </p:txBody>
        </p:sp>
        <p:sp>
          <p:nvSpPr>
            <p:cNvPr id="50" name="Rectangle: Rounded Corners 49">
              <a:extLst>
                <a:ext uri="{FF2B5EF4-FFF2-40B4-BE49-F238E27FC236}">
                  <a16:creationId xmlns:a16="http://schemas.microsoft.com/office/drawing/2014/main" id="{1CB92C48-F60C-4CD1-B528-AC83068E08D5}"/>
                </a:ext>
              </a:extLst>
            </p:cNvPr>
            <p:cNvSpPr/>
            <p:nvPr/>
          </p:nvSpPr>
          <p:spPr>
            <a:xfrm>
              <a:off x="691724" y="5122974"/>
              <a:ext cx="1260000" cy="63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dirty="0"/>
                <a:t>Challenges</a:t>
              </a:r>
            </a:p>
          </p:txBody>
        </p:sp>
      </p:grpSp>
    </p:spTree>
    <p:extLst>
      <p:ext uri="{BB962C8B-B14F-4D97-AF65-F5344CB8AC3E}">
        <p14:creationId xmlns:p14="http://schemas.microsoft.com/office/powerpoint/2010/main" val="540643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5B56CE-A4C9-4B39-A699-845DFAE32932}"/>
              </a:ext>
            </a:extLst>
          </p:cNvPr>
          <p:cNvSpPr>
            <a:spLocks noGrp="1"/>
          </p:cNvSpPr>
          <p:nvPr>
            <p:ph type="title"/>
          </p:nvPr>
        </p:nvSpPr>
        <p:spPr/>
        <p:txBody>
          <a:bodyPr/>
          <a:lstStyle/>
          <a:p>
            <a:r>
              <a:rPr lang="en-CA" dirty="0"/>
              <a:t>Emotional Intelligence Challenges	</a:t>
            </a:r>
          </a:p>
        </p:txBody>
      </p:sp>
      <p:sp>
        <p:nvSpPr>
          <p:cNvPr id="5" name="Text Placeholder 4">
            <a:extLst>
              <a:ext uri="{FF2B5EF4-FFF2-40B4-BE49-F238E27FC236}">
                <a16:creationId xmlns:a16="http://schemas.microsoft.com/office/drawing/2014/main" id="{4F6B8DDD-1120-4496-9B67-EB9AC48448C1}"/>
              </a:ext>
            </a:extLst>
          </p:cNvPr>
          <p:cNvSpPr>
            <a:spLocks noGrp="1"/>
          </p:cNvSpPr>
          <p:nvPr>
            <p:ph type="body" idx="1"/>
          </p:nvPr>
        </p:nvSpPr>
        <p:spPr/>
        <p:txBody>
          <a:bodyPr>
            <a:normAutofit/>
          </a:bodyPr>
          <a:lstStyle/>
          <a:p>
            <a:r>
              <a:rPr lang="en-CA" dirty="0"/>
              <a:t>What is your greatest Emotional Intelligence challenge?</a:t>
            </a:r>
          </a:p>
        </p:txBody>
      </p:sp>
    </p:spTree>
    <p:extLst>
      <p:ext uri="{BB962C8B-B14F-4D97-AF65-F5344CB8AC3E}">
        <p14:creationId xmlns:p14="http://schemas.microsoft.com/office/powerpoint/2010/main" val="3380169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A74EA-32AB-42E9-9513-BC10080D82ED}"/>
              </a:ext>
            </a:extLst>
          </p:cNvPr>
          <p:cNvSpPr>
            <a:spLocks noGrp="1"/>
          </p:cNvSpPr>
          <p:nvPr>
            <p:ph type="title"/>
          </p:nvPr>
        </p:nvSpPr>
        <p:spPr/>
        <p:txBody>
          <a:bodyPr/>
          <a:lstStyle/>
          <a:p>
            <a:r>
              <a:rPr lang="en-CA" dirty="0"/>
              <a:t>How Have I Applied This In The Past?</a:t>
            </a:r>
          </a:p>
        </p:txBody>
      </p:sp>
      <p:sp>
        <p:nvSpPr>
          <p:cNvPr id="5" name="Text Placeholder 4">
            <a:extLst>
              <a:ext uri="{FF2B5EF4-FFF2-40B4-BE49-F238E27FC236}">
                <a16:creationId xmlns:a16="http://schemas.microsoft.com/office/drawing/2014/main" id="{A206DF3D-6A15-41ED-9DCD-40AD047A9C2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711672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7AAA-CD94-479C-B456-360460A555E0}"/>
              </a:ext>
            </a:extLst>
          </p:cNvPr>
          <p:cNvSpPr>
            <a:spLocks noGrp="1"/>
          </p:cNvSpPr>
          <p:nvPr>
            <p:ph type="title"/>
          </p:nvPr>
        </p:nvSpPr>
        <p:spPr/>
        <p:txBody>
          <a:bodyPr/>
          <a:lstStyle/>
          <a:p>
            <a:r>
              <a:rPr lang="en-CA" dirty="0"/>
              <a:t>Case Study: ENTJ Leader</a:t>
            </a:r>
          </a:p>
        </p:txBody>
      </p:sp>
      <p:pic>
        <p:nvPicPr>
          <p:cNvPr id="7" name="Content Placeholder 6">
            <a:extLst>
              <a:ext uri="{FF2B5EF4-FFF2-40B4-BE49-F238E27FC236}">
                <a16:creationId xmlns:a16="http://schemas.microsoft.com/office/drawing/2014/main" id="{E3773C2D-9CAD-4352-92AB-210E0398D6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7685" y="2181225"/>
            <a:ext cx="5516630" cy="3678238"/>
          </a:xfrm>
        </p:spPr>
      </p:pic>
    </p:spTree>
    <p:extLst>
      <p:ext uri="{BB962C8B-B14F-4D97-AF65-F5344CB8AC3E}">
        <p14:creationId xmlns:p14="http://schemas.microsoft.com/office/powerpoint/2010/main" val="1804615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7AAA-CD94-479C-B456-360460A555E0}"/>
              </a:ext>
            </a:extLst>
          </p:cNvPr>
          <p:cNvSpPr>
            <a:spLocks noGrp="1"/>
          </p:cNvSpPr>
          <p:nvPr>
            <p:ph type="title"/>
          </p:nvPr>
        </p:nvSpPr>
        <p:spPr/>
        <p:txBody>
          <a:bodyPr/>
          <a:lstStyle/>
          <a:p>
            <a:r>
              <a:rPr lang="en-CA" dirty="0"/>
              <a:t>Case Study: ENTJ Leader</a:t>
            </a:r>
          </a:p>
        </p:txBody>
      </p:sp>
      <p:pic>
        <p:nvPicPr>
          <p:cNvPr id="7" name="Content Placeholder 6">
            <a:extLst>
              <a:ext uri="{FF2B5EF4-FFF2-40B4-BE49-F238E27FC236}">
                <a16:creationId xmlns:a16="http://schemas.microsoft.com/office/drawing/2014/main" id="{E3773C2D-9CAD-4352-92AB-210E0398D63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1025" y="2236280"/>
            <a:ext cx="5422900" cy="3615753"/>
          </a:xfrm>
        </p:spPr>
      </p:pic>
      <p:graphicFrame>
        <p:nvGraphicFramePr>
          <p:cNvPr id="5" name="Content Placeholder 3">
            <a:extLst>
              <a:ext uri="{FF2B5EF4-FFF2-40B4-BE49-F238E27FC236}">
                <a16:creationId xmlns:a16="http://schemas.microsoft.com/office/drawing/2014/main" id="{A48392F5-267D-4676-B58F-4C2E376DD3B1}"/>
              </a:ext>
            </a:extLst>
          </p:cNvPr>
          <p:cNvGraphicFramePr>
            <a:graphicFrameLocks noGrp="1"/>
          </p:cNvGraphicFramePr>
          <p:nvPr>
            <p:ph sz="half" idx="2"/>
            <p:extLst>
              <p:ext uri="{D42A27DB-BD31-4B8C-83A1-F6EECF244321}">
                <p14:modId xmlns:p14="http://schemas.microsoft.com/office/powerpoint/2010/main" val="1063306874"/>
              </p:ext>
            </p:extLst>
          </p:nvPr>
        </p:nvGraphicFramePr>
        <p:xfrm>
          <a:off x="6188075" y="2227263"/>
          <a:ext cx="5422900" cy="3633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6758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96E4-C746-4B96-A4FB-3F151C2983D0}"/>
              </a:ext>
            </a:extLst>
          </p:cNvPr>
          <p:cNvSpPr>
            <a:spLocks noGrp="1"/>
          </p:cNvSpPr>
          <p:nvPr>
            <p:ph type="title"/>
          </p:nvPr>
        </p:nvSpPr>
        <p:spPr/>
        <p:txBody>
          <a:bodyPr/>
          <a:lstStyle/>
          <a:p>
            <a:r>
              <a:rPr lang="en-CA"/>
              <a:t>Case Study: Strengths</a:t>
            </a:r>
            <a:endParaRPr lang="en-CA" dirty="0"/>
          </a:p>
        </p:txBody>
      </p:sp>
      <p:pic>
        <p:nvPicPr>
          <p:cNvPr id="6" name="Content Placeholder 5">
            <a:extLst>
              <a:ext uri="{FF2B5EF4-FFF2-40B4-BE49-F238E27FC236}">
                <a16:creationId xmlns:a16="http://schemas.microsoft.com/office/drawing/2014/main" id="{41A3BE53-BAED-4C42-8582-CA49658047F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1025" y="2688123"/>
            <a:ext cx="5422900" cy="2712066"/>
          </a:xfrm>
        </p:spPr>
      </p:pic>
      <p:grpSp>
        <p:nvGrpSpPr>
          <p:cNvPr id="96" name="Group 95">
            <a:extLst>
              <a:ext uri="{FF2B5EF4-FFF2-40B4-BE49-F238E27FC236}">
                <a16:creationId xmlns:a16="http://schemas.microsoft.com/office/drawing/2014/main" id="{D780F770-5BA3-4E67-B2C6-241F9EA6049B}"/>
              </a:ext>
            </a:extLst>
          </p:cNvPr>
          <p:cNvGrpSpPr/>
          <p:nvPr/>
        </p:nvGrpSpPr>
        <p:grpSpPr>
          <a:xfrm>
            <a:off x="6467911" y="2639794"/>
            <a:ext cx="4863404" cy="2808723"/>
            <a:chOff x="6190793" y="2227263"/>
            <a:chExt cx="5417462" cy="2808723"/>
          </a:xfrm>
        </p:grpSpPr>
        <p:sp>
          <p:nvSpPr>
            <p:cNvPr id="97" name="Rectangle 96">
              <a:extLst>
                <a:ext uri="{FF2B5EF4-FFF2-40B4-BE49-F238E27FC236}">
                  <a16:creationId xmlns:a16="http://schemas.microsoft.com/office/drawing/2014/main" id="{34D23E95-6385-446A-98A1-0A06CAF169A9}"/>
                </a:ext>
              </a:extLst>
            </p:cNvPr>
            <p:cNvSpPr/>
            <p:nvPr/>
          </p:nvSpPr>
          <p:spPr>
            <a:xfrm>
              <a:off x="6190793" y="2785773"/>
              <a:ext cx="2642664" cy="31090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8" name="Freeform: Shape 97">
              <a:extLst>
                <a:ext uri="{FF2B5EF4-FFF2-40B4-BE49-F238E27FC236}">
                  <a16:creationId xmlns:a16="http://schemas.microsoft.com/office/drawing/2014/main" id="{4D20EF1B-4ADF-40D8-8986-4EE77534D236}"/>
                </a:ext>
              </a:extLst>
            </p:cNvPr>
            <p:cNvSpPr/>
            <p:nvPr/>
          </p:nvSpPr>
          <p:spPr>
            <a:xfrm>
              <a:off x="6190793" y="2227263"/>
              <a:ext cx="2642664" cy="558510"/>
            </a:xfrm>
            <a:custGeom>
              <a:avLst/>
              <a:gdLst>
                <a:gd name="connsiteX0" fmla="*/ 0 w 2642664"/>
                <a:gd name="connsiteY0" fmla="*/ 0 h 558510"/>
                <a:gd name="connsiteX1" fmla="*/ 2642664 w 2642664"/>
                <a:gd name="connsiteY1" fmla="*/ 0 h 558510"/>
                <a:gd name="connsiteX2" fmla="*/ 2642664 w 2642664"/>
                <a:gd name="connsiteY2" fmla="*/ 558510 h 558510"/>
                <a:gd name="connsiteX3" fmla="*/ 0 w 2642664"/>
                <a:gd name="connsiteY3" fmla="*/ 558510 h 558510"/>
                <a:gd name="connsiteX4" fmla="*/ 0 w 2642664"/>
                <a:gd name="connsiteY4" fmla="*/ 0 h 55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664" h="558510">
                  <a:moveTo>
                    <a:pt x="0" y="0"/>
                  </a:moveTo>
                  <a:lnTo>
                    <a:pt x="2642664" y="0"/>
                  </a:lnTo>
                  <a:lnTo>
                    <a:pt x="2642664" y="558510"/>
                  </a:lnTo>
                  <a:lnTo>
                    <a:pt x="0" y="558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675" tIns="44450" rIns="66675" bIns="44450" numCol="1" spcCol="1270" anchor="ctr" anchorCtr="0">
              <a:noAutofit/>
            </a:bodyPr>
            <a:lstStyle/>
            <a:p>
              <a:pPr marL="0" lvl="0" indent="0" algn="l" defTabSz="1555750">
                <a:lnSpc>
                  <a:spcPct val="90000"/>
                </a:lnSpc>
                <a:spcBef>
                  <a:spcPct val="0"/>
                </a:spcBef>
                <a:spcAft>
                  <a:spcPct val="35000"/>
                </a:spcAft>
                <a:buNone/>
              </a:pPr>
              <a:r>
                <a:rPr lang="en-CA" sz="3500" kern="1200" dirty="0" err="1"/>
                <a:t>Te</a:t>
              </a:r>
              <a:endParaRPr lang="en-CA" sz="3500" kern="1200" dirty="0"/>
            </a:p>
          </p:txBody>
        </p:sp>
        <p:sp>
          <p:nvSpPr>
            <p:cNvPr id="99" name="Rectangle 98">
              <a:extLst>
                <a:ext uri="{FF2B5EF4-FFF2-40B4-BE49-F238E27FC236}">
                  <a16:creationId xmlns:a16="http://schemas.microsoft.com/office/drawing/2014/main" id="{81D81B52-FDC8-440F-A043-AFAC9F1B54BD}"/>
                </a:ext>
              </a:extLst>
            </p:cNvPr>
            <p:cNvSpPr/>
            <p:nvPr/>
          </p:nvSpPr>
          <p:spPr>
            <a:xfrm>
              <a:off x="6190793" y="3355068"/>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0" name="Freeform: Shape 99">
              <a:extLst>
                <a:ext uri="{FF2B5EF4-FFF2-40B4-BE49-F238E27FC236}">
                  <a16:creationId xmlns:a16="http://schemas.microsoft.com/office/drawing/2014/main" id="{FDF4376E-F5CE-490A-A1C6-5954998F8925}"/>
                </a:ext>
              </a:extLst>
            </p:cNvPr>
            <p:cNvSpPr/>
            <p:nvPr/>
          </p:nvSpPr>
          <p:spPr>
            <a:xfrm>
              <a:off x="6375780" y="3225871"/>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Analytical Thinking</a:t>
              </a:r>
            </a:p>
          </p:txBody>
        </p:sp>
        <p:sp>
          <p:nvSpPr>
            <p:cNvPr id="101" name="Rectangle 100">
              <a:extLst>
                <a:ext uri="{FF2B5EF4-FFF2-40B4-BE49-F238E27FC236}">
                  <a16:creationId xmlns:a16="http://schemas.microsoft.com/office/drawing/2014/main" id="{F9E415D9-C8EC-41E7-8590-5DFA8F6B35B6}"/>
                </a:ext>
              </a:extLst>
            </p:cNvPr>
            <p:cNvSpPr/>
            <p:nvPr/>
          </p:nvSpPr>
          <p:spPr>
            <a:xfrm>
              <a:off x="6190793" y="3807597"/>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2" name="Freeform: Shape 101">
              <a:extLst>
                <a:ext uri="{FF2B5EF4-FFF2-40B4-BE49-F238E27FC236}">
                  <a16:creationId xmlns:a16="http://schemas.microsoft.com/office/drawing/2014/main" id="{D10E3A33-ECE3-4EF6-9CD2-8855C51786C3}"/>
                </a:ext>
              </a:extLst>
            </p:cNvPr>
            <p:cNvSpPr/>
            <p:nvPr/>
          </p:nvSpPr>
          <p:spPr>
            <a:xfrm>
              <a:off x="6375780" y="3678400"/>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Planning</a:t>
              </a:r>
            </a:p>
          </p:txBody>
        </p:sp>
        <p:sp>
          <p:nvSpPr>
            <p:cNvPr id="103" name="Rectangle 102">
              <a:extLst>
                <a:ext uri="{FF2B5EF4-FFF2-40B4-BE49-F238E27FC236}">
                  <a16:creationId xmlns:a16="http://schemas.microsoft.com/office/drawing/2014/main" id="{D6A13EED-F38D-49F3-A959-30675D7D87D2}"/>
                </a:ext>
              </a:extLst>
            </p:cNvPr>
            <p:cNvSpPr/>
            <p:nvPr/>
          </p:nvSpPr>
          <p:spPr>
            <a:xfrm>
              <a:off x="6190793" y="4260126"/>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4" name="Freeform: Shape 103">
              <a:extLst>
                <a:ext uri="{FF2B5EF4-FFF2-40B4-BE49-F238E27FC236}">
                  <a16:creationId xmlns:a16="http://schemas.microsoft.com/office/drawing/2014/main" id="{B7859FDF-6E6C-496F-B283-CB5937207A85}"/>
                </a:ext>
              </a:extLst>
            </p:cNvPr>
            <p:cNvSpPr/>
            <p:nvPr/>
          </p:nvSpPr>
          <p:spPr>
            <a:xfrm>
              <a:off x="6375780" y="4130929"/>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Initiative</a:t>
              </a:r>
            </a:p>
          </p:txBody>
        </p:sp>
        <p:sp>
          <p:nvSpPr>
            <p:cNvPr id="105" name="Rectangle 104">
              <a:extLst>
                <a:ext uri="{FF2B5EF4-FFF2-40B4-BE49-F238E27FC236}">
                  <a16:creationId xmlns:a16="http://schemas.microsoft.com/office/drawing/2014/main" id="{67AA0AAA-3AB3-4580-AD17-A2DFBD5EC798}"/>
                </a:ext>
              </a:extLst>
            </p:cNvPr>
            <p:cNvSpPr/>
            <p:nvPr/>
          </p:nvSpPr>
          <p:spPr>
            <a:xfrm>
              <a:off x="6190793" y="4712655"/>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6" name="Freeform: Shape 105">
              <a:extLst>
                <a:ext uri="{FF2B5EF4-FFF2-40B4-BE49-F238E27FC236}">
                  <a16:creationId xmlns:a16="http://schemas.microsoft.com/office/drawing/2014/main" id="{4B4703A8-28CA-4E3B-8F7D-CD569C612790}"/>
                </a:ext>
              </a:extLst>
            </p:cNvPr>
            <p:cNvSpPr/>
            <p:nvPr/>
          </p:nvSpPr>
          <p:spPr>
            <a:xfrm>
              <a:off x="6375780" y="4583458"/>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Persuasion</a:t>
              </a:r>
            </a:p>
          </p:txBody>
        </p:sp>
        <p:sp>
          <p:nvSpPr>
            <p:cNvPr id="107" name="Rectangle 106">
              <a:extLst>
                <a:ext uri="{FF2B5EF4-FFF2-40B4-BE49-F238E27FC236}">
                  <a16:creationId xmlns:a16="http://schemas.microsoft.com/office/drawing/2014/main" id="{C8855339-D964-4CB4-9A23-4D820636F33B}"/>
                </a:ext>
              </a:extLst>
            </p:cNvPr>
            <p:cNvSpPr/>
            <p:nvPr/>
          </p:nvSpPr>
          <p:spPr>
            <a:xfrm>
              <a:off x="8965591" y="2785773"/>
              <a:ext cx="2642664" cy="31090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8" name="Freeform: Shape 107">
              <a:extLst>
                <a:ext uri="{FF2B5EF4-FFF2-40B4-BE49-F238E27FC236}">
                  <a16:creationId xmlns:a16="http://schemas.microsoft.com/office/drawing/2014/main" id="{3C0F304B-4F50-48BE-8DB8-F20BF98F58DB}"/>
                </a:ext>
              </a:extLst>
            </p:cNvPr>
            <p:cNvSpPr/>
            <p:nvPr/>
          </p:nvSpPr>
          <p:spPr>
            <a:xfrm>
              <a:off x="8965591" y="2227263"/>
              <a:ext cx="2642664" cy="558510"/>
            </a:xfrm>
            <a:custGeom>
              <a:avLst/>
              <a:gdLst>
                <a:gd name="connsiteX0" fmla="*/ 0 w 2642664"/>
                <a:gd name="connsiteY0" fmla="*/ 0 h 558510"/>
                <a:gd name="connsiteX1" fmla="*/ 2642664 w 2642664"/>
                <a:gd name="connsiteY1" fmla="*/ 0 h 558510"/>
                <a:gd name="connsiteX2" fmla="*/ 2642664 w 2642664"/>
                <a:gd name="connsiteY2" fmla="*/ 558510 h 558510"/>
                <a:gd name="connsiteX3" fmla="*/ 0 w 2642664"/>
                <a:gd name="connsiteY3" fmla="*/ 558510 h 558510"/>
                <a:gd name="connsiteX4" fmla="*/ 0 w 2642664"/>
                <a:gd name="connsiteY4" fmla="*/ 0 h 55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664" h="558510">
                  <a:moveTo>
                    <a:pt x="0" y="0"/>
                  </a:moveTo>
                  <a:lnTo>
                    <a:pt x="2642664" y="0"/>
                  </a:lnTo>
                  <a:lnTo>
                    <a:pt x="2642664" y="558510"/>
                  </a:lnTo>
                  <a:lnTo>
                    <a:pt x="0" y="558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675" tIns="44450" rIns="66675" bIns="44450" numCol="1" spcCol="1270" anchor="ctr" anchorCtr="0">
              <a:noAutofit/>
            </a:bodyPr>
            <a:lstStyle/>
            <a:p>
              <a:pPr marL="0" lvl="0" indent="0" algn="l" defTabSz="1555750">
                <a:lnSpc>
                  <a:spcPct val="90000"/>
                </a:lnSpc>
                <a:spcBef>
                  <a:spcPct val="0"/>
                </a:spcBef>
                <a:spcAft>
                  <a:spcPct val="35000"/>
                </a:spcAft>
                <a:buNone/>
              </a:pPr>
              <a:r>
                <a:rPr lang="en-CA" sz="3500" kern="1200" dirty="0"/>
                <a:t>Ni</a:t>
              </a:r>
            </a:p>
          </p:txBody>
        </p:sp>
        <p:sp>
          <p:nvSpPr>
            <p:cNvPr id="109" name="Rectangle 108">
              <a:extLst>
                <a:ext uri="{FF2B5EF4-FFF2-40B4-BE49-F238E27FC236}">
                  <a16:creationId xmlns:a16="http://schemas.microsoft.com/office/drawing/2014/main" id="{55389847-9378-4D23-B5EB-61DBDDA17409}"/>
                </a:ext>
              </a:extLst>
            </p:cNvPr>
            <p:cNvSpPr/>
            <p:nvPr/>
          </p:nvSpPr>
          <p:spPr>
            <a:xfrm>
              <a:off x="8965591" y="3355068"/>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0" name="Freeform: Shape 109">
              <a:extLst>
                <a:ext uri="{FF2B5EF4-FFF2-40B4-BE49-F238E27FC236}">
                  <a16:creationId xmlns:a16="http://schemas.microsoft.com/office/drawing/2014/main" id="{C99B6C4D-F8DE-48A4-B80D-1B121B0AD045}"/>
                </a:ext>
              </a:extLst>
            </p:cNvPr>
            <p:cNvSpPr/>
            <p:nvPr/>
          </p:nvSpPr>
          <p:spPr>
            <a:xfrm>
              <a:off x="9150578" y="3225871"/>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Strategic Vision</a:t>
              </a:r>
            </a:p>
          </p:txBody>
        </p:sp>
        <p:sp>
          <p:nvSpPr>
            <p:cNvPr id="111" name="Rectangle 110">
              <a:extLst>
                <a:ext uri="{FF2B5EF4-FFF2-40B4-BE49-F238E27FC236}">
                  <a16:creationId xmlns:a16="http://schemas.microsoft.com/office/drawing/2014/main" id="{36AA91F3-A864-4979-A122-C26243E02CE9}"/>
                </a:ext>
              </a:extLst>
            </p:cNvPr>
            <p:cNvSpPr/>
            <p:nvPr/>
          </p:nvSpPr>
          <p:spPr>
            <a:xfrm>
              <a:off x="8965591" y="3807597"/>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2" name="Freeform: Shape 111">
              <a:extLst>
                <a:ext uri="{FF2B5EF4-FFF2-40B4-BE49-F238E27FC236}">
                  <a16:creationId xmlns:a16="http://schemas.microsoft.com/office/drawing/2014/main" id="{7974B665-0F3C-45EC-82D0-1A2425DA73A0}"/>
                </a:ext>
              </a:extLst>
            </p:cNvPr>
            <p:cNvSpPr/>
            <p:nvPr/>
          </p:nvSpPr>
          <p:spPr>
            <a:xfrm>
              <a:off x="9150578" y="3678400"/>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Adaptability</a:t>
              </a:r>
            </a:p>
          </p:txBody>
        </p:sp>
        <p:sp>
          <p:nvSpPr>
            <p:cNvPr id="113" name="Rectangle 112">
              <a:extLst>
                <a:ext uri="{FF2B5EF4-FFF2-40B4-BE49-F238E27FC236}">
                  <a16:creationId xmlns:a16="http://schemas.microsoft.com/office/drawing/2014/main" id="{FD533AE5-E149-4CDF-B63B-6563B472A2F8}"/>
                </a:ext>
              </a:extLst>
            </p:cNvPr>
            <p:cNvSpPr/>
            <p:nvPr/>
          </p:nvSpPr>
          <p:spPr>
            <a:xfrm>
              <a:off x="8965591" y="4260126"/>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4" name="Freeform: Shape 113">
              <a:extLst>
                <a:ext uri="{FF2B5EF4-FFF2-40B4-BE49-F238E27FC236}">
                  <a16:creationId xmlns:a16="http://schemas.microsoft.com/office/drawing/2014/main" id="{DC20AE5F-8B74-47D0-A0DA-46E6356E3AD0}"/>
                </a:ext>
              </a:extLst>
            </p:cNvPr>
            <p:cNvSpPr/>
            <p:nvPr/>
          </p:nvSpPr>
          <p:spPr>
            <a:xfrm>
              <a:off x="9150578" y="4130929"/>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Independence</a:t>
              </a:r>
            </a:p>
          </p:txBody>
        </p:sp>
        <p:sp>
          <p:nvSpPr>
            <p:cNvPr id="115" name="Rectangle 114">
              <a:extLst>
                <a:ext uri="{FF2B5EF4-FFF2-40B4-BE49-F238E27FC236}">
                  <a16:creationId xmlns:a16="http://schemas.microsoft.com/office/drawing/2014/main" id="{FDD06D43-0144-40D4-BAC3-176CD6B29753}"/>
                </a:ext>
              </a:extLst>
            </p:cNvPr>
            <p:cNvSpPr/>
            <p:nvPr/>
          </p:nvSpPr>
          <p:spPr>
            <a:xfrm>
              <a:off x="8965591" y="4712655"/>
              <a:ext cx="194134"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6" name="Freeform: Shape 115">
              <a:extLst>
                <a:ext uri="{FF2B5EF4-FFF2-40B4-BE49-F238E27FC236}">
                  <a16:creationId xmlns:a16="http://schemas.microsoft.com/office/drawing/2014/main" id="{43234248-F290-44D6-A27A-27DFCA77A167}"/>
                </a:ext>
              </a:extLst>
            </p:cNvPr>
            <p:cNvSpPr/>
            <p:nvPr/>
          </p:nvSpPr>
          <p:spPr>
            <a:xfrm>
              <a:off x="9150578" y="4583458"/>
              <a:ext cx="2457677"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Creativity</a:t>
              </a:r>
            </a:p>
          </p:txBody>
        </p:sp>
      </p:grpSp>
    </p:spTree>
    <p:extLst>
      <p:ext uri="{BB962C8B-B14F-4D97-AF65-F5344CB8AC3E}">
        <p14:creationId xmlns:p14="http://schemas.microsoft.com/office/powerpoint/2010/main" val="257627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90510-D696-45B4-8BE6-CB2204C90996}"/>
              </a:ext>
            </a:extLst>
          </p:cNvPr>
          <p:cNvSpPr>
            <a:spLocks noGrp="1"/>
          </p:cNvSpPr>
          <p:nvPr>
            <p:ph type="title"/>
          </p:nvPr>
        </p:nvSpPr>
        <p:spPr/>
        <p:txBody>
          <a:bodyPr/>
          <a:lstStyle/>
          <a:p>
            <a:r>
              <a:rPr lang="en-CA" dirty="0"/>
              <a:t>Case Study: Challenges</a:t>
            </a:r>
          </a:p>
        </p:txBody>
      </p:sp>
      <p:pic>
        <p:nvPicPr>
          <p:cNvPr id="6" name="Content Placeholder 5">
            <a:extLst>
              <a:ext uri="{FF2B5EF4-FFF2-40B4-BE49-F238E27FC236}">
                <a16:creationId xmlns:a16="http://schemas.microsoft.com/office/drawing/2014/main" id="{058AAFF7-6D45-4971-AEAE-865DD0361D2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1025" y="2688123"/>
            <a:ext cx="5422900" cy="2712066"/>
          </a:xfrm>
        </p:spPr>
      </p:pic>
      <p:grpSp>
        <p:nvGrpSpPr>
          <p:cNvPr id="4" name="Group 3">
            <a:extLst>
              <a:ext uri="{FF2B5EF4-FFF2-40B4-BE49-F238E27FC236}">
                <a16:creationId xmlns:a16="http://schemas.microsoft.com/office/drawing/2014/main" id="{EF487919-33B5-4653-AF0B-8EC012168F46}"/>
              </a:ext>
            </a:extLst>
          </p:cNvPr>
          <p:cNvGrpSpPr/>
          <p:nvPr/>
        </p:nvGrpSpPr>
        <p:grpSpPr>
          <a:xfrm>
            <a:off x="6467911" y="2639794"/>
            <a:ext cx="2372392" cy="2356194"/>
            <a:chOff x="6467911" y="2639794"/>
            <a:chExt cx="2372392" cy="2356194"/>
          </a:xfrm>
        </p:grpSpPr>
        <p:sp>
          <p:nvSpPr>
            <p:cNvPr id="9" name="Rectangle 8">
              <a:extLst>
                <a:ext uri="{FF2B5EF4-FFF2-40B4-BE49-F238E27FC236}">
                  <a16:creationId xmlns:a16="http://schemas.microsoft.com/office/drawing/2014/main" id="{9BD84AA1-482C-4DBD-95B2-3E9E1443DE69}"/>
                </a:ext>
              </a:extLst>
            </p:cNvPr>
            <p:cNvSpPr/>
            <p:nvPr/>
          </p:nvSpPr>
          <p:spPr>
            <a:xfrm>
              <a:off x="6467911" y="3767599"/>
              <a:ext cx="174279"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id="{E7BE9DC9-D511-43F4-9222-8774B8BB7ABA}"/>
                </a:ext>
              </a:extLst>
            </p:cNvPr>
            <p:cNvSpPr/>
            <p:nvPr/>
          </p:nvSpPr>
          <p:spPr>
            <a:xfrm>
              <a:off x="6467911" y="4220128"/>
              <a:ext cx="174279"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950B31CA-CEE6-4D87-86B6-D3EC07577D71}"/>
                </a:ext>
              </a:extLst>
            </p:cNvPr>
            <p:cNvSpPr/>
            <p:nvPr/>
          </p:nvSpPr>
          <p:spPr>
            <a:xfrm>
              <a:off x="6467911" y="4672657"/>
              <a:ext cx="174279"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a:extLst>
                <a:ext uri="{FF2B5EF4-FFF2-40B4-BE49-F238E27FC236}">
                  <a16:creationId xmlns:a16="http://schemas.microsoft.com/office/drawing/2014/main" id="{2A494B01-DF39-45F7-AF74-C8ECC2D67CFB}"/>
                </a:ext>
              </a:extLst>
            </p:cNvPr>
            <p:cNvSpPr/>
            <p:nvPr/>
          </p:nvSpPr>
          <p:spPr>
            <a:xfrm>
              <a:off x="6467911" y="3198304"/>
              <a:ext cx="2372392" cy="31090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36E0F200-56E5-4CCA-A0D4-A804251F7BE6}"/>
                </a:ext>
              </a:extLst>
            </p:cNvPr>
            <p:cNvSpPr/>
            <p:nvPr/>
          </p:nvSpPr>
          <p:spPr>
            <a:xfrm>
              <a:off x="6467911" y="2639794"/>
              <a:ext cx="2372392" cy="558510"/>
            </a:xfrm>
            <a:custGeom>
              <a:avLst/>
              <a:gdLst>
                <a:gd name="connsiteX0" fmla="*/ 0 w 2642664"/>
                <a:gd name="connsiteY0" fmla="*/ 0 h 558510"/>
                <a:gd name="connsiteX1" fmla="*/ 2642664 w 2642664"/>
                <a:gd name="connsiteY1" fmla="*/ 0 h 558510"/>
                <a:gd name="connsiteX2" fmla="*/ 2642664 w 2642664"/>
                <a:gd name="connsiteY2" fmla="*/ 558510 h 558510"/>
                <a:gd name="connsiteX3" fmla="*/ 0 w 2642664"/>
                <a:gd name="connsiteY3" fmla="*/ 558510 h 558510"/>
                <a:gd name="connsiteX4" fmla="*/ 0 w 2642664"/>
                <a:gd name="connsiteY4" fmla="*/ 0 h 55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664" h="558510">
                  <a:moveTo>
                    <a:pt x="0" y="0"/>
                  </a:moveTo>
                  <a:lnTo>
                    <a:pt x="2642664" y="0"/>
                  </a:lnTo>
                  <a:lnTo>
                    <a:pt x="2642664" y="558510"/>
                  </a:lnTo>
                  <a:lnTo>
                    <a:pt x="0" y="558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675" tIns="44450" rIns="66675" bIns="44450" numCol="1" spcCol="1270" anchor="ctr" anchorCtr="0">
              <a:noAutofit/>
            </a:bodyPr>
            <a:lstStyle/>
            <a:p>
              <a:pPr marL="0" lvl="0" indent="0" algn="l" defTabSz="1555750">
                <a:lnSpc>
                  <a:spcPct val="90000"/>
                </a:lnSpc>
                <a:spcBef>
                  <a:spcPct val="0"/>
                </a:spcBef>
                <a:spcAft>
                  <a:spcPct val="35000"/>
                </a:spcAft>
                <a:buNone/>
              </a:pPr>
              <a:r>
                <a:rPr lang="en-CA" sz="3500" kern="1200" dirty="0" err="1"/>
                <a:t>Te</a:t>
              </a:r>
              <a:endParaRPr lang="en-CA" sz="3500" kern="1200" dirty="0"/>
            </a:p>
          </p:txBody>
        </p:sp>
        <p:sp>
          <p:nvSpPr>
            <p:cNvPr id="10" name="Freeform: Shape 9">
              <a:extLst>
                <a:ext uri="{FF2B5EF4-FFF2-40B4-BE49-F238E27FC236}">
                  <a16:creationId xmlns:a16="http://schemas.microsoft.com/office/drawing/2014/main" id="{D40769AC-F2A0-4C35-A606-87A917859087}"/>
                </a:ext>
              </a:extLst>
            </p:cNvPr>
            <p:cNvSpPr/>
            <p:nvPr/>
          </p:nvSpPr>
          <p:spPr>
            <a:xfrm>
              <a:off x="6633979" y="3638402"/>
              <a:ext cx="2206324"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Emotional Expression</a:t>
              </a:r>
            </a:p>
          </p:txBody>
        </p:sp>
        <p:sp>
          <p:nvSpPr>
            <p:cNvPr id="12" name="Freeform: Shape 11">
              <a:extLst>
                <a:ext uri="{FF2B5EF4-FFF2-40B4-BE49-F238E27FC236}">
                  <a16:creationId xmlns:a16="http://schemas.microsoft.com/office/drawing/2014/main" id="{F3036EE3-2ADC-464B-B830-1E1C3401DE47}"/>
                </a:ext>
              </a:extLst>
            </p:cNvPr>
            <p:cNvSpPr/>
            <p:nvPr/>
          </p:nvSpPr>
          <p:spPr>
            <a:xfrm>
              <a:off x="6633979" y="4090931"/>
              <a:ext cx="2206324"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Tolerance</a:t>
              </a:r>
            </a:p>
          </p:txBody>
        </p:sp>
        <p:sp>
          <p:nvSpPr>
            <p:cNvPr id="14" name="Freeform: Shape 13">
              <a:extLst>
                <a:ext uri="{FF2B5EF4-FFF2-40B4-BE49-F238E27FC236}">
                  <a16:creationId xmlns:a16="http://schemas.microsoft.com/office/drawing/2014/main" id="{E77E2368-9415-4A84-9067-AB0B11BF0F06}"/>
                </a:ext>
              </a:extLst>
            </p:cNvPr>
            <p:cNvSpPr/>
            <p:nvPr/>
          </p:nvSpPr>
          <p:spPr>
            <a:xfrm>
              <a:off x="6633979" y="4543460"/>
              <a:ext cx="2206324"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Empathy</a:t>
              </a:r>
            </a:p>
          </p:txBody>
        </p:sp>
      </p:grpSp>
      <p:grpSp>
        <p:nvGrpSpPr>
          <p:cNvPr id="15" name="Group 14">
            <a:extLst>
              <a:ext uri="{FF2B5EF4-FFF2-40B4-BE49-F238E27FC236}">
                <a16:creationId xmlns:a16="http://schemas.microsoft.com/office/drawing/2014/main" id="{8957DFC6-5D97-4BF8-99DC-072559C5B01F}"/>
              </a:ext>
            </a:extLst>
          </p:cNvPr>
          <p:cNvGrpSpPr/>
          <p:nvPr/>
        </p:nvGrpSpPr>
        <p:grpSpPr>
          <a:xfrm>
            <a:off x="8958923" y="2639794"/>
            <a:ext cx="2372392" cy="2356194"/>
            <a:chOff x="8958923" y="2639794"/>
            <a:chExt cx="2372392" cy="2356194"/>
          </a:xfrm>
        </p:grpSpPr>
        <p:sp>
          <p:nvSpPr>
            <p:cNvPr id="17" name="Rectangle 16">
              <a:extLst>
                <a:ext uri="{FF2B5EF4-FFF2-40B4-BE49-F238E27FC236}">
                  <a16:creationId xmlns:a16="http://schemas.microsoft.com/office/drawing/2014/main" id="{CDA9BC18-84DC-49E6-92AA-8B85F80B878E}"/>
                </a:ext>
              </a:extLst>
            </p:cNvPr>
            <p:cNvSpPr/>
            <p:nvPr/>
          </p:nvSpPr>
          <p:spPr>
            <a:xfrm>
              <a:off x="8958923" y="3198304"/>
              <a:ext cx="2372392" cy="31090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457A3A47-7BAC-4006-8166-6675DEC6D172}"/>
                </a:ext>
              </a:extLst>
            </p:cNvPr>
            <p:cNvSpPr/>
            <p:nvPr/>
          </p:nvSpPr>
          <p:spPr>
            <a:xfrm>
              <a:off x="8958923" y="2639794"/>
              <a:ext cx="2372392" cy="558510"/>
            </a:xfrm>
            <a:custGeom>
              <a:avLst/>
              <a:gdLst>
                <a:gd name="connsiteX0" fmla="*/ 0 w 2642664"/>
                <a:gd name="connsiteY0" fmla="*/ 0 h 558510"/>
                <a:gd name="connsiteX1" fmla="*/ 2642664 w 2642664"/>
                <a:gd name="connsiteY1" fmla="*/ 0 h 558510"/>
                <a:gd name="connsiteX2" fmla="*/ 2642664 w 2642664"/>
                <a:gd name="connsiteY2" fmla="*/ 558510 h 558510"/>
                <a:gd name="connsiteX3" fmla="*/ 0 w 2642664"/>
                <a:gd name="connsiteY3" fmla="*/ 558510 h 558510"/>
                <a:gd name="connsiteX4" fmla="*/ 0 w 2642664"/>
                <a:gd name="connsiteY4" fmla="*/ 0 h 55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664" h="558510">
                  <a:moveTo>
                    <a:pt x="0" y="0"/>
                  </a:moveTo>
                  <a:lnTo>
                    <a:pt x="2642664" y="0"/>
                  </a:lnTo>
                  <a:lnTo>
                    <a:pt x="2642664" y="558510"/>
                  </a:lnTo>
                  <a:lnTo>
                    <a:pt x="0" y="558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6675" tIns="44450" rIns="66675" bIns="44450" numCol="1" spcCol="1270" anchor="ctr" anchorCtr="0">
              <a:noAutofit/>
            </a:bodyPr>
            <a:lstStyle/>
            <a:p>
              <a:pPr marL="0" lvl="0" indent="0" algn="l" defTabSz="1555750">
                <a:lnSpc>
                  <a:spcPct val="90000"/>
                </a:lnSpc>
                <a:spcBef>
                  <a:spcPct val="0"/>
                </a:spcBef>
                <a:spcAft>
                  <a:spcPct val="35000"/>
                </a:spcAft>
                <a:buNone/>
              </a:pPr>
              <a:r>
                <a:rPr lang="en-CA" sz="3500" kern="1200" dirty="0"/>
                <a:t>Ni</a:t>
              </a:r>
            </a:p>
          </p:txBody>
        </p:sp>
        <p:sp>
          <p:nvSpPr>
            <p:cNvPr id="19" name="Rectangle 18">
              <a:extLst>
                <a:ext uri="{FF2B5EF4-FFF2-40B4-BE49-F238E27FC236}">
                  <a16:creationId xmlns:a16="http://schemas.microsoft.com/office/drawing/2014/main" id="{605844CA-5038-4B76-AD78-5F12E63A33E1}"/>
                </a:ext>
              </a:extLst>
            </p:cNvPr>
            <p:cNvSpPr/>
            <p:nvPr/>
          </p:nvSpPr>
          <p:spPr>
            <a:xfrm>
              <a:off x="8958923" y="3767599"/>
              <a:ext cx="174279"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D3CC7425-D65A-401B-AFC6-62F6887D8BEF}"/>
                </a:ext>
              </a:extLst>
            </p:cNvPr>
            <p:cNvSpPr/>
            <p:nvPr/>
          </p:nvSpPr>
          <p:spPr>
            <a:xfrm>
              <a:off x="9124991" y="3638402"/>
              <a:ext cx="2206324"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Teamwork</a:t>
              </a:r>
            </a:p>
          </p:txBody>
        </p:sp>
        <p:sp>
          <p:nvSpPr>
            <p:cNvPr id="21" name="Rectangle 20">
              <a:extLst>
                <a:ext uri="{FF2B5EF4-FFF2-40B4-BE49-F238E27FC236}">
                  <a16:creationId xmlns:a16="http://schemas.microsoft.com/office/drawing/2014/main" id="{CEA05C30-1E99-442E-ADEF-60D4119BDF2E}"/>
                </a:ext>
              </a:extLst>
            </p:cNvPr>
            <p:cNvSpPr/>
            <p:nvPr/>
          </p:nvSpPr>
          <p:spPr>
            <a:xfrm>
              <a:off x="8958923" y="4220128"/>
              <a:ext cx="174279"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4B38C4F6-B3B0-484D-ADBF-463F8B8CF3B9}"/>
                </a:ext>
              </a:extLst>
            </p:cNvPr>
            <p:cNvSpPr/>
            <p:nvPr/>
          </p:nvSpPr>
          <p:spPr>
            <a:xfrm>
              <a:off x="9124991" y="4090931"/>
              <a:ext cx="2206324"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Communication</a:t>
              </a:r>
            </a:p>
          </p:txBody>
        </p:sp>
        <p:sp>
          <p:nvSpPr>
            <p:cNvPr id="23" name="Rectangle 22">
              <a:extLst>
                <a:ext uri="{FF2B5EF4-FFF2-40B4-BE49-F238E27FC236}">
                  <a16:creationId xmlns:a16="http://schemas.microsoft.com/office/drawing/2014/main" id="{B65FBC0B-7E54-44F2-9973-B6737DB2731A}"/>
                </a:ext>
              </a:extLst>
            </p:cNvPr>
            <p:cNvSpPr/>
            <p:nvPr/>
          </p:nvSpPr>
          <p:spPr>
            <a:xfrm>
              <a:off x="8958923" y="4672657"/>
              <a:ext cx="174279" cy="194134"/>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C5D67BAB-222E-4300-84EE-E0D6BBA86B83}"/>
                </a:ext>
              </a:extLst>
            </p:cNvPr>
            <p:cNvSpPr/>
            <p:nvPr/>
          </p:nvSpPr>
          <p:spPr>
            <a:xfrm>
              <a:off x="9124991" y="4543460"/>
              <a:ext cx="2206324" cy="452528"/>
            </a:xfrm>
            <a:custGeom>
              <a:avLst/>
              <a:gdLst>
                <a:gd name="connsiteX0" fmla="*/ 0 w 2457677"/>
                <a:gd name="connsiteY0" fmla="*/ 0 h 452528"/>
                <a:gd name="connsiteX1" fmla="*/ 2457677 w 2457677"/>
                <a:gd name="connsiteY1" fmla="*/ 0 h 452528"/>
                <a:gd name="connsiteX2" fmla="*/ 2457677 w 2457677"/>
                <a:gd name="connsiteY2" fmla="*/ 452528 h 452528"/>
                <a:gd name="connsiteX3" fmla="*/ 0 w 2457677"/>
                <a:gd name="connsiteY3" fmla="*/ 452528 h 452528"/>
                <a:gd name="connsiteX4" fmla="*/ 0 w 2457677"/>
                <a:gd name="connsiteY4" fmla="*/ 0 h 45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677" h="452528">
                  <a:moveTo>
                    <a:pt x="0" y="0"/>
                  </a:moveTo>
                  <a:lnTo>
                    <a:pt x="2457677" y="0"/>
                  </a:lnTo>
                  <a:lnTo>
                    <a:pt x="2457677" y="452528"/>
                  </a:lnTo>
                  <a:lnTo>
                    <a:pt x="0" y="45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Realistic</a:t>
              </a:r>
            </a:p>
          </p:txBody>
        </p:sp>
      </p:grpSp>
    </p:spTree>
    <p:extLst>
      <p:ext uri="{BB962C8B-B14F-4D97-AF65-F5344CB8AC3E}">
        <p14:creationId xmlns:p14="http://schemas.microsoft.com/office/powerpoint/2010/main" val="41182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4AB5-1177-457A-8228-8F3FB983C1FA}"/>
              </a:ext>
            </a:extLst>
          </p:cNvPr>
          <p:cNvSpPr>
            <a:spLocks noGrp="1"/>
          </p:cNvSpPr>
          <p:nvPr>
            <p:ph type="title"/>
          </p:nvPr>
        </p:nvSpPr>
        <p:spPr/>
        <p:txBody>
          <a:bodyPr/>
          <a:lstStyle/>
          <a:p>
            <a:r>
              <a:rPr lang="en-CA" dirty="0"/>
              <a:t>Further Resources: MBTI and EI</a:t>
            </a:r>
          </a:p>
        </p:txBody>
      </p:sp>
      <p:pic>
        <p:nvPicPr>
          <p:cNvPr id="7" name="Content Placeholder 6">
            <a:extLst>
              <a:ext uri="{FF2B5EF4-FFF2-40B4-BE49-F238E27FC236}">
                <a16:creationId xmlns:a16="http://schemas.microsoft.com/office/drawing/2014/main" id="{51CB8464-7316-4EA3-ABC6-53E58886EC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000" y="2181225"/>
            <a:ext cx="3118499" cy="3960000"/>
          </a:xfrm>
          <a:prstGeom prst="rect">
            <a:avLst/>
          </a:prstGeom>
          <a:ln>
            <a:solidFill>
              <a:schemeClr val="tx1"/>
            </a:solid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E3890AB0-2A71-429C-A75B-0948DBA2C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499" y="2181225"/>
            <a:ext cx="2887500" cy="3960000"/>
          </a:xfrm>
          <a:prstGeom prst="rect">
            <a:avLst/>
          </a:prstGeom>
          <a:ln>
            <a:solidFill>
              <a:schemeClr val="tx1"/>
            </a:solid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BEAEF834-CC47-47FA-AF12-52A68A25D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2999" y="2181225"/>
            <a:ext cx="3061185" cy="3960000"/>
          </a:xfrm>
          <a:prstGeom prst="rect">
            <a:avLst/>
          </a:prstGeom>
          <a:ln>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20212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E91DD8-13AF-4498-AE67-E944CA38C079}"/>
              </a:ext>
            </a:extLst>
          </p:cNvPr>
          <p:cNvSpPr>
            <a:spLocks noGrp="1"/>
          </p:cNvSpPr>
          <p:nvPr>
            <p:ph type="title"/>
          </p:nvPr>
        </p:nvSpPr>
        <p:spPr/>
        <p:txBody>
          <a:bodyPr/>
          <a:lstStyle/>
          <a:p>
            <a:r>
              <a:rPr lang="en-CA" dirty="0"/>
              <a:t>Experience with Emotional Intelligence</a:t>
            </a:r>
          </a:p>
        </p:txBody>
      </p:sp>
      <p:sp>
        <p:nvSpPr>
          <p:cNvPr id="6" name="Text Placeholder 5">
            <a:extLst>
              <a:ext uri="{FF2B5EF4-FFF2-40B4-BE49-F238E27FC236}">
                <a16:creationId xmlns:a16="http://schemas.microsoft.com/office/drawing/2014/main" id="{BA65FF8B-EBA4-420F-B734-109D8F1741EA}"/>
              </a:ext>
            </a:extLst>
          </p:cNvPr>
          <p:cNvSpPr>
            <a:spLocks noGrp="1"/>
          </p:cNvSpPr>
          <p:nvPr>
            <p:ph type="body" idx="1"/>
          </p:nvPr>
        </p:nvSpPr>
        <p:spPr/>
        <p:txBody>
          <a:bodyPr/>
          <a:lstStyle/>
          <a:p>
            <a:r>
              <a:rPr lang="en-CA" dirty="0"/>
              <a:t>How familiar are you with Emotional Intelligence?</a:t>
            </a:r>
          </a:p>
        </p:txBody>
      </p:sp>
    </p:spTree>
    <p:extLst>
      <p:ext uri="{BB962C8B-B14F-4D97-AF65-F5344CB8AC3E}">
        <p14:creationId xmlns:p14="http://schemas.microsoft.com/office/powerpoint/2010/main" val="511623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4985-6454-4EE3-96E7-702A6EF6F5A9}"/>
              </a:ext>
            </a:extLst>
          </p:cNvPr>
          <p:cNvSpPr>
            <a:spLocks noGrp="1"/>
          </p:cNvSpPr>
          <p:nvPr>
            <p:ph type="title"/>
          </p:nvPr>
        </p:nvSpPr>
        <p:spPr/>
        <p:txBody>
          <a:bodyPr/>
          <a:lstStyle/>
          <a:p>
            <a:r>
              <a:rPr lang="en-CA" dirty="0"/>
              <a:t>Thank-you!</a:t>
            </a:r>
          </a:p>
        </p:txBody>
      </p:sp>
      <p:grpSp>
        <p:nvGrpSpPr>
          <p:cNvPr id="13" name="Group 12">
            <a:extLst>
              <a:ext uri="{FF2B5EF4-FFF2-40B4-BE49-F238E27FC236}">
                <a16:creationId xmlns:a16="http://schemas.microsoft.com/office/drawing/2014/main" id="{FE663C98-5082-4511-9B12-00977ACBC8DA}"/>
              </a:ext>
            </a:extLst>
          </p:cNvPr>
          <p:cNvGrpSpPr/>
          <p:nvPr/>
        </p:nvGrpSpPr>
        <p:grpSpPr>
          <a:xfrm>
            <a:off x="3154042" y="2157731"/>
            <a:ext cx="5883915" cy="1106921"/>
            <a:chOff x="0" y="0"/>
            <a:chExt cx="5883915" cy="1106921"/>
          </a:xfrm>
        </p:grpSpPr>
        <p:sp>
          <p:nvSpPr>
            <p:cNvPr id="14" name="Rounded Rectangle 20">
              <a:extLst>
                <a:ext uri="{FF2B5EF4-FFF2-40B4-BE49-F238E27FC236}">
                  <a16:creationId xmlns:a16="http://schemas.microsoft.com/office/drawing/2014/main" id="{BD62BE36-EB98-40EC-999A-8DD4E42AE009}"/>
                </a:ext>
              </a:extLst>
            </p:cNvPr>
            <p:cNvSpPr/>
            <p:nvPr/>
          </p:nvSpPr>
          <p:spPr>
            <a:xfrm>
              <a:off x="0" y="0"/>
              <a:ext cx="5883915" cy="11069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21825962-D8AF-4E86-9986-23AD7EF93812}"/>
                </a:ext>
              </a:extLst>
            </p:cNvPr>
            <p:cNvSpPr/>
            <p:nvPr/>
          </p:nvSpPr>
          <p:spPr>
            <a:xfrm>
              <a:off x="1287475" y="0"/>
              <a:ext cx="4596439" cy="1106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jdeonarine@psychometrics.com</a:t>
              </a:r>
            </a:p>
          </p:txBody>
        </p:sp>
      </p:grpSp>
      <p:grpSp>
        <p:nvGrpSpPr>
          <p:cNvPr id="17" name="Group 16">
            <a:extLst>
              <a:ext uri="{FF2B5EF4-FFF2-40B4-BE49-F238E27FC236}">
                <a16:creationId xmlns:a16="http://schemas.microsoft.com/office/drawing/2014/main" id="{E4ED15CB-B62C-4D5C-8E63-B385B23B2AB3}"/>
              </a:ext>
            </a:extLst>
          </p:cNvPr>
          <p:cNvGrpSpPr/>
          <p:nvPr/>
        </p:nvGrpSpPr>
        <p:grpSpPr>
          <a:xfrm>
            <a:off x="3154042" y="3375344"/>
            <a:ext cx="5883915" cy="1106921"/>
            <a:chOff x="0" y="1217613"/>
            <a:chExt cx="5883915" cy="1106921"/>
          </a:xfrm>
        </p:grpSpPr>
        <p:sp>
          <p:nvSpPr>
            <p:cNvPr id="18" name="Rounded Rectangle 18">
              <a:extLst>
                <a:ext uri="{FF2B5EF4-FFF2-40B4-BE49-F238E27FC236}">
                  <a16:creationId xmlns:a16="http://schemas.microsoft.com/office/drawing/2014/main" id="{E16FDE59-B9A2-4F76-B0E5-4F20A2D9DA43}"/>
                </a:ext>
              </a:extLst>
            </p:cNvPr>
            <p:cNvSpPr/>
            <p:nvPr/>
          </p:nvSpPr>
          <p:spPr>
            <a:xfrm>
              <a:off x="0" y="1217613"/>
              <a:ext cx="5883915" cy="11069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7">
              <a:extLst>
                <a:ext uri="{FF2B5EF4-FFF2-40B4-BE49-F238E27FC236}">
                  <a16:creationId xmlns:a16="http://schemas.microsoft.com/office/drawing/2014/main" id="{7AB4FCBF-A6FA-4258-AF2F-5D20DDC9521F}"/>
                </a:ext>
              </a:extLst>
            </p:cNvPr>
            <p:cNvSpPr/>
            <p:nvPr/>
          </p:nvSpPr>
          <p:spPr>
            <a:xfrm>
              <a:off x="1287475" y="1217613"/>
              <a:ext cx="4596439" cy="1106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Justin Deonarine</a:t>
              </a:r>
            </a:p>
          </p:txBody>
        </p:sp>
      </p:grpSp>
      <p:grpSp>
        <p:nvGrpSpPr>
          <p:cNvPr id="21" name="Group 20">
            <a:extLst>
              <a:ext uri="{FF2B5EF4-FFF2-40B4-BE49-F238E27FC236}">
                <a16:creationId xmlns:a16="http://schemas.microsoft.com/office/drawing/2014/main" id="{04326EA1-40FC-4DB9-9010-C1B2FC0DD41F}"/>
              </a:ext>
            </a:extLst>
          </p:cNvPr>
          <p:cNvGrpSpPr/>
          <p:nvPr/>
        </p:nvGrpSpPr>
        <p:grpSpPr>
          <a:xfrm>
            <a:off x="3154042" y="4592957"/>
            <a:ext cx="5883915" cy="1106921"/>
            <a:chOff x="0" y="2435226"/>
            <a:chExt cx="5883915" cy="1106921"/>
          </a:xfrm>
        </p:grpSpPr>
        <p:sp>
          <p:nvSpPr>
            <p:cNvPr id="22" name="Rounded Rectangle 16">
              <a:extLst>
                <a:ext uri="{FF2B5EF4-FFF2-40B4-BE49-F238E27FC236}">
                  <a16:creationId xmlns:a16="http://schemas.microsoft.com/office/drawing/2014/main" id="{D444B2E3-97EA-40BD-ADA2-100FE3690596}"/>
                </a:ext>
              </a:extLst>
            </p:cNvPr>
            <p:cNvSpPr/>
            <p:nvPr/>
          </p:nvSpPr>
          <p:spPr>
            <a:xfrm>
              <a:off x="0" y="2435226"/>
              <a:ext cx="5883915" cy="11069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10">
              <a:extLst>
                <a:ext uri="{FF2B5EF4-FFF2-40B4-BE49-F238E27FC236}">
                  <a16:creationId xmlns:a16="http://schemas.microsoft.com/office/drawing/2014/main" id="{6938CD65-C1D0-4123-B707-0BEA38FA2F17}"/>
                </a:ext>
              </a:extLst>
            </p:cNvPr>
            <p:cNvSpPr/>
            <p:nvPr/>
          </p:nvSpPr>
          <p:spPr>
            <a:xfrm>
              <a:off x="1287475" y="2435226"/>
              <a:ext cx="4596439" cy="1106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http://www.psychometrics.com</a:t>
              </a:r>
            </a:p>
          </p:txBody>
        </p:sp>
      </p:grpSp>
      <p:pic>
        <p:nvPicPr>
          <p:cNvPr id="26" name="Graphic 25" descr="Email">
            <a:extLst>
              <a:ext uri="{FF2B5EF4-FFF2-40B4-BE49-F238E27FC236}">
                <a16:creationId xmlns:a16="http://schemas.microsoft.com/office/drawing/2014/main" id="{8412B2D4-AE0F-473D-938B-13E7CDCB9A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5925" y="2239559"/>
            <a:ext cx="914400" cy="914400"/>
          </a:xfrm>
          <a:prstGeom prst="rect">
            <a:avLst/>
          </a:prstGeom>
        </p:spPr>
      </p:pic>
      <p:pic>
        <p:nvPicPr>
          <p:cNvPr id="4" name="Picture 3">
            <a:extLst>
              <a:ext uri="{FF2B5EF4-FFF2-40B4-BE49-F238E27FC236}">
                <a16:creationId xmlns:a16="http://schemas.microsoft.com/office/drawing/2014/main" id="{D89B4331-8391-4B3D-81A1-722630C65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826" y="3471604"/>
            <a:ext cx="992981" cy="914400"/>
          </a:xfrm>
          <a:prstGeom prst="rect">
            <a:avLst/>
          </a:prstGeom>
        </p:spPr>
      </p:pic>
      <p:pic>
        <p:nvPicPr>
          <p:cNvPr id="6" name="Graphic 5" descr="Monitor">
            <a:extLst>
              <a:ext uri="{FF2B5EF4-FFF2-40B4-BE49-F238E27FC236}">
                <a16:creationId xmlns:a16="http://schemas.microsoft.com/office/drawing/2014/main" id="{5B9CF118-BE38-4145-BD9A-56977C39A5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5925" y="4689217"/>
            <a:ext cx="914400" cy="914400"/>
          </a:xfrm>
          <a:prstGeom prst="rect">
            <a:avLst/>
          </a:prstGeom>
        </p:spPr>
      </p:pic>
    </p:spTree>
    <p:extLst>
      <p:ext uri="{BB962C8B-B14F-4D97-AF65-F5344CB8AC3E}">
        <p14:creationId xmlns:p14="http://schemas.microsoft.com/office/powerpoint/2010/main" val="1553225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EC1B-85FB-44E6-8211-B3FF82730FBB}"/>
              </a:ext>
            </a:extLst>
          </p:cNvPr>
          <p:cNvSpPr>
            <a:spLocks noGrp="1"/>
          </p:cNvSpPr>
          <p:nvPr>
            <p:ph type="title"/>
          </p:nvPr>
        </p:nvSpPr>
        <p:spPr/>
        <p:txBody>
          <a:bodyPr/>
          <a:lstStyle/>
          <a:p>
            <a:r>
              <a:rPr lang="en-CA" dirty="0"/>
              <a:t>What is Emotional Intelligence?</a:t>
            </a:r>
          </a:p>
        </p:txBody>
      </p:sp>
      <p:sp>
        <p:nvSpPr>
          <p:cNvPr id="3" name="Text Placeholder 2">
            <a:extLst>
              <a:ext uri="{FF2B5EF4-FFF2-40B4-BE49-F238E27FC236}">
                <a16:creationId xmlns:a16="http://schemas.microsoft.com/office/drawing/2014/main" id="{CAE90CA7-27B2-4002-9CFB-1191340C41A9}"/>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989732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164B-09BD-4EC5-B57E-E1462398194E}"/>
              </a:ext>
            </a:extLst>
          </p:cNvPr>
          <p:cNvSpPr>
            <a:spLocks noGrp="1"/>
          </p:cNvSpPr>
          <p:nvPr>
            <p:ph type="title"/>
          </p:nvPr>
        </p:nvSpPr>
        <p:spPr/>
        <p:txBody>
          <a:bodyPr/>
          <a:lstStyle/>
          <a:p>
            <a:r>
              <a:rPr lang="en-CA" dirty="0"/>
              <a:t>Emotional Intelligence</a:t>
            </a:r>
          </a:p>
        </p:txBody>
      </p:sp>
      <p:sp>
        <p:nvSpPr>
          <p:cNvPr id="3" name="Content Placeholder 2">
            <a:extLst>
              <a:ext uri="{FF2B5EF4-FFF2-40B4-BE49-F238E27FC236}">
                <a16:creationId xmlns:a16="http://schemas.microsoft.com/office/drawing/2014/main" id="{96D0E1B4-34F0-47B3-9039-49F05E23297E}"/>
              </a:ext>
            </a:extLst>
          </p:cNvPr>
          <p:cNvSpPr>
            <a:spLocks noGrp="1"/>
          </p:cNvSpPr>
          <p:nvPr>
            <p:ph idx="1"/>
          </p:nvPr>
        </p:nvSpPr>
        <p:spPr/>
        <p:txBody>
          <a:bodyPr/>
          <a:lstStyle/>
          <a:p>
            <a:pPr marL="0" indent="0">
              <a:buNone/>
            </a:pPr>
            <a:r>
              <a:rPr lang="en-US" i="1" dirty="0"/>
              <a:t>It is very important to understand that emotional intelligence is not the opposite of intelligence, it is not the triumph of heart over head -- it is the unique intersection of both.</a:t>
            </a:r>
          </a:p>
          <a:p>
            <a:r>
              <a:rPr lang="en-US" dirty="0"/>
              <a:t>David Caruso</a:t>
            </a:r>
            <a:endParaRPr lang="en-CA" dirty="0"/>
          </a:p>
        </p:txBody>
      </p:sp>
    </p:spTree>
    <p:extLst>
      <p:ext uri="{BB962C8B-B14F-4D97-AF65-F5344CB8AC3E}">
        <p14:creationId xmlns:p14="http://schemas.microsoft.com/office/powerpoint/2010/main" val="354502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724F-C285-4DD4-974D-EF02D750989C}"/>
              </a:ext>
            </a:extLst>
          </p:cNvPr>
          <p:cNvSpPr>
            <a:spLocks noGrp="1"/>
          </p:cNvSpPr>
          <p:nvPr>
            <p:ph type="title"/>
          </p:nvPr>
        </p:nvSpPr>
        <p:spPr/>
        <p:txBody>
          <a:bodyPr/>
          <a:lstStyle/>
          <a:p>
            <a:r>
              <a:rPr lang="en-CA" dirty="0"/>
              <a:t>How is Emotional Intelligence Expressed?</a:t>
            </a:r>
          </a:p>
        </p:txBody>
      </p:sp>
      <p:pic>
        <p:nvPicPr>
          <p:cNvPr id="10" name="Content Placeholder 9">
            <a:extLst>
              <a:ext uri="{FF2B5EF4-FFF2-40B4-BE49-F238E27FC236}">
                <a16:creationId xmlns:a16="http://schemas.microsoft.com/office/drawing/2014/main" id="{80EEC79D-9007-45CE-BD0A-ACC44966B6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9133" y="2181225"/>
            <a:ext cx="5213733" cy="3678238"/>
          </a:xfrm>
        </p:spPr>
      </p:pic>
    </p:spTree>
    <p:extLst>
      <p:ext uri="{BB962C8B-B14F-4D97-AF65-F5344CB8AC3E}">
        <p14:creationId xmlns:p14="http://schemas.microsoft.com/office/powerpoint/2010/main" val="37812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B8D6-240B-437D-9215-A36126E596A5}"/>
              </a:ext>
            </a:extLst>
          </p:cNvPr>
          <p:cNvSpPr>
            <a:spLocks noGrp="1"/>
          </p:cNvSpPr>
          <p:nvPr>
            <p:ph type="title"/>
          </p:nvPr>
        </p:nvSpPr>
        <p:spPr/>
        <p:txBody>
          <a:bodyPr/>
          <a:lstStyle/>
          <a:p>
            <a:r>
              <a:rPr lang="en-CA" dirty="0"/>
              <a:t>Differing Approaches</a:t>
            </a:r>
          </a:p>
        </p:txBody>
      </p:sp>
      <p:sp>
        <p:nvSpPr>
          <p:cNvPr id="4" name="Text Placeholder 3">
            <a:extLst>
              <a:ext uri="{FF2B5EF4-FFF2-40B4-BE49-F238E27FC236}">
                <a16:creationId xmlns:a16="http://schemas.microsoft.com/office/drawing/2014/main" id="{7B23FE52-C8D5-471E-A162-A4DEBC19623C}"/>
              </a:ext>
            </a:extLst>
          </p:cNvPr>
          <p:cNvSpPr>
            <a:spLocks noGrp="1"/>
          </p:cNvSpPr>
          <p:nvPr>
            <p:ph type="body" idx="1"/>
          </p:nvPr>
        </p:nvSpPr>
        <p:spPr/>
        <p:txBody>
          <a:bodyPr/>
          <a:lstStyle/>
          <a:p>
            <a:r>
              <a:rPr lang="en-CA" dirty="0"/>
              <a:t>Trait-based Approach</a:t>
            </a:r>
          </a:p>
        </p:txBody>
      </p:sp>
      <p:sp>
        <p:nvSpPr>
          <p:cNvPr id="5" name="Text Placeholder 4">
            <a:extLst>
              <a:ext uri="{FF2B5EF4-FFF2-40B4-BE49-F238E27FC236}">
                <a16:creationId xmlns:a16="http://schemas.microsoft.com/office/drawing/2014/main" id="{B6A58603-4FEE-4216-BED7-7B4FF386A422}"/>
              </a:ext>
            </a:extLst>
          </p:cNvPr>
          <p:cNvSpPr>
            <a:spLocks noGrp="1"/>
          </p:cNvSpPr>
          <p:nvPr>
            <p:ph type="body" sz="quarter" idx="3"/>
          </p:nvPr>
        </p:nvSpPr>
        <p:spPr/>
        <p:txBody>
          <a:bodyPr/>
          <a:lstStyle/>
          <a:p>
            <a:r>
              <a:rPr lang="en-CA" dirty="0"/>
              <a:t>Ability-based Approach</a:t>
            </a:r>
          </a:p>
        </p:txBody>
      </p:sp>
      <p:pic>
        <p:nvPicPr>
          <p:cNvPr id="9" name="Content Placeholder 8">
            <a:extLst>
              <a:ext uri="{FF2B5EF4-FFF2-40B4-BE49-F238E27FC236}">
                <a16:creationId xmlns:a16="http://schemas.microsoft.com/office/drawing/2014/main" id="{F1C4F605-3F5B-4066-96EB-DA054A4B13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09750" y="2925763"/>
            <a:ext cx="2935287" cy="2935287"/>
          </a:xfrm>
        </p:spPr>
      </p:pic>
      <p:pic>
        <p:nvPicPr>
          <p:cNvPr id="14" name="Content Placeholder 13">
            <a:extLst>
              <a:ext uri="{FF2B5EF4-FFF2-40B4-BE49-F238E27FC236}">
                <a16:creationId xmlns:a16="http://schemas.microsoft.com/office/drawing/2014/main" id="{E117C6A3-CDB9-42AD-92D9-C4E538A547F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13141" y="2925763"/>
            <a:ext cx="4402930" cy="2935287"/>
          </a:xfrm>
        </p:spPr>
      </p:pic>
    </p:spTree>
    <p:extLst>
      <p:ext uri="{BB962C8B-B14F-4D97-AF65-F5344CB8AC3E}">
        <p14:creationId xmlns:p14="http://schemas.microsoft.com/office/powerpoint/2010/main" val="28495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4D8E-8994-4A5F-A934-3E28C494E5D5}"/>
              </a:ext>
            </a:extLst>
          </p:cNvPr>
          <p:cNvSpPr>
            <a:spLocks noGrp="1"/>
          </p:cNvSpPr>
          <p:nvPr>
            <p:ph type="title"/>
          </p:nvPr>
        </p:nvSpPr>
        <p:spPr/>
        <p:txBody>
          <a:bodyPr/>
          <a:lstStyle/>
          <a:p>
            <a:r>
              <a:rPr lang="en-CA" dirty="0"/>
              <a:t>Fixed vs. Fluid Traits</a:t>
            </a:r>
          </a:p>
        </p:txBody>
      </p:sp>
      <p:pic>
        <p:nvPicPr>
          <p:cNvPr id="6" name="Content Placeholder 5">
            <a:extLst>
              <a:ext uri="{FF2B5EF4-FFF2-40B4-BE49-F238E27FC236}">
                <a16:creationId xmlns:a16="http://schemas.microsoft.com/office/drawing/2014/main" id="{69A38C60-9C59-4781-9268-6197568CD5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3373" y="2181225"/>
            <a:ext cx="5925254" cy="3678238"/>
          </a:xfrm>
        </p:spPr>
      </p:pic>
    </p:spTree>
    <p:extLst>
      <p:ext uri="{BB962C8B-B14F-4D97-AF65-F5344CB8AC3E}">
        <p14:creationId xmlns:p14="http://schemas.microsoft.com/office/powerpoint/2010/main" val="55382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6F5BFE-2BA3-4200-8CA3-D15E5060E309}"/>
              </a:ext>
            </a:extLst>
          </p:cNvPr>
          <p:cNvSpPr>
            <a:spLocks noGrp="1"/>
          </p:cNvSpPr>
          <p:nvPr>
            <p:ph type="title"/>
          </p:nvPr>
        </p:nvSpPr>
        <p:spPr/>
        <p:txBody>
          <a:bodyPr>
            <a:normAutofit/>
          </a:bodyPr>
          <a:lstStyle/>
          <a:p>
            <a:r>
              <a:rPr lang="en-CA" dirty="0"/>
              <a:t>What is the relationship between Personality and Emotional Intelligence?</a:t>
            </a:r>
          </a:p>
        </p:txBody>
      </p:sp>
      <p:sp>
        <p:nvSpPr>
          <p:cNvPr id="5" name="Text Placeholder 4">
            <a:extLst>
              <a:ext uri="{FF2B5EF4-FFF2-40B4-BE49-F238E27FC236}">
                <a16:creationId xmlns:a16="http://schemas.microsoft.com/office/drawing/2014/main" id="{347605C3-46BE-43C0-8E4C-59DEC6CA2F2F}"/>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03123194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14430</TotalTime>
  <Words>2476</Words>
  <Application>Microsoft Office PowerPoint</Application>
  <PresentationFormat>Widescreen</PresentationFormat>
  <Paragraphs>351</Paragraphs>
  <Slides>30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Gill Sans MT</vt:lpstr>
      <vt:lpstr>Wingdings 2</vt:lpstr>
      <vt:lpstr>Dividend</vt:lpstr>
      <vt:lpstr>Fixed and Fluid Traits</vt:lpstr>
      <vt:lpstr>Presenter Bio</vt:lpstr>
      <vt:lpstr>Experience with Emotional Intelligence</vt:lpstr>
      <vt:lpstr>What is Emotional Intelligence?</vt:lpstr>
      <vt:lpstr>Emotional Intelligence</vt:lpstr>
      <vt:lpstr>How is Emotional Intelligence Expressed?</vt:lpstr>
      <vt:lpstr>Differing Approaches</vt:lpstr>
      <vt:lpstr>Fixed vs. Fluid Traits</vt:lpstr>
      <vt:lpstr>What is the relationship between Personality and Emotional Intelligence?</vt:lpstr>
      <vt:lpstr>Relationship Between Personality and EI? Personality As a Factor of EI</vt:lpstr>
      <vt:lpstr>Emotionally Intelligent Preferences</vt:lpstr>
      <vt:lpstr>Relationship Between Personality and EI? Dichotomies and EI</vt:lpstr>
      <vt:lpstr>Relationship Between Personality and EI? Dichotomies and EI</vt:lpstr>
      <vt:lpstr>Relationship Between Personality and EI? Dichotomies and EI</vt:lpstr>
      <vt:lpstr>A Broad Perspective</vt:lpstr>
      <vt:lpstr>How do I find Emotional Intelligence Insights from Personality Type?</vt:lpstr>
      <vt:lpstr>The Starting Point – Mental Functions</vt:lpstr>
      <vt:lpstr>The Broad Perspective</vt:lpstr>
      <vt:lpstr>The Detailed Approach Interpersonal or Intrapersonal?</vt:lpstr>
      <vt:lpstr>The Detailed Approach Interpersonal or Intrapersonal?</vt:lpstr>
      <vt:lpstr>The Detailed Approach Interpersonal Emotional Intelligence Traits</vt:lpstr>
      <vt:lpstr>The Detailed Approach Intrapersonal Emotional Intelligence Traits</vt:lpstr>
      <vt:lpstr>Emotional Intelligence Challenges </vt:lpstr>
      <vt:lpstr>How Have I Applied This In The Past?</vt:lpstr>
      <vt:lpstr>Case Study: ENTJ Leader</vt:lpstr>
      <vt:lpstr>Case Study: ENTJ Leader</vt:lpstr>
      <vt:lpstr>Case Study: Strengths</vt:lpstr>
      <vt:lpstr>Case Study: Challenges</vt:lpstr>
      <vt:lpstr>Further Resources: MBTI and EI</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Fixed and Fluid Traits</dc:title>
  <dc:creator>Justin Deonarine</dc:creator>
  <cp:lastModifiedBy>Justin Deonarine</cp:lastModifiedBy>
  <cp:revision>300</cp:revision>
  <dcterms:created xsi:type="dcterms:W3CDTF">2018-03-06T18:04:33Z</dcterms:created>
  <dcterms:modified xsi:type="dcterms:W3CDTF">2018-03-28T20:53:41Z</dcterms:modified>
</cp:coreProperties>
</file>