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sldIdLst>
    <p:sldId id="277" r:id="rId3"/>
    <p:sldId id="278" r:id="rId4"/>
    <p:sldId id="279" r:id="rId5"/>
    <p:sldId id="28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0759" autoAdjust="0"/>
  </p:normalViewPr>
  <p:slideViewPr>
    <p:cSldViewPr snapToGrid="0">
      <p:cViewPr varScale="1">
        <p:scale>
          <a:sx n="70" d="100"/>
          <a:sy n="70" d="100"/>
        </p:scale>
        <p:origin x="209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F9D649-8EE1-4AB5-924A-52AE01D48A72}" type="datetimeFigureOut">
              <a:rPr lang="en-CA" smtClean="0"/>
              <a:t>26/06/2018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84202-8297-46A6-A5F1-72588C401960}" type="slidenum">
              <a:rPr lang="en-CA" smtClean="0"/>
              <a:t>‹#›</a:t>
            </a:fld>
            <a:endParaRPr lang="en-CA"/>
          </a:p>
        </p:txBody>
      </p:sp>
    </p:spTree>
    <p:extLst>
      <p:ext uri="{BB962C8B-B14F-4D97-AF65-F5344CB8AC3E}">
        <p14:creationId xmlns:p14="http://schemas.microsoft.com/office/powerpoint/2010/main" val="3509027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smtClean="0">
                <a:solidFill>
                  <a:schemeClr val="tx1"/>
                </a:solidFill>
                <a:effectLst/>
                <a:latin typeface="+mn-lt"/>
                <a:ea typeface="+mn-ea"/>
                <a:cs typeface="+mn-cs"/>
              </a:rPr>
              <a:t>Introduction</a:t>
            </a:r>
          </a:p>
          <a:p>
            <a:r>
              <a:rPr lang="en-CA" sz="1200" b="1" i="1" kern="1200" dirty="0" smtClean="0">
                <a:solidFill>
                  <a:schemeClr val="tx1"/>
                </a:solidFill>
                <a:effectLst/>
                <a:latin typeface="+mn-lt"/>
                <a:ea typeface="+mn-ea"/>
                <a:cs typeface="+mn-cs"/>
              </a:rPr>
              <a:t>The objective of this activity is to experience both the Thinking and Feeling perspectives on a situation, and then consider how this influences how you make decisions. </a:t>
            </a:r>
            <a:endParaRPr lang="en-CA" sz="1200" kern="1200" dirty="0" smtClean="0">
              <a:solidFill>
                <a:schemeClr val="tx1"/>
              </a:solidFill>
              <a:effectLst/>
              <a:latin typeface="+mn-lt"/>
              <a:ea typeface="+mn-ea"/>
              <a:cs typeface="+mn-cs"/>
            </a:endParaRPr>
          </a:p>
          <a:p>
            <a:pPr lvl="0"/>
            <a:endParaRPr lang="en-CA" dirty="0" smtClean="0"/>
          </a:p>
          <a:p>
            <a:r>
              <a:rPr lang="en-CA" sz="1200" b="1" kern="1200" dirty="0" smtClean="0">
                <a:solidFill>
                  <a:schemeClr val="tx1"/>
                </a:solidFill>
                <a:effectLst/>
                <a:latin typeface="+mn-lt"/>
                <a:ea typeface="+mn-ea"/>
                <a:cs typeface="+mn-cs"/>
              </a:rPr>
              <a:t>Participation</a:t>
            </a:r>
          </a:p>
          <a:p>
            <a:r>
              <a:rPr lang="en-CA" sz="1200" b="1" i="1" kern="1200" dirty="0" smtClean="0">
                <a:solidFill>
                  <a:schemeClr val="tx1"/>
                </a:solidFill>
                <a:effectLst/>
                <a:latin typeface="+mn-lt"/>
                <a:ea typeface="+mn-ea"/>
                <a:cs typeface="+mn-cs"/>
              </a:rPr>
              <a:t>Read the short story titled “See Things Through My Eyes,” and then respond to each of the queries by selecting the response that is most natural for you.</a:t>
            </a:r>
            <a:endParaRPr lang="en-CA" sz="1200" kern="1200" dirty="0" smtClean="0">
              <a:solidFill>
                <a:schemeClr val="tx1"/>
              </a:solidFill>
              <a:effectLst/>
              <a:latin typeface="+mn-lt"/>
              <a:ea typeface="+mn-ea"/>
              <a:cs typeface="+mn-cs"/>
            </a:endParaRPr>
          </a:p>
          <a:p>
            <a:r>
              <a:rPr lang="en-CA" sz="1200" b="1" i="1" kern="1200" dirty="0" smtClean="0">
                <a:solidFill>
                  <a:schemeClr val="tx1"/>
                </a:solidFill>
                <a:effectLst/>
                <a:latin typeface="+mn-lt"/>
                <a:ea typeface="+mn-ea"/>
                <a:cs typeface="+mn-cs"/>
              </a:rPr>
              <a:t>Now that everyone has made their choices, find a partner and discuss the responses you chose and why that view point is more natural to you.</a:t>
            </a:r>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E612933-D9EF-4666-927F-25692184A3D3}" type="slidenum">
              <a:rPr lang="en-CA" smtClean="0">
                <a:solidFill>
                  <a:prstClr val="black"/>
                </a:solidFill>
              </a:rPr>
              <a:pPr/>
              <a:t>1</a:t>
            </a:fld>
            <a:endParaRPr lang="en-CA">
              <a:solidFill>
                <a:prstClr val="black"/>
              </a:solidFill>
            </a:endParaRPr>
          </a:p>
        </p:txBody>
      </p:sp>
    </p:spTree>
    <p:extLst>
      <p:ext uri="{BB962C8B-B14F-4D97-AF65-F5344CB8AC3E}">
        <p14:creationId xmlns:p14="http://schemas.microsoft.com/office/powerpoint/2010/main" val="65992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smtClean="0">
                <a:solidFill>
                  <a:schemeClr val="tx1"/>
                </a:solidFill>
                <a:effectLst/>
                <a:latin typeface="+mn-lt"/>
                <a:ea typeface="+mn-ea"/>
                <a:cs typeface="+mn-cs"/>
              </a:rPr>
              <a:t>Debrief</a:t>
            </a:r>
          </a:p>
          <a:p>
            <a:r>
              <a:rPr lang="en-CA" sz="1200" kern="1200" dirty="0" smtClean="0">
                <a:solidFill>
                  <a:schemeClr val="tx1"/>
                </a:solidFill>
                <a:effectLst/>
                <a:latin typeface="+mn-lt"/>
                <a:ea typeface="+mn-ea"/>
                <a:cs typeface="+mn-cs"/>
              </a:rPr>
              <a:t>Show T/F selections for each</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response. </a:t>
            </a:r>
          </a:p>
          <a:p>
            <a:r>
              <a:rPr lang="en-CA" sz="1200" b="1" i="1" kern="1200" dirty="0" smtClean="0">
                <a:solidFill>
                  <a:schemeClr val="tx1"/>
                </a:solidFill>
                <a:effectLst/>
                <a:latin typeface="+mn-lt"/>
                <a:ea typeface="+mn-ea"/>
                <a:cs typeface="+mn-cs"/>
              </a:rPr>
              <a:t>On the slide you will see the response options for the scenario, and the Thinking or Feeling alignment for each one. As you review this alignment, what differences do you notice between the Thinking and Feeling perspectives on the issue?</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E612933-D9EF-4666-927F-25692184A3D3}" type="slidenum">
              <a:rPr lang="en-CA" smtClean="0">
                <a:solidFill>
                  <a:prstClr val="black"/>
                </a:solidFill>
              </a:rPr>
              <a:pPr/>
              <a:t>2</a:t>
            </a:fld>
            <a:endParaRPr lang="en-CA">
              <a:solidFill>
                <a:prstClr val="black"/>
              </a:solidFill>
            </a:endParaRPr>
          </a:p>
        </p:txBody>
      </p:sp>
    </p:spTree>
    <p:extLst>
      <p:ext uri="{BB962C8B-B14F-4D97-AF65-F5344CB8AC3E}">
        <p14:creationId xmlns:p14="http://schemas.microsoft.com/office/powerpoint/2010/main" val="1924627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smtClean="0">
                <a:latin typeface="Arial" panose="020B0604020202020204" pitchFamily="34" charset="0"/>
              </a:rPr>
              <a:t>Suggested questions</a:t>
            </a:r>
          </a:p>
          <a:p>
            <a:r>
              <a:rPr lang="en-GB" altLang="en-US" dirty="0" smtClean="0">
                <a:latin typeface="Arial" panose="020B0604020202020204" pitchFamily="34" charset="0"/>
              </a:rPr>
              <a:t>“What difference did you notice between</a:t>
            </a:r>
            <a:r>
              <a:rPr lang="en-GB" altLang="en-US" baseline="0" dirty="0" smtClean="0">
                <a:latin typeface="Arial" panose="020B0604020202020204" pitchFamily="34" charset="0"/>
              </a:rPr>
              <a:t> the Thinking and Feeling options</a:t>
            </a:r>
            <a:r>
              <a:rPr lang="en-GB" altLang="en-US" dirty="0" smtClean="0">
                <a:latin typeface="Arial" panose="020B0604020202020204" pitchFamily="34" charset="0"/>
              </a:rPr>
              <a:t>?”</a:t>
            </a:r>
          </a:p>
          <a:p>
            <a:r>
              <a:rPr lang="en-GB" altLang="en-US" dirty="0" smtClean="0">
                <a:latin typeface="Arial" panose="020B0604020202020204" pitchFamily="34" charset="0"/>
              </a:rPr>
              <a:t>“Did the Thinking (blue) approach seem cold and lacking in people focus to you?”</a:t>
            </a:r>
          </a:p>
          <a:p>
            <a:r>
              <a:rPr lang="en-GB" altLang="en-US" dirty="0" smtClean="0">
                <a:latin typeface="Arial" panose="020B0604020202020204" pitchFamily="34" charset="0"/>
              </a:rPr>
              <a:t>“Did the Feeling (red) approach seem over‐emotional and lacking in task focus to you?”</a:t>
            </a:r>
          </a:p>
          <a:p>
            <a:r>
              <a:rPr lang="en-GB" altLang="en-US" dirty="0" smtClean="0">
                <a:latin typeface="Arial" panose="020B0604020202020204" pitchFamily="34" charset="0"/>
              </a:rPr>
              <a:t>“Did either approach seem more typical of the way you would perceive a situation?”</a:t>
            </a:r>
          </a:p>
          <a:p>
            <a:endParaRPr lang="en-GB" altLang="en-US" b="1" dirty="0" smtClean="0">
              <a:latin typeface="Arial" panose="020B0604020202020204" pitchFamily="34" charset="0"/>
            </a:endParaRPr>
          </a:p>
          <a:p>
            <a:r>
              <a:rPr lang="en-GB" altLang="en-US" b="1" dirty="0" smtClean="0">
                <a:latin typeface="Arial" panose="020B0604020202020204" pitchFamily="34" charset="0"/>
              </a:rPr>
              <a:t>Transferring the learning</a:t>
            </a:r>
          </a:p>
          <a:p>
            <a:r>
              <a:rPr lang="en-GB" altLang="en-US" dirty="0" smtClean="0">
                <a:latin typeface="Arial" panose="020B0604020202020204" pitchFamily="34" charset="0"/>
              </a:rPr>
              <a:t>“When in your role do you rely on Thinking?”</a:t>
            </a:r>
          </a:p>
          <a:p>
            <a:r>
              <a:rPr lang="en-GB" altLang="en-US" dirty="0" smtClean="0">
                <a:latin typeface="Arial" panose="020B0604020202020204" pitchFamily="34" charset="0"/>
              </a:rPr>
              <a:t>“Where do you have an opportunity to appropriately use Thinking more?”</a:t>
            </a:r>
          </a:p>
          <a:p>
            <a:r>
              <a:rPr lang="en-GB" altLang="en-US" dirty="0" smtClean="0">
                <a:latin typeface="Arial" panose="020B0604020202020204" pitchFamily="34" charset="0"/>
              </a:rPr>
              <a:t>“When in your role do you rely on Feeling?”</a:t>
            </a:r>
          </a:p>
          <a:p>
            <a:r>
              <a:rPr lang="en-GB" altLang="en-US" dirty="0" smtClean="0">
                <a:latin typeface="Arial" panose="020B0604020202020204" pitchFamily="34" charset="0"/>
              </a:rPr>
              <a:t>“Where do you have an opportunity to appropriately use Feeling more?”</a:t>
            </a:r>
            <a:endParaRPr lang="en-US" altLang="en-US" dirty="0" smtClean="0">
              <a:latin typeface="Arial" panose="020B0604020202020204" pitchFamily="34" charset="0"/>
            </a:endParaRPr>
          </a:p>
          <a:p>
            <a:endParaRPr lang="en-CA" dirty="0"/>
          </a:p>
        </p:txBody>
      </p:sp>
      <p:sp>
        <p:nvSpPr>
          <p:cNvPr id="4" name="Slide Number Placeholder 3"/>
          <p:cNvSpPr>
            <a:spLocks noGrp="1"/>
          </p:cNvSpPr>
          <p:nvPr>
            <p:ph type="sldNum" sz="quarter" idx="10"/>
          </p:nvPr>
        </p:nvSpPr>
        <p:spPr/>
        <p:txBody>
          <a:bodyPr/>
          <a:lstStyle/>
          <a:p>
            <a:fld id="{EE612933-D9EF-4666-927F-25692184A3D3}" type="slidenum">
              <a:rPr lang="en-CA" smtClean="0">
                <a:solidFill>
                  <a:prstClr val="black"/>
                </a:solidFill>
              </a:rPr>
              <a:pPr/>
              <a:t>3</a:t>
            </a:fld>
            <a:endParaRPr lang="en-CA">
              <a:solidFill>
                <a:prstClr val="black"/>
              </a:solidFill>
            </a:endParaRPr>
          </a:p>
        </p:txBody>
      </p:sp>
    </p:spTree>
    <p:extLst>
      <p:ext uri="{BB962C8B-B14F-4D97-AF65-F5344CB8AC3E}">
        <p14:creationId xmlns:p14="http://schemas.microsoft.com/office/powerpoint/2010/main" val="3744022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latin typeface="Arial" panose="020B0604020202020204" pitchFamily="34" charset="0"/>
              </a:rPr>
              <a:t>You can use this slide to debrief the scenario.</a:t>
            </a:r>
          </a:p>
        </p:txBody>
      </p:sp>
      <p:sp>
        <p:nvSpPr>
          <p:cNvPr id="972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eaLnBrk="0" hangingPunct="0">
              <a:defRPr>
                <a:solidFill>
                  <a:schemeClr val="tx1"/>
                </a:solidFill>
                <a:latin typeface="Arial" panose="020B0604020202020204" pitchFamily="34" charset="0"/>
              </a:defRPr>
            </a:lvl1pPr>
            <a:lvl2pPr marL="757066" indent="-291179" defTabSz="947950" eaLnBrk="0" hangingPunct="0">
              <a:defRPr>
                <a:solidFill>
                  <a:schemeClr val="tx1"/>
                </a:solidFill>
                <a:latin typeface="Arial" panose="020B0604020202020204" pitchFamily="34" charset="0"/>
              </a:defRPr>
            </a:lvl2pPr>
            <a:lvl3pPr marL="1164717" indent="-232943" defTabSz="947950" eaLnBrk="0" hangingPunct="0">
              <a:defRPr>
                <a:solidFill>
                  <a:schemeClr val="tx1"/>
                </a:solidFill>
                <a:latin typeface="Arial" panose="020B0604020202020204" pitchFamily="34" charset="0"/>
              </a:defRPr>
            </a:lvl3pPr>
            <a:lvl4pPr marL="1630604" indent="-232943" defTabSz="947950" eaLnBrk="0" hangingPunct="0">
              <a:defRPr>
                <a:solidFill>
                  <a:schemeClr val="tx1"/>
                </a:solidFill>
                <a:latin typeface="Arial" panose="020B0604020202020204" pitchFamily="34" charset="0"/>
              </a:defRPr>
            </a:lvl4pPr>
            <a:lvl5pPr marL="2096491" indent="-232943" defTabSz="947950" eaLnBrk="0" hangingPunct="0">
              <a:defRPr>
                <a:solidFill>
                  <a:schemeClr val="tx1"/>
                </a:solidFill>
                <a:latin typeface="Arial" panose="020B0604020202020204" pitchFamily="34" charset="0"/>
              </a:defRPr>
            </a:lvl5pPr>
            <a:lvl6pPr marL="2562377" indent="-232943" algn="ctr" defTabSz="947950" eaLnBrk="0" fontAlgn="base" hangingPunct="0">
              <a:spcBef>
                <a:spcPct val="50000"/>
              </a:spcBef>
              <a:spcAft>
                <a:spcPct val="0"/>
              </a:spcAft>
              <a:defRPr>
                <a:solidFill>
                  <a:schemeClr val="tx1"/>
                </a:solidFill>
                <a:latin typeface="Arial" panose="020B0604020202020204" pitchFamily="34" charset="0"/>
              </a:defRPr>
            </a:lvl6pPr>
            <a:lvl7pPr marL="3028264" indent="-232943" algn="ctr" defTabSz="947950" eaLnBrk="0" fontAlgn="base" hangingPunct="0">
              <a:spcBef>
                <a:spcPct val="50000"/>
              </a:spcBef>
              <a:spcAft>
                <a:spcPct val="0"/>
              </a:spcAft>
              <a:defRPr>
                <a:solidFill>
                  <a:schemeClr val="tx1"/>
                </a:solidFill>
                <a:latin typeface="Arial" panose="020B0604020202020204" pitchFamily="34" charset="0"/>
              </a:defRPr>
            </a:lvl7pPr>
            <a:lvl8pPr marL="3494151" indent="-232943" algn="ctr" defTabSz="947950" eaLnBrk="0" fontAlgn="base" hangingPunct="0">
              <a:spcBef>
                <a:spcPct val="50000"/>
              </a:spcBef>
              <a:spcAft>
                <a:spcPct val="0"/>
              </a:spcAft>
              <a:defRPr>
                <a:solidFill>
                  <a:schemeClr val="tx1"/>
                </a:solidFill>
                <a:latin typeface="Arial" panose="020B0604020202020204" pitchFamily="34" charset="0"/>
              </a:defRPr>
            </a:lvl8pPr>
            <a:lvl9pPr marL="3960038" indent="-232943" algn="ctr" defTabSz="947950" eaLnBrk="0" fontAlgn="base" hangingPunct="0">
              <a:spcBef>
                <a:spcPct val="50000"/>
              </a:spcBef>
              <a:spcAft>
                <a:spcPct val="0"/>
              </a:spcAft>
              <a:defRPr>
                <a:solidFill>
                  <a:schemeClr val="tx1"/>
                </a:solidFill>
                <a:latin typeface="Arial" panose="020B0604020202020204" pitchFamily="34" charset="0"/>
              </a:defRPr>
            </a:lvl9pPr>
          </a:lstStyle>
          <a:p>
            <a:pPr eaLnBrk="1" hangingPunct="1"/>
            <a:fld id="{A6D85678-0708-49B3-9086-4782F396C9F8}" type="slidenum">
              <a:rPr lang="en-GB" altLang="en-US">
                <a:solidFill>
                  <a:prstClr val="black"/>
                </a:solidFill>
              </a:rPr>
              <a:pPr eaLnBrk="1" hangingPunct="1"/>
              <a:t>4</a:t>
            </a:fld>
            <a:endParaRPr lang="en-GB" altLang="en-US">
              <a:solidFill>
                <a:prstClr val="black"/>
              </a:solidFill>
            </a:endParaRPr>
          </a:p>
        </p:txBody>
      </p:sp>
    </p:spTree>
    <p:extLst>
      <p:ext uri="{BB962C8B-B14F-4D97-AF65-F5344CB8AC3E}">
        <p14:creationId xmlns:p14="http://schemas.microsoft.com/office/powerpoint/2010/main" val="623589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64ADB6B9-0339-4A42-A5D4-CC86F7DD676C}" type="datetimeFigureOut">
              <a:rPr lang="en-CA" smtClean="0"/>
              <a:t>26/06/2018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2569174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4ADB6B9-0339-4A42-A5D4-CC86F7DD676C}" type="datetimeFigureOut">
              <a:rPr lang="en-CA" smtClean="0"/>
              <a:t>26/06/2018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428620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4ADB6B9-0339-4A42-A5D4-CC86F7DD676C}" type="datetimeFigureOut">
              <a:rPr lang="en-CA" smtClean="0"/>
              <a:t>26/06/2018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2507426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756BAF21-6775-4771-9067-117C72B0A5A9}" type="datetime1">
              <a:rPr lang="en-CA" smtClean="0"/>
              <a:pPr/>
              <a:t>26/06/2018</a:t>
            </a:fld>
            <a:endParaRPr lang="en-CA"/>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CA"/>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2A7FD28-9378-45EA-B11A-93B6BEEDFAB9}" type="slidenum">
              <a:rPr lang="en-CA" smtClean="0"/>
              <a:pPr/>
              <a:t>‹#›</a:t>
            </a:fld>
            <a:endParaRPr lang="en-CA"/>
          </a:p>
        </p:txBody>
      </p:sp>
    </p:spTree>
    <p:extLst>
      <p:ext uri="{BB962C8B-B14F-4D97-AF65-F5344CB8AC3E}">
        <p14:creationId xmlns:p14="http://schemas.microsoft.com/office/powerpoint/2010/main" val="3375210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32818C-0EA3-412F-9F06-67684BD7030B}" type="datetime1">
              <a:rPr lang="en-CA" smtClean="0">
                <a:solidFill>
                  <a:prstClr val="black">
                    <a:alpha val="80000"/>
                  </a:prstClr>
                </a:solidFill>
              </a:rPr>
              <a:pPr/>
              <a:t>26/06/2018</a:t>
            </a:fld>
            <a:endParaRPr lang="en-CA">
              <a:solidFill>
                <a:prstClr val="black">
                  <a:alpha val="80000"/>
                </a:prstClr>
              </a:solidFill>
            </a:endParaRPr>
          </a:p>
        </p:txBody>
      </p:sp>
      <p:sp>
        <p:nvSpPr>
          <p:cNvPr id="5" name="Footer Placeholder 4"/>
          <p:cNvSpPr>
            <a:spLocks noGrp="1"/>
          </p:cNvSpPr>
          <p:nvPr>
            <p:ph type="ftr" sz="quarter" idx="11"/>
          </p:nvPr>
        </p:nvSpPr>
        <p:spPr/>
        <p:txBody>
          <a:bodyPr/>
          <a:lstStyle/>
          <a:p>
            <a:endParaRPr lang="en-CA">
              <a:solidFill>
                <a:prstClr val="black">
                  <a:alpha val="80000"/>
                </a:prstClr>
              </a:solidFill>
            </a:endParaRPr>
          </a:p>
        </p:txBody>
      </p:sp>
      <p:sp>
        <p:nvSpPr>
          <p:cNvPr id="6" name="Slide Number Placeholder 5"/>
          <p:cNvSpPr>
            <a:spLocks noGrp="1"/>
          </p:cNvSpPr>
          <p:nvPr>
            <p:ph type="sldNum" sz="quarter" idx="12"/>
          </p:nvPr>
        </p:nvSpPr>
        <p:spPr/>
        <p:txBody>
          <a:body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spTree>
    <p:extLst>
      <p:ext uri="{BB962C8B-B14F-4D97-AF65-F5344CB8AC3E}">
        <p14:creationId xmlns:p14="http://schemas.microsoft.com/office/powerpoint/2010/main" val="249737999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B18639-23D7-47D6-BF82-F545897046CE}" type="datetime1">
              <a:rPr lang="en-CA" smtClean="0">
                <a:solidFill>
                  <a:prstClr val="black">
                    <a:alpha val="80000"/>
                  </a:prstClr>
                </a:solidFill>
              </a:rPr>
              <a:pPr/>
              <a:t>26/06/2018</a:t>
            </a:fld>
            <a:endParaRPr lang="en-CA">
              <a:solidFill>
                <a:prstClr val="black">
                  <a:alpha val="80000"/>
                </a:prstClr>
              </a:solidFill>
            </a:endParaRPr>
          </a:p>
        </p:txBody>
      </p:sp>
      <p:sp>
        <p:nvSpPr>
          <p:cNvPr id="5" name="Footer Placeholder 4"/>
          <p:cNvSpPr>
            <a:spLocks noGrp="1"/>
          </p:cNvSpPr>
          <p:nvPr>
            <p:ph type="ftr" sz="quarter" idx="11"/>
          </p:nvPr>
        </p:nvSpPr>
        <p:spPr/>
        <p:txBody>
          <a:bodyPr/>
          <a:lstStyle/>
          <a:p>
            <a:endParaRPr lang="en-CA">
              <a:solidFill>
                <a:prstClr val="black">
                  <a:alpha val="80000"/>
                </a:prstClr>
              </a:solidFill>
            </a:endParaRPr>
          </a:p>
        </p:txBody>
      </p:sp>
      <p:sp>
        <p:nvSpPr>
          <p:cNvPr id="6" name="Slide Number Placeholder 5"/>
          <p:cNvSpPr>
            <a:spLocks noGrp="1"/>
          </p:cNvSpPr>
          <p:nvPr>
            <p:ph type="sldNum" sz="quarter" idx="12"/>
          </p:nvPr>
        </p:nvSpPr>
        <p:spPr/>
        <p:txBody>
          <a:body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spTree>
    <p:extLst>
      <p:ext uri="{BB962C8B-B14F-4D97-AF65-F5344CB8AC3E}">
        <p14:creationId xmlns:p14="http://schemas.microsoft.com/office/powerpoint/2010/main" val="3877058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62256E-C49D-4D1B-8838-73DD55A5585B}" type="datetime1">
              <a:rPr lang="en-CA" smtClean="0">
                <a:solidFill>
                  <a:prstClr val="black">
                    <a:alpha val="80000"/>
                  </a:prstClr>
                </a:solidFill>
              </a:rPr>
              <a:pPr/>
              <a:t>26/06/2018</a:t>
            </a:fld>
            <a:endParaRPr lang="en-CA">
              <a:solidFill>
                <a:prstClr val="black">
                  <a:alpha val="80000"/>
                </a:prstClr>
              </a:solidFill>
            </a:endParaRPr>
          </a:p>
        </p:txBody>
      </p:sp>
      <p:sp>
        <p:nvSpPr>
          <p:cNvPr id="6" name="Footer Placeholder 5"/>
          <p:cNvSpPr>
            <a:spLocks noGrp="1"/>
          </p:cNvSpPr>
          <p:nvPr>
            <p:ph type="ftr" sz="quarter" idx="11"/>
          </p:nvPr>
        </p:nvSpPr>
        <p:spPr/>
        <p:txBody>
          <a:bodyPr/>
          <a:lstStyle/>
          <a:p>
            <a:endParaRPr lang="en-CA">
              <a:solidFill>
                <a:prstClr val="black">
                  <a:alpha val="80000"/>
                </a:prstClr>
              </a:solidFill>
            </a:endParaRPr>
          </a:p>
        </p:txBody>
      </p:sp>
      <p:sp>
        <p:nvSpPr>
          <p:cNvPr id="7" name="Slide Number Placeholder 6"/>
          <p:cNvSpPr>
            <a:spLocks noGrp="1"/>
          </p:cNvSpPr>
          <p:nvPr>
            <p:ph type="sldNum" sz="quarter" idx="12"/>
          </p:nvPr>
        </p:nvSpPr>
        <p:spPr/>
        <p:txBody>
          <a:body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spTree>
    <p:extLst>
      <p:ext uri="{BB962C8B-B14F-4D97-AF65-F5344CB8AC3E}">
        <p14:creationId xmlns:p14="http://schemas.microsoft.com/office/powerpoint/2010/main" val="638183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1969B8-4612-4F43-9B33-AF90A3E722DF}" type="datetime1">
              <a:rPr lang="en-CA" smtClean="0">
                <a:solidFill>
                  <a:prstClr val="black">
                    <a:alpha val="80000"/>
                  </a:prstClr>
                </a:solidFill>
              </a:rPr>
              <a:pPr/>
              <a:t>26/06/2018</a:t>
            </a:fld>
            <a:endParaRPr lang="en-CA">
              <a:solidFill>
                <a:prstClr val="black">
                  <a:alpha val="80000"/>
                </a:prstClr>
              </a:solidFill>
            </a:endParaRPr>
          </a:p>
        </p:txBody>
      </p:sp>
      <p:sp>
        <p:nvSpPr>
          <p:cNvPr id="8" name="Footer Placeholder 7"/>
          <p:cNvSpPr>
            <a:spLocks noGrp="1"/>
          </p:cNvSpPr>
          <p:nvPr>
            <p:ph type="ftr" sz="quarter" idx="11"/>
          </p:nvPr>
        </p:nvSpPr>
        <p:spPr/>
        <p:txBody>
          <a:bodyPr/>
          <a:lstStyle/>
          <a:p>
            <a:endParaRPr lang="en-CA">
              <a:solidFill>
                <a:prstClr val="black">
                  <a:alpha val="80000"/>
                </a:prstClr>
              </a:solidFill>
            </a:endParaRPr>
          </a:p>
        </p:txBody>
      </p:sp>
      <p:sp>
        <p:nvSpPr>
          <p:cNvPr id="9" name="Slide Number Placeholder 8"/>
          <p:cNvSpPr>
            <a:spLocks noGrp="1"/>
          </p:cNvSpPr>
          <p:nvPr>
            <p:ph type="sldNum" sz="quarter" idx="12"/>
          </p:nvPr>
        </p:nvSpPr>
        <p:spPr/>
        <p:txBody>
          <a:body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spTree>
    <p:extLst>
      <p:ext uri="{BB962C8B-B14F-4D97-AF65-F5344CB8AC3E}">
        <p14:creationId xmlns:p14="http://schemas.microsoft.com/office/powerpoint/2010/main" val="3832319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8AFFDA-1BFC-482E-ABD7-5FEBBFB64799}" type="datetime1">
              <a:rPr lang="en-CA" smtClean="0">
                <a:solidFill>
                  <a:prstClr val="black">
                    <a:alpha val="80000"/>
                  </a:prstClr>
                </a:solidFill>
              </a:rPr>
              <a:pPr/>
              <a:t>26/06/2018</a:t>
            </a:fld>
            <a:endParaRPr lang="en-CA">
              <a:solidFill>
                <a:prstClr val="black">
                  <a:alpha val="80000"/>
                </a:prstClr>
              </a:solidFill>
            </a:endParaRPr>
          </a:p>
        </p:txBody>
      </p:sp>
      <p:sp>
        <p:nvSpPr>
          <p:cNvPr id="4" name="Footer Placeholder 3"/>
          <p:cNvSpPr>
            <a:spLocks noGrp="1"/>
          </p:cNvSpPr>
          <p:nvPr>
            <p:ph type="ftr" sz="quarter" idx="11"/>
          </p:nvPr>
        </p:nvSpPr>
        <p:spPr/>
        <p:txBody>
          <a:bodyPr/>
          <a:lstStyle/>
          <a:p>
            <a:endParaRPr lang="en-CA">
              <a:solidFill>
                <a:prstClr val="black">
                  <a:alpha val="80000"/>
                </a:prstClr>
              </a:solidFill>
            </a:endParaRPr>
          </a:p>
        </p:txBody>
      </p:sp>
      <p:sp>
        <p:nvSpPr>
          <p:cNvPr id="5" name="Slide Number Placeholder 4"/>
          <p:cNvSpPr>
            <a:spLocks noGrp="1"/>
          </p:cNvSpPr>
          <p:nvPr>
            <p:ph type="sldNum" sz="quarter" idx="12"/>
          </p:nvPr>
        </p:nvSpPr>
        <p:spPr/>
        <p:txBody>
          <a:body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spTree>
    <p:extLst>
      <p:ext uri="{BB962C8B-B14F-4D97-AF65-F5344CB8AC3E}">
        <p14:creationId xmlns:p14="http://schemas.microsoft.com/office/powerpoint/2010/main" val="26050236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8428B1-A94D-40B2-81DE-841911A8F789}" type="datetime1">
              <a:rPr lang="en-CA" smtClean="0">
                <a:solidFill>
                  <a:prstClr val="black">
                    <a:alpha val="80000"/>
                  </a:prstClr>
                </a:solidFill>
              </a:rPr>
              <a:pPr/>
              <a:t>26/06/2018</a:t>
            </a:fld>
            <a:endParaRPr lang="en-CA">
              <a:solidFill>
                <a:prstClr val="black">
                  <a:alpha val="80000"/>
                </a:prstClr>
              </a:solidFill>
            </a:endParaRPr>
          </a:p>
        </p:txBody>
      </p:sp>
      <p:sp>
        <p:nvSpPr>
          <p:cNvPr id="3" name="Footer Placeholder 2"/>
          <p:cNvSpPr>
            <a:spLocks noGrp="1"/>
          </p:cNvSpPr>
          <p:nvPr>
            <p:ph type="ftr" sz="quarter" idx="11"/>
          </p:nvPr>
        </p:nvSpPr>
        <p:spPr/>
        <p:txBody>
          <a:bodyPr/>
          <a:lstStyle/>
          <a:p>
            <a:endParaRPr lang="en-CA">
              <a:solidFill>
                <a:prstClr val="black">
                  <a:alpha val="80000"/>
                </a:prstClr>
              </a:solidFill>
            </a:endParaRPr>
          </a:p>
        </p:txBody>
      </p:sp>
      <p:sp>
        <p:nvSpPr>
          <p:cNvPr id="4" name="Slide Number Placeholder 3"/>
          <p:cNvSpPr>
            <a:spLocks noGrp="1"/>
          </p:cNvSpPr>
          <p:nvPr>
            <p:ph type="sldNum" sz="quarter" idx="12"/>
          </p:nvPr>
        </p:nvSpPr>
        <p:spPr/>
        <p:txBody>
          <a:body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spTree>
    <p:extLst>
      <p:ext uri="{BB962C8B-B14F-4D97-AF65-F5344CB8AC3E}">
        <p14:creationId xmlns:p14="http://schemas.microsoft.com/office/powerpoint/2010/main" val="3976996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CF4CCAB0-59C7-4C3F-8FBA-490906F8B924}" type="datetime1">
              <a:rPr lang="en-CA" smtClean="0">
                <a:solidFill>
                  <a:prstClr val="black">
                    <a:alpha val="80000"/>
                  </a:prstClr>
                </a:solidFill>
              </a:rPr>
              <a:pPr/>
              <a:t>26/06/2018</a:t>
            </a:fld>
            <a:endParaRPr lang="en-CA">
              <a:solidFill>
                <a:prstClr val="black">
                  <a:alpha val="80000"/>
                </a:prstClr>
              </a:solidFill>
            </a:endParaRPr>
          </a:p>
        </p:txBody>
      </p:sp>
      <p:sp>
        <p:nvSpPr>
          <p:cNvPr id="6" name="Footer Placeholder 5"/>
          <p:cNvSpPr>
            <a:spLocks noGrp="1"/>
          </p:cNvSpPr>
          <p:nvPr>
            <p:ph type="ftr" sz="quarter" idx="11"/>
          </p:nvPr>
        </p:nvSpPr>
        <p:spPr/>
        <p:txBody>
          <a:bodyPr/>
          <a:lstStyle/>
          <a:p>
            <a:endParaRPr lang="en-CA">
              <a:solidFill>
                <a:prstClr val="black">
                  <a:alpha val="80000"/>
                </a:prstClr>
              </a:solidFill>
            </a:endParaRP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2A7FD28-9378-45EA-B11A-93B6BEEDFAB9}" type="slidenum">
              <a:rPr lang="en-CA" smtClean="0"/>
              <a:pPr/>
              <a:t>‹#›</a:t>
            </a:fld>
            <a:endParaRPr lang="en-CA"/>
          </a:p>
        </p:txBody>
      </p:sp>
    </p:spTree>
    <p:extLst>
      <p:ext uri="{BB962C8B-B14F-4D97-AF65-F5344CB8AC3E}">
        <p14:creationId xmlns:p14="http://schemas.microsoft.com/office/powerpoint/2010/main" val="187367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4ADB6B9-0339-4A42-A5D4-CC86F7DD676C}" type="datetimeFigureOut">
              <a:rPr lang="en-CA" smtClean="0"/>
              <a:t>26/06/2018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30220784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80336F6-4FFF-4513-9996-6917C08551B4}" type="datetime1">
              <a:rPr lang="en-CA" smtClean="0"/>
              <a:pPr/>
              <a:t>26/06/2018</a:t>
            </a:fld>
            <a:endParaRPr lang="en-CA"/>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CA"/>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2A7FD28-9378-45EA-B11A-93B6BEEDFAB9}" type="slidenum">
              <a:rPr lang="en-CA" smtClean="0"/>
              <a:pPr/>
              <a:t>‹#›</a:t>
            </a:fld>
            <a:endParaRPr lang="en-CA"/>
          </a:p>
        </p:txBody>
      </p:sp>
    </p:spTree>
    <p:extLst>
      <p:ext uri="{BB962C8B-B14F-4D97-AF65-F5344CB8AC3E}">
        <p14:creationId xmlns:p14="http://schemas.microsoft.com/office/powerpoint/2010/main" val="3737392139"/>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3FF577-7E52-4F84-A7DA-3FC6649BCBC8}" type="datetime1">
              <a:rPr lang="en-CA" smtClean="0">
                <a:solidFill>
                  <a:prstClr val="black">
                    <a:alpha val="80000"/>
                  </a:prstClr>
                </a:solidFill>
              </a:rPr>
              <a:pPr/>
              <a:t>26/06/2018</a:t>
            </a:fld>
            <a:endParaRPr lang="en-CA">
              <a:solidFill>
                <a:prstClr val="black">
                  <a:alpha val="80000"/>
                </a:prstClr>
              </a:solidFill>
            </a:endParaRPr>
          </a:p>
        </p:txBody>
      </p:sp>
      <p:sp>
        <p:nvSpPr>
          <p:cNvPr id="5" name="Footer Placeholder 4"/>
          <p:cNvSpPr>
            <a:spLocks noGrp="1"/>
          </p:cNvSpPr>
          <p:nvPr>
            <p:ph type="ftr" sz="quarter" idx="11"/>
          </p:nvPr>
        </p:nvSpPr>
        <p:spPr/>
        <p:txBody>
          <a:bodyPr/>
          <a:lstStyle/>
          <a:p>
            <a:endParaRPr lang="en-CA">
              <a:solidFill>
                <a:prstClr val="black">
                  <a:alpha val="80000"/>
                </a:prstClr>
              </a:solidFill>
            </a:endParaRPr>
          </a:p>
        </p:txBody>
      </p:sp>
      <p:sp>
        <p:nvSpPr>
          <p:cNvPr id="6" name="Slide Number Placeholder 5"/>
          <p:cNvSpPr>
            <a:spLocks noGrp="1"/>
          </p:cNvSpPr>
          <p:nvPr>
            <p:ph type="sldNum" sz="quarter" idx="12"/>
          </p:nvPr>
        </p:nvSpPr>
        <p:spPr/>
        <p:txBody>
          <a:body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spTree>
    <p:extLst>
      <p:ext uri="{BB962C8B-B14F-4D97-AF65-F5344CB8AC3E}">
        <p14:creationId xmlns:p14="http://schemas.microsoft.com/office/powerpoint/2010/main" val="39676538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27BF5F-5326-4AB1-BA56-F6D9DB08002A}" type="datetime1">
              <a:rPr lang="en-CA" smtClean="0">
                <a:solidFill>
                  <a:prstClr val="black">
                    <a:alpha val="80000"/>
                  </a:prstClr>
                </a:solidFill>
              </a:rPr>
              <a:pPr/>
              <a:t>26/06/2018</a:t>
            </a:fld>
            <a:endParaRPr lang="en-CA">
              <a:solidFill>
                <a:prstClr val="black">
                  <a:alpha val="80000"/>
                </a:prstClr>
              </a:solidFill>
            </a:endParaRPr>
          </a:p>
        </p:txBody>
      </p:sp>
      <p:sp>
        <p:nvSpPr>
          <p:cNvPr id="5" name="Footer Placeholder 4"/>
          <p:cNvSpPr>
            <a:spLocks noGrp="1"/>
          </p:cNvSpPr>
          <p:nvPr>
            <p:ph type="ftr" sz="quarter" idx="11"/>
          </p:nvPr>
        </p:nvSpPr>
        <p:spPr/>
        <p:txBody>
          <a:bodyPr/>
          <a:lstStyle/>
          <a:p>
            <a:endParaRPr lang="en-CA">
              <a:solidFill>
                <a:prstClr val="black">
                  <a:alpha val="80000"/>
                </a:prstClr>
              </a:solidFill>
            </a:endParaRPr>
          </a:p>
        </p:txBody>
      </p:sp>
      <p:sp>
        <p:nvSpPr>
          <p:cNvPr id="6" name="Slide Number Placeholder 5"/>
          <p:cNvSpPr>
            <a:spLocks noGrp="1"/>
          </p:cNvSpPr>
          <p:nvPr>
            <p:ph type="sldNum" sz="quarter" idx="12"/>
          </p:nvPr>
        </p:nvSpPr>
        <p:spPr/>
        <p:txBody>
          <a:body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spTree>
    <p:extLst>
      <p:ext uri="{BB962C8B-B14F-4D97-AF65-F5344CB8AC3E}">
        <p14:creationId xmlns:p14="http://schemas.microsoft.com/office/powerpoint/2010/main" val="319757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ADB6B9-0339-4A42-A5D4-CC86F7DD676C}" type="datetimeFigureOut">
              <a:rPr lang="en-CA" smtClean="0"/>
              <a:t>26/06/2018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393980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4ADB6B9-0339-4A42-A5D4-CC86F7DD676C}" type="datetimeFigureOut">
              <a:rPr lang="en-CA" smtClean="0"/>
              <a:t>26/06/2018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157656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4ADB6B9-0339-4A42-A5D4-CC86F7DD676C}" type="datetimeFigureOut">
              <a:rPr lang="en-CA" smtClean="0"/>
              <a:t>26/06/2018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195423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64ADB6B9-0339-4A42-A5D4-CC86F7DD676C}" type="datetimeFigureOut">
              <a:rPr lang="en-CA" smtClean="0"/>
              <a:t>26/06/2018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424893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DB6B9-0339-4A42-A5D4-CC86F7DD676C}" type="datetimeFigureOut">
              <a:rPr lang="en-CA" smtClean="0"/>
              <a:t>26/06/2018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640862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DB6B9-0339-4A42-A5D4-CC86F7DD676C}" type="datetimeFigureOut">
              <a:rPr lang="en-CA" smtClean="0"/>
              <a:t>26/06/2018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2539969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DB6B9-0339-4A42-A5D4-CC86F7DD676C}" type="datetimeFigureOut">
              <a:rPr lang="en-CA" smtClean="0"/>
              <a:t>26/06/2018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30CA31D-4024-4842-9137-54A86585D7AC}" type="slidenum">
              <a:rPr lang="en-CA" smtClean="0"/>
              <a:t>‹#›</a:t>
            </a:fld>
            <a:endParaRPr lang="en-CA"/>
          </a:p>
        </p:txBody>
      </p:sp>
    </p:spTree>
    <p:extLst>
      <p:ext uri="{BB962C8B-B14F-4D97-AF65-F5344CB8AC3E}">
        <p14:creationId xmlns:p14="http://schemas.microsoft.com/office/powerpoint/2010/main" val="1933276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DB6B9-0339-4A42-A5D4-CC86F7DD676C}" type="datetimeFigureOut">
              <a:rPr lang="en-CA" smtClean="0"/>
              <a:t>26/06/2018</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CA31D-4024-4842-9137-54A86585D7AC}" type="slidenum">
              <a:rPr lang="en-CA" smtClean="0"/>
              <a:t>‹#›</a:t>
            </a:fld>
            <a:endParaRPr lang="en-CA"/>
          </a:p>
        </p:txBody>
      </p:sp>
    </p:spTree>
    <p:extLst>
      <p:ext uri="{BB962C8B-B14F-4D97-AF65-F5344CB8AC3E}">
        <p14:creationId xmlns:p14="http://schemas.microsoft.com/office/powerpoint/2010/main" val="3660167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F623973B-07A0-4B13-A898-25620BEF47FE}" type="datetime1">
              <a:rPr lang="en-CA" smtClean="0">
                <a:solidFill>
                  <a:prstClr val="black">
                    <a:alpha val="80000"/>
                  </a:prstClr>
                </a:solidFill>
              </a:rPr>
              <a:pPr/>
              <a:t>26/06/2018</a:t>
            </a:fld>
            <a:endParaRPr lang="en-CA">
              <a:solidFill>
                <a:prstClr val="black">
                  <a:alpha val="80000"/>
                </a:prstClr>
              </a:solidFill>
            </a:endParaRP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CA">
              <a:solidFill>
                <a:prstClr val="black">
                  <a:alpha val="80000"/>
                </a:prstClr>
              </a:solidFill>
            </a:endParaRP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2A7FD28-9378-45EA-B11A-93B6BEEDFAB9}" type="slidenum">
              <a:rPr lang="en-CA" smtClean="0">
                <a:solidFill>
                  <a:srgbClr val="F0A22E">
                    <a:alpha val="25000"/>
                  </a:srgbClr>
                </a:solidFill>
              </a:rPr>
              <a:pPr/>
              <a:t>‹#›</a:t>
            </a:fld>
            <a:endParaRPr lang="en-CA">
              <a:solidFill>
                <a:srgbClr val="F0A22E">
                  <a:alpha val="25000"/>
                </a:srgbClr>
              </a:solidFill>
            </a:endParaRPr>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57224" y="6253448"/>
            <a:ext cx="3450336" cy="460248"/>
          </a:xfrm>
          <a:prstGeom prst="rect">
            <a:avLst/>
          </a:prstGeom>
        </p:spPr>
      </p:pic>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918372" y="315536"/>
            <a:ext cx="856534" cy="1220561"/>
          </a:xfrm>
          <a:prstGeom prst="rect">
            <a:avLst/>
          </a:prstGeom>
        </p:spPr>
      </p:pic>
    </p:spTree>
    <p:extLst>
      <p:ext uri="{BB962C8B-B14F-4D97-AF65-F5344CB8AC3E}">
        <p14:creationId xmlns:p14="http://schemas.microsoft.com/office/powerpoint/2010/main" val="27825267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dirty="0" smtClean="0"/>
              <a:t>Exercise: “See things through my eyes”</a:t>
            </a:r>
            <a:endParaRPr lang="en-CA" dirty="0"/>
          </a:p>
        </p:txBody>
      </p:sp>
      <p:sp>
        <p:nvSpPr>
          <p:cNvPr id="7" name="Content Placeholder 6"/>
          <p:cNvSpPr>
            <a:spLocks noGrp="1"/>
          </p:cNvSpPr>
          <p:nvPr>
            <p:ph idx="1"/>
          </p:nvPr>
        </p:nvSpPr>
        <p:spPr/>
        <p:txBody>
          <a:bodyPr/>
          <a:lstStyle/>
          <a:p>
            <a:r>
              <a:rPr lang="en-CA" dirty="0"/>
              <a:t>Read the story and select the options that are most natural for you</a:t>
            </a:r>
          </a:p>
        </p:txBody>
      </p:sp>
      <p:sp>
        <p:nvSpPr>
          <p:cNvPr id="5" name="Slide Number Placeholder 4"/>
          <p:cNvSpPr>
            <a:spLocks noGrp="1"/>
          </p:cNvSpPr>
          <p:nvPr>
            <p:ph type="sldNum" sz="quarter" idx="12"/>
          </p:nvPr>
        </p:nvSpPr>
        <p:spPr/>
        <p:txBody>
          <a:bodyPr/>
          <a:lstStyle/>
          <a:p>
            <a:fld id="{F2A7FD28-9378-45EA-B11A-93B6BEEDFAB9}" type="slidenum">
              <a:rPr lang="en-CA" smtClean="0">
                <a:solidFill>
                  <a:srgbClr val="F0A22E">
                    <a:alpha val="25000"/>
                  </a:srgbClr>
                </a:solidFill>
              </a:rPr>
              <a:pPr/>
              <a:t>1</a:t>
            </a:fld>
            <a:endParaRPr lang="en-CA">
              <a:solidFill>
                <a:srgbClr val="F0A22E">
                  <a:alpha val="25000"/>
                </a:srgbClr>
              </a:solidFill>
            </a:endParaRPr>
          </a:p>
        </p:txBody>
      </p:sp>
    </p:spTree>
    <p:extLst>
      <p:ext uri="{BB962C8B-B14F-4D97-AF65-F5344CB8AC3E}">
        <p14:creationId xmlns:p14="http://schemas.microsoft.com/office/powerpoint/2010/main" val="3839653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 thing through my eyes”</a:t>
            </a:r>
            <a:endParaRPr lang="en-US" dirty="0"/>
          </a:p>
        </p:txBody>
      </p:sp>
      <p:sp>
        <p:nvSpPr>
          <p:cNvPr id="4" name="Slide Number Placeholder 3"/>
          <p:cNvSpPr>
            <a:spLocks noGrp="1"/>
          </p:cNvSpPr>
          <p:nvPr>
            <p:ph type="sldNum" sz="quarter" idx="12"/>
          </p:nvPr>
        </p:nvSpPr>
        <p:spPr/>
        <p:txBody>
          <a:bodyPr/>
          <a:lstStyle/>
          <a:p>
            <a:fld id="{F2A7FD28-9378-45EA-B11A-93B6BEEDFAB9}" type="slidenum">
              <a:rPr lang="en-CA" smtClean="0">
                <a:solidFill>
                  <a:srgbClr val="F0A22E">
                    <a:alpha val="25000"/>
                  </a:srgbClr>
                </a:solidFill>
              </a:rPr>
              <a:pPr/>
              <a:t>2</a:t>
            </a:fld>
            <a:endParaRPr lang="en-CA">
              <a:solidFill>
                <a:srgbClr val="F0A22E">
                  <a:alpha val="25000"/>
                </a:srgbClr>
              </a:solidFill>
            </a:endParaRPr>
          </a:p>
        </p:txBody>
      </p:sp>
      <p:graphicFrame>
        <p:nvGraphicFramePr>
          <p:cNvPr id="24" name="Table 23"/>
          <p:cNvGraphicFramePr>
            <a:graphicFrameLocks noGrp="1"/>
          </p:cNvGraphicFramePr>
          <p:nvPr>
            <p:extLst/>
          </p:nvPr>
        </p:nvGraphicFramePr>
        <p:xfrm>
          <a:off x="1720644" y="2078216"/>
          <a:ext cx="8072286" cy="4109023"/>
        </p:xfrm>
        <a:graphic>
          <a:graphicData uri="http://schemas.openxmlformats.org/drawingml/2006/table">
            <a:tbl>
              <a:tblPr firstRow="1" firstCol="1" bandRow="1"/>
              <a:tblGrid>
                <a:gridCol w="363235"/>
                <a:gridCol w="3736818"/>
                <a:gridCol w="226142"/>
                <a:gridCol w="3444976"/>
                <a:gridCol w="301115"/>
              </a:tblGrid>
              <a:tr h="196850">
                <a:tc>
                  <a:txBody>
                    <a:bodyPr/>
                    <a:lstStyle/>
                    <a:p>
                      <a:pPr algn="ctr">
                        <a:lnSpc>
                          <a:spcPct val="107000"/>
                        </a:lnSpc>
                        <a:spcAft>
                          <a:spcPts val="0"/>
                        </a:spcAft>
                      </a:pPr>
                      <a:r>
                        <a:rPr lang="en-CA" sz="2400" b="1" dirty="0">
                          <a:solidFill>
                            <a:srgbClr val="C00000"/>
                          </a:solidFill>
                          <a:effectLst/>
                          <a:latin typeface="Calibri" charset="0"/>
                          <a:ea typeface="Calibri" charset="0"/>
                          <a:cs typeface="Times New Roman" charset="0"/>
                        </a:rPr>
                        <a:t>F</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smtClean="0">
                          <a:effectLst/>
                          <a:latin typeface="Calibri" charset="0"/>
                          <a:ea typeface="Calibri" charset="0"/>
                          <a:cs typeface="Times New Roman" charset="0"/>
                        </a:rPr>
                        <a:t>Give </a:t>
                      </a:r>
                      <a:r>
                        <a:rPr lang="en-CA" sz="1800" dirty="0">
                          <a:effectLst/>
                          <a:latin typeface="Calibri" charset="0"/>
                          <a:ea typeface="Calibri" charset="0"/>
                          <a:cs typeface="Times New Roman" charset="0"/>
                        </a:rPr>
                        <a:t>support to my colleague</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a:effectLst/>
                          <a:latin typeface="Calibri" charset="0"/>
                          <a:ea typeface="Calibri" charset="0"/>
                          <a:cs typeface="Times New Roman" charset="0"/>
                        </a:rPr>
                        <a:t>Get the project back on track</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CA" sz="2400" b="1" dirty="0">
                          <a:solidFill>
                            <a:srgbClr val="1F4E79"/>
                          </a:solidFill>
                          <a:effectLst/>
                          <a:latin typeface="Calibri" charset="0"/>
                          <a:ea typeface="Calibri" charset="0"/>
                          <a:cs typeface="Times New Roman" charset="0"/>
                        </a:rPr>
                        <a:t>T</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7485">
                <a:tc>
                  <a:txBody>
                    <a:bodyPr/>
                    <a:lstStyle/>
                    <a:p>
                      <a:pPr algn="ctr">
                        <a:lnSpc>
                          <a:spcPct val="107000"/>
                        </a:lnSpc>
                        <a:spcAft>
                          <a:spcPts val="0"/>
                        </a:spcAft>
                      </a:pPr>
                      <a:r>
                        <a:rPr lang="en-CA" sz="2400" b="1">
                          <a:solidFill>
                            <a:srgbClr val="C00000"/>
                          </a:solidFill>
                          <a:effectLst/>
                          <a:latin typeface="Calibri" charset="0"/>
                          <a:ea typeface="Calibri" charset="0"/>
                          <a:cs typeface="Times New Roman" charset="0"/>
                        </a:rPr>
                        <a:t>F</a:t>
                      </a:r>
                      <a:endParaRPr lang="en-US" sz="24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a:effectLst/>
                          <a:latin typeface="Calibri" charset="0"/>
                          <a:ea typeface="Calibri" charset="0"/>
                          <a:cs typeface="Times New Roman" charset="0"/>
                        </a:rPr>
                        <a:t>Concern</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a:effectLst/>
                          <a:latin typeface="Calibri" charset="0"/>
                          <a:ea typeface="Calibri" charset="0"/>
                          <a:cs typeface="Times New Roman" charset="0"/>
                        </a:rPr>
                        <a:t>Annoyance</a:t>
                      </a:r>
                      <a:endParaRPr lang="en-US" sz="18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CA" sz="2400" b="1" dirty="0">
                          <a:solidFill>
                            <a:srgbClr val="1F4E79"/>
                          </a:solidFill>
                          <a:effectLst/>
                          <a:latin typeface="Calibri" charset="0"/>
                          <a:ea typeface="Calibri" charset="0"/>
                          <a:cs typeface="Times New Roman" charset="0"/>
                        </a:rPr>
                        <a:t>T</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CA" sz="2400" b="1">
                          <a:solidFill>
                            <a:srgbClr val="1F4E79"/>
                          </a:solidFill>
                          <a:effectLst/>
                          <a:latin typeface="Calibri" charset="0"/>
                          <a:ea typeface="Calibri" charset="0"/>
                          <a:cs typeface="Times New Roman" charset="0"/>
                        </a:rPr>
                        <a:t>T</a:t>
                      </a:r>
                      <a:endParaRPr lang="en-US" sz="24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a:effectLst/>
                          <a:latin typeface="Calibri" charset="0"/>
                          <a:ea typeface="Calibri" charset="0"/>
                          <a:cs typeface="Times New Roman" charset="0"/>
                        </a:rPr>
                        <a:t>Submitting sub-standard work and isn’t meeting targets</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a:effectLst/>
                          <a:latin typeface="Calibri" charset="0"/>
                          <a:ea typeface="Calibri" charset="0"/>
                          <a:cs typeface="Times New Roman" charset="0"/>
                        </a:rPr>
                        <a:t>Struggling and negatively impacting the moral of the team</a:t>
                      </a:r>
                      <a:endParaRPr lang="en-US" sz="18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CA" sz="2400" b="1" dirty="0">
                          <a:solidFill>
                            <a:srgbClr val="C00000"/>
                          </a:solidFill>
                          <a:effectLst/>
                          <a:latin typeface="Calibri" charset="0"/>
                          <a:ea typeface="Calibri" charset="0"/>
                          <a:cs typeface="Times New Roman" charset="0"/>
                        </a:rPr>
                        <a:t>F</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87680">
                <a:tc>
                  <a:txBody>
                    <a:bodyPr/>
                    <a:lstStyle/>
                    <a:p>
                      <a:pPr algn="ctr">
                        <a:lnSpc>
                          <a:spcPct val="107000"/>
                        </a:lnSpc>
                        <a:spcAft>
                          <a:spcPts val="0"/>
                        </a:spcAft>
                      </a:pPr>
                      <a:r>
                        <a:rPr lang="en-CA" sz="2400" b="1">
                          <a:solidFill>
                            <a:srgbClr val="C00000"/>
                          </a:solidFill>
                          <a:effectLst/>
                          <a:latin typeface="Calibri" charset="0"/>
                          <a:ea typeface="Calibri" charset="0"/>
                          <a:cs typeface="Times New Roman" charset="0"/>
                        </a:rPr>
                        <a:t>F</a:t>
                      </a:r>
                      <a:endParaRPr lang="en-US" sz="24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a:effectLst/>
                          <a:latin typeface="Calibri" charset="0"/>
                          <a:ea typeface="Calibri" charset="0"/>
                          <a:cs typeface="Times New Roman" charset="0"/>
                        </a:rPr>
                        <a:t>Want to be a friend but sometimes come across as too willing to accommodate people</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a:effectLst/>
                          <a:latin typeface="Calibri" charset="0"/>
                          <a:ea typeface="Calibri" charset="0"/>
                          <a:cs typeface="Times New Roman" charset="0"/>
                        </a:rPr>
                        <a:t>Want to solve the problem but sometimes come across as uncaring and tough</a:t>
                      </a:r>
                      <a:endParaRPr lang="en-US" sz="18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CA" sz="2400" b="1" dirty="0">
                          <a:solidFill>
                            <a:srgbClr val="1F4E79"/>
                          </a:solidFill>
                          <a:effectLst/>
                          <a:latin typeface="Calibri" charset="0"/>
                          <a:ea typeface="Calibri" charset="0"/>
                          <a:cs typeface="Times New Roman" charset="0"/>
                        </a:rPr>
                        <a:t>T</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8790">
                <a:tc>
                  <a:txBody>
                    <a:bodyPr/>
                    <a:lstStyle/>
                    <a:p>
                      <a:pPr algn="ctr">
                        <a:lnSpc>
                          <a:spcPct val="107000"/>
                        </a:lnSpc>
                        <a:spcAft>
                          <a:spcPts val="0"/>
                        </a:spcAft>
                      </a:pPr>
                      <a:r>
                        <a:rPr lang="en-CA" sz="2400" b="1">
                          <a:solidFill>
                            <a:srgbClr val="C00000"/>
                          </a:solidFill>
                          <a:effectLst/>
                          <a:latin typeface="Calibri" charset="0"/>
                          <a:ea typeface="Calibri" charset="0"/>
                          <a:cs typeface="Times New Roman" charset="0"/>
                        </a:rPr>
                        <a:t>F</a:t>
                      </a:r>
                      <a:endParaRPr lang="en-US" sz="24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a:effectLst/>
                          <a:latin typeface="Calibri" charset="0"/>
                          <a:ea typeface="Calibri" charset="0"/>
                          <a:cs typeface="Times New Roman" charset="0"/>
                        </a:rPr>
                        <a:t>Ask how he is doing, try to understand the position he is in, and then ask how his work is progressing.</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a:effectLst/>
                          <a:latin typeface="Calibri" charset="0"/>
                          <a:ea typeface="Calibri" charset="0"/>
                          <a:cs typeface="Times New Roman" charset="0"/>
                        </a:rPr>
                        <a:t>See how his work is progressing, objectively list my concerns, and then ask how he is feeling.</a:t>
                      </a:r>
                      <a:endParaRPr lang="en-US" sz="18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CA" sz="2400" b="1" dirty="0">
                          <a:solidFill>
                            <a:srgbClr val="1F4E79"/>
                          </a:solidFill>
                          <a:effectLst/>
                          <a:latin typeface="Calibri" charset="0"/>
                          <a:ea typeface="Calibri" charset="0"/>
                          <a:cs typeface="Times New Roman" charset="0"/>
                        </a:rPr>
                        <a:t>T</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9705">
                <a:tc>
                  <a:txBody>
                    <a:bodyPr/>
                    <a:lstStyle/>
                    <a:p>
                      <a:pPr algn="ctr">
                        <a:lnSpc>
                          <a:spcPct val="107000"/>
                        </a:lnSpc>
                        <a:spcAft>
                          <a:spcPts val="0"/>
                        </a:spcAft>
                      </a:pPr>
                      <a:r>
                        <a:rPr lang="en-CA" sz="2400" b="1">
                          <a:solidFill>
                            <a:srgbClr val="1F4E79"/>
                          </a:solidFill>
                          <a:effectLst/>
                          <a:latin typeface="Calibri" charset="0"/>
                          <a:ea typeface="Calibri" charset="0"/>
                          <a:cs typeface="Times New Roman" charset="0"/>
                        </a:rPr>
                        <a:t>T</a:t>
                      </a:r>
                      <a:endParaRPr lang="en-US" sz="24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a:effectLst/>
                          <a:latin typeface="Calibri" charset="0"/>
                          <a:ea typeface="Calibri" charset="0"/>
                          <a:cs typeface="Times New Roman" charset="0"/>
                        </a:rPr>
                        <a:t>Competence</a:t>
                      </a:r>
                      <a:endParaRPr lang="en-US" sz="180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a:effectLst/>
                          <a:latin typeface="Calibri" charset="0"/>
                          <a:ea typeface="Calibri" charset="0"/>
                          <a:cs typeface="Times New Roman" charset="0"/>
                        </a:rPr>
                        <a:t>Well-being</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CA" sz="2400" b="1" dirty="0">
                          <a:solidFill>
                            <a:srgbClr val="C00000"/>
                          </a:solidFill>
                          <a:effectLst/>
                          <a:latin typeface="Calibri" charset="0"/>
                          <a:ea typeface="Calibri" charset="0"/>
                          <a:cs typeface="Times New Roman" charset="0"/>
                        </a:rPr>
                        <a:t>F</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5760">
                <a:tc>
                  <a:txBody>
                    <a:bodyPr/>
                    <a:lstStyle/>
                    <a:p>
                      <a:pPr algn="ctr">
                        <a:lnSpc>
                          <a:spcPct val="107000"/>
                        </a:lnSpc>
                        <a:spcAft>
                          <a:spcPts val="0"/>
                        </a:spcAft>
                      </a:pPr>
                      <a:r>
                        <a:rPr lang="en-CA" sz="2400" b="1" dirty="0">
                          <a:solidFill>
                            <a:srgbClr val="1F4E79"/>
                          </a:solidFill>
                          <a:effectLst/>
                          <a:latin typeface="Calibri" charset="0"/>
                          <a:ea typeface="Calibri" charset="0"/>
                          <a:cs typeface="Times New Roman" charset="0"/>
                        </a:rPr>
                        <a:t>T</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a:effectLst/>
                          <a:latin typeface="Calibri" charset="0"/>
                          <a:ea typeface="Calibri" charset="0"/>
                          <a:cs typeface="Times New Roman" charset="0"/>
                        </a:rPr>
                        <a:t>I start identifying possible solutions</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7000"/>
                        </a:lnSpc>
                        <a:spcAft>
                          <a:spcPts val="0"/>
                        </a:spcAft>
                      </a:pPr>
                      <a:r>
                        <a:rPr lang="en-CA" sz="1800" dirty="0">
                          <a:effectLst/>
                          <a:latin typeface="Calibri" charset="0"/>
                          <a:ea typeface="Calibri" charset="0"/>
                          <a:cs typeface="Times New Roman" charset="0"/>
                        </a:rPr>
                        <a:t>I begin to understand my colleague’s situation</a:t>
                      </a:r>
                      <a:endParaRPr lang="en-US" sz="18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CA" sz="2400" b="1" dirty="0">
                          <a:solidFill>
                            <a:srgbClr val="C00000"/>
                          </a:solidFill>
                          <a:effectLst/>
                          <a:latin typeface="Calibri" charset="0"/>
                          <a:ea typeface="Calibri" charset="0"/>
                          <a:cs typeface="Times New Roman" charset="0"/>
                        </a:rPr>
                        <a:t>F</a:t>
                      </a:r>
                      <a:endParaRPr lang="en-US" sz="2400" dirty="0">
                        <a:effectLst/>
                        <a:latin typeface="Calibri" charset="0"/>
                        <a:ea typeface="Calibri" charset="0"/>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036362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Debrief: “See things through my eyes”</a:t>
            </a:r>
            <a:endParaRPr lang="en-CA" dirty="0"/>
          </a:p>
        </p:txBody>
      </p:sp>
      <p:sp>
        <p:nvSpPr>
          <p:cNvPr id="3" name="Content Placeholder 2"/>
          <p:cNvSpPr>
            <a:spLocks noGrp="1"/>
          </p:cNvSpPr>
          <p:nvPr>
            <p:ph idx="1"/>
          </p:nvPr>
        </p:nvSpPr>
        <p:spPr/>
        <p:txBody>
          <a:bodyPr/>
          <a:lstStyle/>
          <a:p>
            <a:r>
              <a:rPr lang="en-GB" altLang="en-US" dirty="0"/>
              <a:t>Listen to the facilitator’s questions.</a:t>
            </a:r>
          </a:p>
          <a:p>
            <a:r>
              <a:rPr lang="en-GB" altLang="en-US" dirty="0"/>
              <a:t>Are other people’s answers different to or the same as your own responses?</a:t>
            </a:r>
          </a:p>
          <a:p>
            <a:r>
              <a:rPr lang="en-GB" altLang="en-US" dirty="0"/>
              <a:t>Can you see Thinking and Feeling in action?</a:t>
            </a:r>
            <a:endParaRPr lang="en-CA" dirty="0"/>
          </a:p>
        </p:txBody>
      </p:sp>
      <p:sp>
        <p:nvSpPr>
          <p:cNvPr id="4" name="Slide Number Placeholder 3"/>
          <p:cNvSpPr>
            <a:spLocks noGrp="1"/>
          </p:cNvSpPr>
          <p:nvPr>
            <p:ph type="sldNum" sz="quarter" idx="12"/>
          </p:nvPr>
        </p:nvSpPr>
        <p:spPr/>
        <p:txBody>
          <a:bodyPr/>
          <a:lstStyle/>
          <a:p>
            <a:fld id="{F2A7FD28-9378-45EA-B11A-93B6BEEDFAB9}" type="slidenum">
              <a:rPr lang="en-CA" smtClean="0">
                <a:solidFill>
                  <a:srgbClr val="F0A22E">
                    <a:alpha val="25000"/>
                  </a:srgbClr>
                </a:solidFill>
              </a:rPr>
              <a:pPr/>
              <a:t>3</a:t>
            </a:fld>
            <a:endParaRPr lang="en-CA">
              <a:solidFill>
                <a:srgbClr val="F0A22E">
                  <a:alpha val="25000"/>
                </a:srgbClr>
              </a:solidFill>
            </a:endParaRPr>
          </a:p>
        </p:txBody>
      </p:sp>
    </p:spTree>
    <p:extLst>
      <p:ext uri="{BB962C8B-B14F-4D97-AF65-F5344CB8AC3E}">
        <p14:creationId xmlns:p14="http://schemas.microsoft.com/office/powerpoint/2010/main" val="2228800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1" name="Picture 7"/>
          <p:cNvPicPr>
            <a:picLocks noChangeAspect="1" noChangeArrowheads="1"/>
          </p:cNvPicPr>
          <p:nvPr/>
        </p:nvPicPr>
        <p:blipFill>
          <a:blip r:embed="rId3">
            <a:extLst>
              <a:ext uri="{28A0092B-C50C-407E-A947-70E740481C1C}">
                <a14:useLocalDpi xmlns:a14="http://schemas.microsoft.com/office/drawing/2010/main" val="0"/>
              </a:ext>
            </a:extLst>
          </a:blip>
          <a:srcRect l="26688" t="31860" r="25520" b="13306"/>
          <a:stretch>
            <a:fillRect/>
          </a:stretch>
        </p:blipFill>
        <p:spPr bwMode="auto">
          <a:xfrm>
            <a:off x="2390776" y="1217613"/>
            <a:ext cx="7694613"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3010" name="Title 1"/>
          <p:cNvSpPr>
            <a:spLocks noGrp="1"/>
          </p:cNvSpPr>
          <p:nvPr>
            <p:ph type="title"/>
          </p:nvPr>
        </p:nvSpPr>
        <p:spPr/>
        <p:txBody>
          <a:bodyPr/>
          <a:lstStyle/>
          <a:p>
            <a:r>
              <a:rPr lang="en-GB" altLang="en-US" smtClean="0"/>
              <a:t>T–F: Helping style</a:t>
            </a:r>
          </a:p>
        </p:txBody>
      </p:sp>
      <p:sp>
        <p:nvSpPr>
          <p:cNvPr id="2" name="Slide Number Placeholder 1"/>
          <p:cNvSpPr>
            <a:spLocks noGrp="1"/>
          </p:cNvSpPr>
          <p:nvPr>
            <p:ph type="sldNum" sz="quarter" idx="12"/>
          </p:nvPr>
        </p:nvSpPr>
        <p:spPr/>
        <p:txBody>
          <a:bodyPr/>
          <a:lstStyle/>
          <a:p>
            <a:fld id="{F2A7FD28-9378-45EA-B11A-93B6BEEDFAB9}" type="slidenum">
              <a:rPr lang="en-CA" smtClean="0">
                <a:solidFill>
                  <a:srgbClr val="F0A22E">
                    <a:alpha val="25000"/>
                  </a:srgbClr>
                </a:solidFill>
              </a:rPr>
              <a:pPr/>
              <a:t>4</a:t>
            </a:fld>
            <a:endParaRPr lang="en-CA">
              <a:solidFill>
                <a:srgbClr val="F0A22E">
                  <a:alpha val="25000"/>
                </a:srgbClr>
              </a:solidFill>
            </a:endParaRPr>
          </a:p>
        </p:txBody>
      </p:sp>
    </p:spTree>
    <p:extLst>
      <p:ext uri="{BB962C8B-B14F-4D97-AF65-F5344CB8AC3E}">
        <p14:creationId xmlns:p14="http://schemas.microsoft.com/office/powerpoint/2010/main" val="3975856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tropolitan">
  <a:themeElements>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0941A018-FB9B-4401-A32C-7E04526866E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478</Words>
  <Application>Microsoft Office PowerPoint</Application>
  <PresentationFormat>Widescreen</PresentationFormat>
  <Paragraphs>65</Paragraphs>
  <Slides>4</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Times New Roman</vt:lpstr>
      <vt:lpstr>Office Theme</vt:lpstr>
      <vt:lpstr>Metropolitan</vt:lpstr>
      <vt:lpstr>Exercise: “See things through my eyes”</vt:lpstr>
      <vt:lpstr>“See thing through my eyes”</vt:lpstr>
      <vt:lpstr>Debrief: “See things through my eyes”</vt:lpstr>
      <vt:lpstr>T–F: Helping style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four dimensions of type</dc:title>
  <dc:creator>Shawn Bakker</dc:creator>
  <cp:lastModifiedBy>Shawn Bakker</cp:lastModifiedBy>
  <cp:revision>5</cp:revision>
  <dcterms:created xsi:type="dcterms:W3CDTF">2018-01-10T19:50:18Z</dcterms:created>
  <dcterms:modified xsi:type="dcterms:W3CDTF">2018-06-26T17:00:19Z</dcterms:modified>
</cp:coreProperties>
</file>