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61" r:id="rId3"/>
    <p:sldId id="263" r:id="rId4"/>
    <p:sldId id="26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45756"/>
    <a:srgbClr val="0074B0"/>
    <a:srgbClr val="4674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31"/>
    <p:restoredTop sz="81871" autoAdjust="0"/>
  </p:normalViewPr>
  <p:slideViewPr>
    <p:cSldViewPr snapToGrid="0" snapToObjects="1">
      <p:cViewPr varScale="1">
        <p:scale>
          <a:sx n="94" d="100"/>
          <a:sy n="94" d="100"/>
        </p:scale>
        <p:origin x="15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E:\Work\Files\TKI%20Webinar%20(September%202020)\Analyses%202020.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Analyses!$A$18</c:f>
              <c:strCache>
                <c:ptCount val="1"/>
                <c:pt idx="0">
                  <c:v>Count if highest</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69DA-40E4-9280-F723938C244C}"/>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69DA-40E4-9280-F723938C244C}"/>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69DA-40E4-9280-F723938C244C}"/>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69DA-40E4-9280-F723938C244C}"/>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69DA-40E4-9280-F723938C244C}"/>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Analyses!$B$17:$F$17</c:f>
              <c:strCache>
                <c:ptCount val="5"/>
                <c:pt idx="0">
                  <c:v>Compromising</c:v>
                </c:pt>
                <c:pt idx="1">
                  <c:v>Avoiding</c:v>
                </c:pt>
                <c:pt idx="2">
                  <c:v>Collaborating</c:v>
                </c:pt>
                <c:pt idx="3">
                  <c:v>Accommodating</c:v>
                </c:pt>
                <c:pt idx="4">
                  <c:v>Competing</c:v>
                </c:pt>
              </c:strCache>
            </c:strRef>
          </c:cat>
          <c:val>
            <c:numRef>
              <c:f>Analyses!$B$18:$F$18</c:f>
              <c:numCache>
                <c:formatCode>General</c:formatCode>
                <c:ptCount val="5"/>
                <c:pt idx="0">
                  <c:v>28</c:v>
                </c:pt>
                <c:pt idx="1">
                  <c:v>14</c:v>
                </c:pt>
                <c:pt idx="2">
                  <c:v>9</c:v>
                </c:pt>
                <c:pt idx="3">
                  <c:v>6</c:v>
                </c:pt>
                <c:pt idx="4">
                  <c:v>6</c:v>
                </c:pt>
              </c:numCache>
            </c:numRef>
          </c:val>
          <c:extLst>
            <c:ext xmlns:c16="http://schemas.microsoft.com/office/drawing/2014/chart" uri="{C3380CC4-5D6E-409C-BE32-E72D297353CC}">
              <c16:uniqueId val="{0000000A-69DA-40E4-9280-F723938C244C}"/>
            </c:ext>
          </c:extLst>
        </c:ser>
        <c:dLbls>
          <c:dLblPos val="ctr"/>
          <c:showLegendKey val="0"/>
          <c:showVal val="0"/>
          <c:showCatName val="0"/>
          <c:showSerName val="0"/>
          <c:showPercent val="1"/>
          <c:showBubbleSize val="0"/>
          <c:showLeaderLines val="1"/>
        </c:dLbls>
        <c:firstSliceAng val="125"/>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8C716C-30FD-C74E-9EC9-172F2AC3A817}" type="datetimeFigureOut">
              <a:rPr lang="en-US" smtClean="0"/>
              <a:t>9/17/2020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7DAFDD-6BEE-734C-A8BA-E87D8385E1E5}" type="slidenum">
              <a:rPr lang="en-US" smtClean="0"/>
              <a:t>‹#›</a:t>
            </a:fld>
            <a:endParaRPr lang="en-US"/>
          </a:p>
        </p:txBody>
      </p:sp>
    </p:spTree>
    <p:extLst>
      <p:ext uri="{BB962C8B-B14F-4D97-AF65-F5344CB8AC3E}">
        <p14:creationId xmlns:p14="http://schemas.microsoft.com/office/powerpoint/2010/main" val="3958978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77DAFDD-6BEE-734C-A8BA-E87D8385E1E5}" type="slidenum">
              <a:rPr lang="en-US" smtClean="0"/>
              <a:t>1</a:t>
            </a:fld>
            <a:endParaRPr lang="en-US"/>
          </a:p>
        </p:txBody>
      </p:sp>
    </p:spTree>
    <p:extLst>
      <p:ext uri="{BB962C8B-B14F-4D97-AF65-F5344CB8AC3E}">
        <p14:creationId xmlns:p14="http://schemas.microsoft.com/office/powerpoint/2010/main" val="1942208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the descriptions of the styles above, you may have expected that Accommodating would be the most frequent natural style for Canadians. However, it seems that there is purpose behind our polite demeanor. </a:t>
            </a:r>
          </a:p>
          <a:p>
            <a:pPr marL="171450" indent="-171450">
              <a:buFont typeface="Arial" panose="020B0604020202020204" pitchFamily="34" charset="0"/>
              <a:buChar char="•"/>
            </a:pPr>
            <a:r>
              <a:rPr lang="en-US" dirty="0"/>
              <a:t>Canadians tend to take a Compromising approach to conflict, which means that we are willing to give up something that we want if everyone gets something that they want.</a:t>
            </a:r>
          </a:p>
          <a:p>
            <a:pPr marL="628650" lvl="1" indent="-171450">
              <a:buFont typeface="Arial" panose="020B0604020202020204" pitchFamily="34" charset="0"/>
              <a:buChar char="•"/>
            </a:pPr>
            <a:r>
              <a:rPr lang="en-US" dirty="0"/>
              <a:t>It’s very pragmatic (weighing of the pros and cons).</a:t>
            </a:r>
          </a:p>
          <a:p>
            <a:pPr marL="628650" lvl="1" indent="-171450">
              <a:buFont typeface="Arial" panose="020B0604020202020204" pitchFamily="34" charset="0"/>
              <a:buChar char="•"/>
            </a:pPr>
            <a:r>
              <a:rPr lang="en-US" dirty="0"/>
              <a:t>Less aggressive than Competing, not as cooperative as Accommodating.</a:t>
            </a:r>
          </a:p>
          <a:p>
            <a:pPr marL="171450" lvl="0" indent="-171450">
              <a:buFont typeface="Arial" panose="020B0604020202020204" pitchFamily="34" charset="0"/>
              <a:buChar char="•"/>
            </a:pPr>
            <a:r>
              <a:rPr lang="en-US" dirty="0"/>
              <a:t>Useful when the parties involved in the conflict cannot agree on a win-win solution, so a workable middle-ground is necessary.</a:t>
            </a:r>
          </a:p>
          <a:p>
            <a:pPr marL="628650" lvl="1" indent="-171450">
              <a:buFont typeface="Arial" panose="020B0604020202020204" pitchFamily="34" charset="0"/>
              <a:buChar char="•"/>
            </a:pPr>
            <a:r>
              <a:rPr lang="en-US" dirty="0"/>
              <a:t>Great as a temporary solution until a better one can be developed (decision needs to be made quickly).</a:t>
            </a:r>
          </a:p>
          <a:p>
            <a:pPr marL="628650" lvl="1" indent="-171450">
              <a:buFont typeface="Arial" panose="020B0604020202020204" pitchFamily="34" charset="0"/>
              <a:buChar char="•"/>
            </a:pPr>
            <a:r>
              <a:rPr lang="en-US" dirty="0"/>
              <a:t>Ideal when a situation is too complex to find a win-win solution</a:t>
            </a:r>
          </a:p>
        </p:txBody>
      </p:sp>
      <p:sp>
        <p:nvSpPr>
          <p:cNvPr id="4" name="Slide Number Placeholder 3"/>
          <p:cNvSpPr>
            <a:spLocks noGrp="1"/>
          </p:cNvSpPr>
          <p:nvPr>
            <p:ph type="sldNum" sz="quarter" idx="5"/>
          </p:nvPr>
        </p:nvSpPr>
        <p:spPr/>
        <p:txBody>
          <a:bodyPr/>
          <a:lstStyle/>
          <a:p>
            <a:fld id="{D77DAFDD-6BEE-734C-A8BA-E87D8385E1E5}" type="slidenum">
              <a:rPr lang="en-US" smtClean="0"/>
              <a:t>2</a:t>
            </a:fld>
            <a:endParaRPr lang="en-US"/>
          </a:p>
        </p:txBody>
      </p:sp>
    </p:spTree>
    <p:extLst>
      <p:ext uri="{BB962C8B-B14F-4D97-AF65-F5344CB8AC3E}">
        <p14:creationId xmlns:p14="http://schemas.microsoft.com/office/powerpoint/2010/main" val="3679515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Whatever your </a:t>
            </a:r>
            <a:r>
              <a:rPr lang="en-US" dirty="0" err="1"/>
              <a:t>favoured</a:t>
            </a:r>
            <a:r>
              <a:rPr lang="en-US" dirty="0"/>
              <a:t> style is, it may not be the best approach to every conflict.</a:t>
            </a:r>
          </a:p>
          <a:p>
            <a:pPr marL="171450" indent="-171450">
              <a:buFont typeface="Arial" panose="020B0604020202020204" pitchFamily="34" charset="0"/>
              <a:buChar char="•"/>
            </a:pPr>
            <a:r>
              <a:rPr lang="en-US" dirty="0"/>
              <a:t>Remember, we can use all of these styles.</a:t>
            </a:r>
          </a:p>
          <a:p>
            <a:pPr marL="171450" indent="-171450">
              <a:buFont typeface="Arial" panose="020B0604020202020204" pitchFamily="34" charset="0"/>
              <a:buChar char="•"/>
            </a:pPr>
            <a:r>
              <a:rPr lang="en-US" dirty="0"/>
              <a:t>But, how do you know which approach to use? Ask yourself the following questions [see slide].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Based on your answers to these questions, you can choose the approach that will provide the ideal outcome.</a:t>
            </a:r>
          </a:p>
          <a:p>
            <a:pPr marL="171450" indent="-171450">
              <a:buFont typeface="Arial" panose="020B0604020202020204" pitchFamily="34" charset="0"/>
              <a:buChar char="•"/>
            </a:pPr>
            <a:r>
              <a:rPr lang="en-US" dirty="0"/>
              <a:t>If there is enough time and trust between both parties to effectively communicate, then Collaboration might be possible.</a:t>
            </a:r>
          </a:p>
          <a:p>
            <a:pPr marL="171450" indent="-171450">
              <a:buFont typeface="Arial" panose="020B0604020202020204" pitchFamily="34" charset="0"/>
              <a:buChar char="•"/>
            </a:pPr>
            <a:r>
              <a:rPr lang="en-US" dirty="0"/>
              <a:t>If parts of the topic are important, but there isn’t much time, then a Compromise might be possible.</a:t>
            </a:r>
          </a:p>
          <a:p>
            <a:pPr marL="171450" indent="-171450">
              <a:buFont typeface="Arial" panose="020B0604020202020204" pitchFamily="34" charset="0"/>
              <a:buChar char="•"/>
            </a:pPr>
            <a:r>
              <a:rPr lang="en-US" dirty="0"/>
              <a:t>However, if the topic is very important to you but the relationship isn’t, then a Competing approach may be an option.</a:t>
            </a:r>
          </a:p>
        </p:txBody>
      </p:sp>
      <p:sp>
        <p:nvSpPr>
          <p:cNvPr id="4" name="Slide Number Placeholder 3"/>
          <p:cNvSpPr>
            <a:spLocks noGrp="1"/>
          </p:cNvSpPr>
          <p:nvPr>
            <p:ph type="sldNum" sz="quarter" idx="5"/>
          </p:nvPr>
        </p:nvSpPr>
        <p:spPr/>
        <p:txBody>
          <a:bodyPr/>
          <a:lstStyle/>
          <a:p>
            <a:fld id="{D77DAFDD-6BEE-734C-A8BA-E87D8385E1E5}" type="slidenum">
              <a:rPr lang="en-US" smtClean="0"/>
              <a:t>3</a:t>
            </a:fld>
            <a:endParaRPr lang="en-US"/>
          </a:p>
        </p:txBody>
      </p:sp>
    </p:spTree>
    <p:extLst>
      <p:ext uri="{BB962C8B-B14F-4D97-AF65-F5344CB8AC3E}">
        <p14:creationId xmlns:p14="http://schemas.microsoft.com/office/powerpoint/2010/main" val="27836313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B5217EE-9BFB-D44D-9DBB-DF74F4B1F9C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Title 1">
            <a:extLst>
              <a:ext uri="{FF2B5EF4-FFF2-40B4-BE49-F238E27FC236}">
                <a16:creationId xmlns:a16="http://schemas.microsoft.com/office/drawing/2014/main" id="{C38E034F-89E7-423A-BF54-9C6E2AD9DB70}"/>
              </a:ext>
            </a:extLst>
          </p:cNvPr>
          <p:cNvSpPr>
            <a:spLocks noGrp="1"/>
          </p:cNvSpPr>
          <p:nvPr>
            <p:ph type="title"/>
          </p:nvPr>
        </p:nvSpPr>
        <p:spPr>
          <a:xfrm>
            <a:off x="838200" y="2211185"/>
            <a:ext cx="10515600" cy="1217815"/>
          </a:xfrm>
        </p:spPr>
        <p:txBody>
          <a:bodyPr anchor="b">
            <a:normAutofit/>
          </a:bodyPr>
          <a:lstStyle>
            <a:lvl1pPr algn="r">
              <a:defRPr sz="4200" b="1" i="0" cap="all" spc="300" baseline="0">
                <a:solidFill>
                  <a:schemeClr val="bg1"/>
                </a:solidFill>
                <a:latin typeface="Futura Std Book" panose="020B0502020204020303" pitchFamily="34" charset="0"/>
                <a:cs typeface="Futura Medium" panose="020B0602020204020303" pitchFamily="34" charset="-79"/>
              </a:defRPr>
            </a:lvl1pPr>
          </a:lstStyle>
          <a:p>
            <a:r>
              <a:rPr lang="en-US" dirty="0"/>
              <a:t>Click to edit Master title style</a:t>
            </a:r>
          </a:p>
        </p:txBody>
      </p:sp>
      <p:sp>
        <p:nvSpPr>
          <p:cNvPr id="5" name="Content Placeholder 2">
            <a:extLst>
              <a:ext uri="{FF2B5EF4-FFF2-40B4-BE49-F238E27FC236}">
                <a16:creationId xmlns:a16="http://schemas.microsoft.com/office/drawing/2014/main" id="{88973C72-AE0E-46E6-BE60-E45C1FCCE77E}"/>
              </a:ext>
            </a:extLst>
          </p:cNvPr>
          <p:cNvSpPr>
            <a:spLocks noGrp="1"/>
          </p:cNvSpPr>
          <p:nvPr>
            <p:ph idx="1"/>
          </p:nvPr>
        </p:nvSpPr>
        <p:spPr>
          <a:xfrm>
            <a:off x="1939212" y="3499658"/>
            <a:ext cx="9414588" cy="1521229"/>
          </a:xfrm>
        </p:spPr>
        <p:txBody>
          <a:bodyPr>
            <a:noAutofit/>
          </a:bodyPr>
          <a:lstStyle>
            <a:lvl1pPr marL="0" indent="0" algn="r">
              <a:spcBef>
                <a:spcPts val="0"/>
              </a:spcBef>
              <a:buFontTx/>
              <a:buNone/>
              <a:defRPr sz="2400" b="0" i="0">
                <a:solidFill>
                  <a:schemeClr val="bg1"/>
                </a:solidFill>
                <a:latin typeface="Futura Std Book" panose="020B0502020204020303" pitchFamily="34" charset="0"/>
                <a:cs typeface="Futura Medium" panose="020B0602020204020303" pitchFamily="34" charset="-79"/>
              </a:defRPr>
            </a:lvl1pPr>
            <a:lvl2pPr marL="0" indent="0" algn="r">
              <a:spcBef>
                <a:spcPts val="0"/>
              </a:spcBef>
              <a:buFontTx/>
              <a:buNone/>
              <a:defRPr sz="2400" b="0" i="0">
                <a:solidFill>
                  <a:schemeClr val="bg1"/>
                </a:solidFill>
                <a:latin typeface="Futura Std Book" panose="020B0502020204020303" pitchFamily="34" charset="0"/>
                <a:cs typeface="Futura Medium" panose="020B0602020204020303" pitchFamily="34" charset="-79"/>
              </a:defRPr>
            </a:lvl2pPr>
            <a:lvl3pPr marL="0" indent="0" algn="r">
              <a:spcBef>
                <a:spcPts val="0"/>
              </a:spcBef>
              <a:buFontTx/>
              <a:buNone/>
              <a:defRPr sz="2400" b="0" i="0">
                <a:solidFill>
                  <a:schemeClr val="bg1"/>
                </a:solidFill>
                <a:latin typeface="Futura Std Book" panose="020B0502020204020303" pitchFamily="34" charset="0"/>
                <a:cs typeface="Futura Medium" panose="020B0602020204020303" pitchFamily="34" charset="-79"/>
              </a:defRPr>
            </a:lvl3pPr>
            <a:lvl4pPr marL="0" indent="0" algn="r">
              <a:spcBef>
                <a:spcPts val="0"/>
              </a:spcBef>
              <a:buFontTx/>
              <a:buNone/>
              <a:defRPr sz="2400" b="0" i="0">
                <a:solidFill>
                  <a:schemeClr val="bg1"/>
                </a:solidFill>
                <a:latin typeface="Futura Std Book" panose="020B0502020204020303" pitchFamily="34" charset="0"/>
                <a:cs typeface="Futura Medium" panose="020B0602020204020303" pitchFamily="34" charset="-79"/>
              </a:defRPr>
            </a:lvl4pPr>
            <a:lvl5pPr marL="0" indent="0" algn="r">
              <a:spcBef>
                <a:spcPts val="0"/>
              </a:spcBef>
              <a:buFontTx/>
              <a:buNone/>
              <a:defRPr sz="2400" b="0" i="0">
                <a:solidFill>
                  <a:schemeClr val="bg1"/>
                </a:solidFill>
                <a:latin typeface="Futura Std Book" panose="020B0502020204020303" pitchFamily="34" charset="0"/>
                <a:cs typeface="Futura Medium" panose="020B0602020204020303" pitchFamily="34" charset="-79"/>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93015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0BE42BCD-BE1B-7C46-9AD6-F4ADAC78D643}"/>
              </a:ext>
            </a:extLst>
          </p:cNvPr>
          <p:cNvSpPr>
            <a:spLocks noGrp="1"/>
          </p:cNvSpPr>
          <p:nvPr>
            <p:ph idx="1"/>
          </p:nvPr>
        </p:nvSpPr>
        <p:spPr>
          <a:xfrm>
            <a:off x="838200" y="498764"/>
            <a:ext cx="10515600" cy="5021778"/>
          </a:xfrm>
        </p:spPr>
        <p:txBody>
          <a:bodyPr>
            <a:normAutofit/>
          </a:bodyPr>
          <a:lstStyle>
            <a:lvl1pPr marL="0" indent="0">
              <a:lnSpc>
                <a:spcPct val="150000"/>
              </a:lnSpc>
              <a:spcBef>
                <a:spcPts val="0"/>
              </a:spcBef>
              <a:buFontTx/>
              <a:buNone/>
              <a:defRPr sz="2400" b="0" i="0">
                <a:solidFill>
                  <a:srgbClr val="545756"/>
                </a:solidFill>
                <a:latin typeface="Futura Std Book" panose="020B0502020204020303" pitchFamily="34" charset="0"/>
                <a:cs typeface="Futura Medium" panose="020B0602020204020303" pitchFamily="34" charset="-79"/>
              </a:defRPr>
            </a:lvl1pPr>
            <a:lvl2pPr marL="0" indent="0">
              <a:lnSpc>
                <a:spcPct val="150000"/>
              </a:lnSpc>
              <a:spcBef>
                <a:spcPts val="0"/>
              </a:spcBef>
              <a:buFontTx/>
              <a:buNone/>
              <a:defRPr sz="2400" b="0" i="0">
                <a:solidFill>
                  <a:srgbClr val="545756"/>
                </a:solidFill>
                <a:latin typeface="Futura Std Book" panose="020B0502020204020303" pitchFamily="34" charset="0"/>
                <a:cs typeface="Futura Medium" panose="020B0602020204020303" pitchFamily="34" charset="-79"/>
              </a:defRPr>
            </a:lvl2pPr>
            <a:lvl3pPr marL="0" indent="0">
              <a:lnSpc>
                <a:spcPct val="150000"/>
              </a:lnSpc>
              <a:spcBef>
                <a:spcPts val="0"/>
              </a:spcBef>
              <a:buFontTx/>
              <a:buNone/>
              <a:defRPr sz="2400" b="0" i="0">
                <a:solidFill>
                  <a:srgbClr val="545756"/>
                </a:solidFill>
                <a:latin typeface="Futura Std Book" panose="020B0502020204020303" pitchFamily="34" charset="0"/>
                <a:cs typeface="Futura Medium" panose="020B0602020204020303" pitchFamily="34" charset="-79"/>
              </a:defRPr>
            </a:lvl3pPr>
            <a:lvl4pPr marL="0" indent="0">
              <a:lnSpc>
                <a:spcPct val="150000"/>
              </a:lnSpc>
              <a:spcBef>
                <a:spcPts val="0"/>
              </a:spcBef>
              <a:buFontTx/>
              <a:buNone/>
              <a:defRPr sz="2400" b="0" i="0">
                <a:solidFill>
                  <a:srgbClr val="545756"/>
                </a:solidFill>
                <a:latin typeface="Futura Std Book" panose="020B0502020204020303" pitchFamily="34" charset="0"/>
                <a:cs typeface="Futura Medium" panose="020B0602020204020303" pitchFamily="34" charset="-79"/>
              </a:defRPr>
            </a:lvl4pPr>
            <a:lvl5pPr marL="0" indent="0">
              <a:lnSpc>
                <a:spcPct val="150000"/>
              </a:lnSpc>
              <a:spcBef>
                <a:spcPts val="0"/>
              </a:spcBef>
              <a:buFontTx/>
              <a:buNone/>
              <a:defRPr sz="2400" b="0" i="0">
                <a:solidFill>
                  <a:srgbClr val="545756"/>
                </a:solidFill>
                <a:latin typeface="Futura Std Book" panose="020B0502020204020303" pitchFamily="34" charset="0"/>
                <a:cs typeface="Futura Medium" panose="020B0602020204020303" pitchFamily="34" charset="-79"/>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 name="Picture 1">
            <a:extLst>
              <a:ext uri="{FF2B5EF4-FFF2-40B4-BE49-F238E27FC236}">
                <a16:creationId xmlns:a16="http://schemas.microsoft.com/office/drawing/2014/main" id="{5280F02B-83DE-45A1-8B04-ACF5DA7B96DC}"/>
              </a:ext>
            </a:extLst>
          </p:cNvPr>
          <p:cNvPicPr>
            <a:picLocks noChangeAspect="1"/>
          </p:cNvPicPr>
          <p:nvPr userDrawn="1"/>
        </p:nvPicPr>
        <p:blipFill>
          <a:blip r:embed="rId2"/>
          <a:stretch>
            <a:fillRect/>
          </a:stretch>
        </p:blipFill>
        <p:spPr>
          <a:xfrm>
            <a:off x="0" y="6054760"/>
            <a:ext cx="12192000" cy="800100"/>
          </a:xfrm>
          <a:prstGeom prst="rect">
            <a:avLst/>
          </a:prstGeom>
        </p:spPr>
      </p:pic>
      <p:sp>
        <p:nvSpPr>
          <p:cNvPr id="20" name="Title 1">
            <a:extLst>
              <a:ext uri="{FF2B5EF4-FFF2-40B4-BE49-F238E27FC236}">
                <a16:creationId xmlns:a16="http://schemas.microsoft.com/office/drawing/2014/main" id="{6C57AB75-C4D0-1144-8E48-7D6ACAF26307}"/>
              </a:ext>
            </a:extLst>
          </p:cNvPr>
          <p:cNvSpPr>
            <a:spLocks noGrp="1"/>
          </p:cNvSpPr>
          <p:nvPr>
            <p:ph type="title"/>
          </p:nvPr>
        </p:nvSpPr>
        <p:spPr>
          <a:xfrm>
            <a:off x="114993" y="6123498"/>
            <a:ext cx="8729749" cy="651375"/>
          </a:xfrm>
        </p:spPr>
        <p:txBody>
          <a:bodyPr>
            <a:noAutofit/>
          </a:bodyPr>
          <a:lstStyle>
            <a:lvl1pPr>
              <a:defRPr sz="3200" b="1" i="0" cap="all" spc="300" baseline="0">
                <a:solidFill>
                  <a:schemeClr val="bg1"/>
                </a:solidFill>
                <a:latin typeface="Futura Std Book" panose="020B0502020204020303" pitchFamily="34" charset="0"/>
                <a:cs typeface="Futura Medium" panose="020B0602020204020303" pitchFamily="34" charset="-79"/>
              </a:defRPr>
            </a:lvl1pPr>
          </a:lstStyle>
          <a:p>
            <a:endParaRPr lang="en-US" dirty="0"/>
          </a:p>
        </p:txBody>
      </p:sp>
    </p:spTree>
    <p:extLst>
      <p:ext uri="{BB962C8B-B14F-4D97-AF65-F5344CB8AC3E}">
        <p14:creationId xmlns:p14="http://schemas.microsoft.com/office/powerpoint/2010/main" val="4113644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Content Placeholder 2">
            <a:extLst>
              <a:ext uri="{FF2B5EF4-FFF2-40B4-BE49-F238E27FC236}">
                <a16:creationId xmlns:a16="http://schemas.microsoft.com/office/drawing/2014/main" id="{3AA1DB6F-2265-524C-BF87-F532A71386F1}"/>
              </a:ext>
            </a:extLst>
          </p:cNvPr>
          <p:cNvSpPr>
            <a:spLocks noGrp="1"/>
          </p:cNvSpPr>
          <p:nvPr>
            <p:ph idx="10"/>
          </p:nvPr>
        </p:nvSpPr>
        <p:spPr>
          <a:xfrm>
            <a:off x="838201" y="1432131"/>
            <a:ext cx="5171902" cy="3779949"/>
          </a:xfrm>
        </p:spPr>
        <p:txBody>
          <a:bodyPr>
            <a:normAutofit/>
          </a:bodyPr>
          <a:lstStyle>
            <a:lvl1pPr marL="0" indent="0">
              <a:lnSpc>
                <a:spcPct val="150000"/>
              </a:lnSpc>
              <a:spcBef>
                <a:spcPts val="0"/>
              </a:spcBef>
              <a:buFontTx/>
              <a:buNone/>
              <a:defRPr sz="2000" b="0" i="0">
                <a:solidFill>
                  <a:srgbClr val="545756"/>
                </a:solidFill>
                <a:latin typeface="Futura Std Book" panose="020B0502020204020303" pitchFamily="34" charset="0"/>
                <a:cs typeface="Futura Medium" panose="020B0602020204020303" pitchFamily="34" charset="-79"/>
              </a:defRPr>
            </a:lvl1pPr>
            <a:lvl2pPr marL="0" indent="0">
              <a:lnSpc>
                <a:spcPct val="150000"/>
              </a:lnSpc>
              <a:spcBef>
                <a:spcPts val="0"/>
              </a:spcBef>
              <a:buFontTx/>
              <a:buNone/>
              <a:defRPr sz="2000" b="0" i="0">
                <a:solidFill>
                  <a:srgbClr val="545756"/>
                </a:solidFill>
                <a:latin typeface="Futura Std Book" panose="020B0502020204020303" pitchFamily="34" charset="0"/>
                <a:cs typeface="Futura Medium" panose="020B0602020204020303" pitchFamily="34" charset="-79"/>
              </a:defRPr>
            </a:lvl2pPr>
            <a:lvl3pPr marL="0" indent="0">
              <a:lnSpc>
                <a:spcPct val="150000"/>
              </a:lnSpc>
              <a:spcBef>
                <a:spcPts val="0"/>
              </a:spcBef>
              <a:buFontTx/>
              <a:buNone/>
              <a:defRPr sz="2000" b="0" i="0">
                <a:solidFill>
                  <a:srgbClr val="545756"/>
                </a:solidFill>
                <a:latin typeface="Futura Std Book" panose="020B0502020204020303" pitchFamily="34" charset="0"/>
                <a:cs typeface="Futura Medium" panose="020B0602020204020303" pitchFamily="34" charset="-79"/>
              </a:defRPr>
            </a:lvl3pPr>
            <a:lvl4pPr marL="0" indent="0">
              <a:lnSpc>
                <a:spcPct val="150000"/>
              </a:lnSpc>
              <a:spcBef>
                <a:spcPts val="0"/>
              </a:spcBef>
              <a:buFontTx/>
              <a:buNone/>
              <a:defRPr sz="2000" b="0" i="0">
                <a:solidFill>
                  <a:srgbClr val="545756"/>
                </a:solidFill>
                <a:latin typeface="Futura Std Book" panose="020B0502020204020303" pitchFamily="34" charset="0"/>
                <a:cs typeface="Futura Medium" panose="020B0602020204020303" pitchFamily="34" charset="-79"/>
              </a:defRPr>
            </a:lvl4pPr>
            <a:lvl5pPr marL="0" indent="0">
              <a:lnSpc>
                <a:spcPct val="150000"/>
              </a:lnSpc>
              <a:spcBef>
                <a:spcPts val="0"/>
              </a:spcBef>
              <a:buFontTx/>
              <a:buNone/>
              <a:defRPr sz="2000" b="0" i="0">
                <a:solidFill>
                  <a:srgbClr val="545756"/>
                </a:solidFill>
                <a:latin typeface="Futura Std Book" panose="020B0502020204020303" pitchFamily="34" charset="0"/>
                <a:cs typeface="Futura Medium" panose="020B0602020204020303" pitchFamily="34" charset="-79"/>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4">
            <a:extLst>
              <a:ext uri="{FF2B5EF4-FFF2-40B4-BE49-F238E27FC236}">
                <a16:creationId xmlns:a16="http://schemas.microsoft.com/office/drawing/2014/main" id="{30D74B18-9726-E24E-A3F6-7588E685CD28}"/>
              </a:ext>
            </a:extLst>
          </p:cNvPr>
          <p:cNvSpPr>
            <a:spLocks noGrp="1"/>
          </p:cNvSpPr>
          <p:nvPr>
            <p:ph type="body" sz="quarter" idx="11"/>
          </p:nvPr>
        </p:nvSpPr>
        <p:spPr>
          <a:xfrm>
            <a:off x="838200" y="751113"/>
            <a:ext cx="5171902" cy="600075"/>
          </a:xfrm>
        </p:spPr>
        <p:txBody>
          <a:bodyPr anchor="ctr"/>
          <a:lstStyle>
            <a:lvl1pPr marL="0" indent="0">
              <a:buNone/>
              <a:defRPr sz="2400" b="1" i="0" cap="none" baseline="0">
                <a:solidFill>
                  <a:srgbClr val="00A3DB"/>
                </a:solidFill>
                <a:latin typeface="Futura Std Book" panose="020B05020202040203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Content Placeholder 2">
            <a:extLst>
              <a:ext uri="{FF2B5EF4-FFF2-40B4-BE49-F238E27FC236}">
                <a16:creationId xmlns:a16="http://schemas.microsoft.com/office/drawing/2014/main" id="{A6279A8E-DB4B-DC4F-B289-7500404C3205}"/>
              </a:ext>
            </a:extLst>
          </p:cNvPr>
          <p:cNvSpPr>
            <a:spLocks noGrp="1"/>
          </p:cNvSpPr>
          <p:nvPr>
            <p:ph idx="12"/>
          </p:nvPr>
        </p:nvSpPr>
        <p:spPr>
          <a:xfrm>
            <a:off x="6181896" y="1432131"/>
            <a:ext cx="5171902" cy="3779949"/>
          </a:xfrm>
        </p:spPr>
        <p:txBody>
          <a:bodyPr>
            <a:normAutofit/>
          </a:bodyPr>
          <a:lstStyle>
            <a:lvl1pPr marL="0" indent="0">
              <a:lnSpc>
                <a:spcPct val="150000"/>
              </a:lnSpc>
              <a:spcBef>
                <a:spcPts val="0"/>
              </a:spcBef>
              <a:buFontTx/>
              <a:buNone/>
              <a:defRPr sz="2000" b="0" i="0">
                <a:solidFill>
                  <a:srgbClr val="545756"/>
                </a:solidFill>
                <a:latin typeface="Futura Std Book" panose="020B0502020204020303" pitchFamily="34" charset="0"/>
                <a:cs typeface="Futura Medium" panose="020B0602020204020303" pitchFamily="34" charset="-79"/>
              </a:defRPr>
            </a:lvl1pPr>
            <a:lvl2pPr marL="0" indent="0">
              <a:lnSpc>
                <a:spcPct val="150000"/>
              </a:lnSpc>
              <a:spcBef>
                <a:spcPts val="0"/>
              </a:spcBef>
              <a:buFontTx/>
              <a:buNone/>
              <a:defRPr sz="2000" b="0" i="0">
                <a:solidFill>
                  <a:srgbClr val="545756"/>
                </a:solidFill>
                <a:latin typeface="Futura Std Book" panose="020B0502020204020303" pitchFamily="34" charset="0"/>
                <a:cs typeface="Futura Medium" panose="020B0602020204020303" pitchFamily="34" charset="-79"/>
              </a:defRPr>
            </a:lvl2pPr>
            <a:lvl3pPr marL="0" indent="0">
              <a:lnSpc>
                <a:spcPct val="150000"/>
              </a:lnSpc>
              <a:spcBef>
                <a:spcPts val="0"/>
              </a:spcBef>
              <a:buFontTx/>
              <a:buNone/>
              <a:defRPr sz="2000" b="0" i="0">
                <a:solidFill>
                  <a:srgbClr val="545756"/>
                </a:solidFill>
                <a:latin typeface="Futura Std Book" panose="020B0502020204020303" pitchFamily="34" charset="0"/>
                <a:cs typeface="Futura Medium" panose="020B0602020204020303" pitchFamily="34" charset="-79"/>
              </a:defRPr>
            </a:lvl3pPr>
            <a:lvl4pPr marL="0" indent="0">
              <a:lnSpc>
                <a:spcPct val="150000"/>
              </a:lnSpc>
              <a:spcBef>
                <a:spcPts val="0"/>
              </a:spcBef>
              <a:buFontTx/>
              <a:buNone/>
              <a:defRPr sz="2000" b="0" i="0">
                <a:solidFill>
                  <a:srgbClr val="545756"/>
                </a:solidFill>
                <a:latin typeface="Futura Std Book" panose="020B0502020204020303" pitchFamily="34" charset="0"/>
                <a:cs typeface="Futura Medium" panose="020B0602020204020303" pitchFamily="34" charset="-79"/>
              </a:defRPr>
            </a:lvl4pPr>
            <a:lvl5pPr marL="0" indent="0">
              <a:lnSpc>
                <a:spcPct val="150000"/>
              </a:lnSpc>
              <a:spcBef>
                <a:spcPts val="0"/>
              </a:spcBef>
              <a:buFontTx/>
              <a:buNone/>
              <a:defRPr sz="2000" b="0" i="0">
                <a:solidFill>
                  <a:srgbClr val="545756"/>
                </a:solidFill>
                <a:latin typeface="Futura Std Book" panose="020B0502020204020303" pitchFamily="34" charset="0"/>
                <a:cs typeface="Futura Medium" panose="020B0602020204020303" pitchFamily="34" charset="-79"/>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EB7B2D20-3F2F-4536-81CE-6515B1C20B84}"/>
              </a:ext>
            </a:extLst>
          </p:cNvPr>
          <p:cNvPicPr>
            <a:picLocks noChangeAspect="1"/>
          </p:cNvPicPr>
          <p:nvPr userDrawn="1"/>
        </p:nvPicPr>
        <p:blipFill>
          <a:blip r:embed="rId2"/>
          <a:stretch>
            <a:fillRect/>
          </a:stretch>
        </p:blipFill>
        <p:spPr>
          <a:xfrm>
            <a:off x="0" y="6054760"/>
            <a:ext cx="12192000" cy="800100"/>
          </a:xfrm>
          <a:prstGeom prst="rect">
            <a:avLst/>
          </a:prstGeom>
        </p:spPr>
      </p:pic>
      <p:sp>
        <p:nvSpPr>
          <p:cNvPr id="11" name="Text Placeholder 4">
            <a:extLst>
              <a:ext uri="{FF2B5EF4-FFF2-40B4-BE49-F238E27FC236}">
                <a16:creationId xmlns:a16="http://schemas.microsoft.com/office/drawing/2014/main" id="{ADA195BF-03B9-4366-BD74-53395A748C9C}"/>
              </a:ext>
            </a:extLst>
          </p:cNvPr>
          <p:cNvSpPr>
            <a:spLocks noGrp="1"/>
          </p:cNvSpPr>
          <p:nvPr>
            <p:ph type="body" sz="quarter" idx="14"/>
          </p:nvPr>
        </p:nvSpPr>
        <p:spPr>
          <a:xfrm>
            <a:off x="6181896" y="751113"/>
            <a:ext cx="5171903" cy="600075"/>
          </a:xfrm>
        </p:spPr>
        <p:txBody>
          <a:bodyPr anchor="ctr"/>
          <a:lstStyle>
            <a:lvl1pPr marL="0" indent="0">
              <a:buNone/>
              <a:defRPr sz="2400" b="1" i="0" cap="none" baseline="0">
                <a:solidFill>
                  <a:srgbClr val="00A3DB"/>
                </a:solidFill>
                <a:latin typeface="Futura Std Book" panose="020B05020202040203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0" name="Title 1">
            <a:extLst>
              <a:ext uri="{FF2B5EF4-FFF2-40B4-BE49-F238E27FC236}">
                <a16:creationId xmlns:a16="http://schemas.microsoft.com/office/drawing/2014/main" id="{CF352066-B92A-4279-8996-40C7648EE33C}"/>
              </a:ext>
            </a:extLst>
          </p:cNvPr>
          <p:cNvSpPr>
            <a:spLocks noGrp="1"/>
          </p:cNvSpPr>
          <p:nvPr>
            <p:ph type="title"/>
          </p:nvPr>
        </p:nvSpPr>
        <p:spPr>
          <a:xfrm>
            <a:off x="114993" y="6123498"/>
            <a:ext cx="8729749" cy="651375"/>
          </a:xfrm>
        </p:spPr>
        <p:txBody>
          <a:bodyPr>
            <a:noAutofit/>
          </a:bodyPr>
          <a:lstStyle>
            <a:lvl1pPr>
              <a:defRPr sz="3200" b="1" i="0" cap="all" spc="300" baseline="0">
                <a:solidFill>
                  <a:schemeClr val="bg1"/>
                </a:solidFill>
                <a:latin typeface="Futura Std Book" panose="020B0502020204020303" pitchFamily="34" charset="0"/>
                <a:cs typeface="Futura Medium" panose="020B0602020204020303" pitchFamily="34" charset="-79"/>
              </a:defRPr>
            </a:lvl1pPr>
          </a:lstStyle>
          <a:p>
            <a:endParaRPr lang="en-US" dirty="0"/>
          </a:p>
        </p:txBody>
      </p:sp>
    </p:spTree>
    <p:extLst>
      <p:ext uri="{BB962C8B-B14F-4D97-AF65-F5344CB8AC3E}">
        <p14:creationId xmlns:p14="http://schemas.microsoft.com/office/powerpoint/2010/main" val="2489015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280F02B-83DE-45A1-8B04-ACF5DA7B96DC}"/>
              </a:ext>
            </a:extLst>
          </p:cNvPr>
          <p:cNvPicPr>
            <a:picLocks noChangeAspect="1"/>
          </p:cNvPicPr>
          <p:nvPr userDrawn="1"/>
        </p:nvPicPr>
        <p:blipFill>
          <a:blip r:embed="rId2"/>
          <a:stretch>
            <a:fillRect/>
          </a:stretch>
        </p:blipFill>
        <p:spPr>
          <a:xfrm>
            <a:off x="0" y="6054760"/>
            <a:ext cx="12192000" cy="800100"/>
          </a:xfrm>
          <a:prstGeom prst="rect">
            <a:avLst/>
          </a:prstGeom>
        </p:spPr>
      </p:pic>
      <p:sp>
        <p:nvSpPr>
          <p:cNvPr id="4" name="Title 1">
            <a:extLst>
              <a:ext uri="{FF2B5EF4-FFF2-40B4-BE49-F238E27FC236}">
                <a16:creationId xmlns:a16="http://schemas.microsoft.com/office/drawing/2014/main" id="{654F5853-EEBB-4FAF-A7B6-F8A9C26F7FD7}"/>
              </a:ext>
            </a:extLst>
          </p:cNvPr>
          <p:cNvSpPr>
            <a:spLocks noGrp="1"/>
          </p:cNvSpPr>
          <p:nvPr>
            <p:ph type="title"/>
          </p:nvPr>
        </p:nvSpPr>
        <p:spPr>
          <a:xfrm>
            <a:off x="114993" y="6123498"/>
            <a:ext cx="8729749" cy="651375"/>
          </a:xfrm>
        </p:spPr>
        <p:txBody>
          <a:bodyPr>
            <a:noAutofit/>
          </a:bodyPr>
          <a:lstStyle>
            <a:lvl1pPr>
              <a:defRPr sz="3200" b="1" i="0" cap="all" spc="300" baseline="0">
                <a:solidFill>
                  <a:schemeClr val="bg1"/>
                </a:solidFill>
                <a:latin typeface="Futura Std Book" panose="020B0502020204020303" pitchFamily="34" charset="0"/>
                <a:cs typeface="Futura Medium" panose="020B0602020204020303" pitchFamily="34" charset="-79"/>
              </a:defRPr>
            </a:lvl1pPr>
          </a:lstStyle>
          <a:p>
            <a:endParaRPr lang="en-US" dirty="0"/>
          </a:p>
        </p:txBody>
      </p:sp>
    </p:spTree>
    <p:extLst>
      <p:ext uri="{BB962C8B-B14F-4D97-AF65-F5344CB8AC3E}">
        <p14:creationId xmlns:p14="http://schemas.microsoft.com/office/powerpoint/2010/main" val="12690003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8271EC-1377-4948-B568-5A804B27766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E72CDB-B705-AE42-9828-A005FB4ACD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11DA41-F4F9-0B49-9DB6-14E0D12490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85A216-3D80-F344-8FA8-F0899BE2B5F2}" type="datetimeFigureOut">
              <a:rPr lang="en-US" smtClean="0"/>
              <a:t>9/17/2020</a:t>
            </a:fld>
            <a:endParaRPr lang="en-US"/>
          </a:p>
        </p:txBody>
      </p:sp>
      <p:sp>
        <p:nvSpPr>
          <p:cNvPr id="5" name="Footer Placeholder 4">
            <a:extLst>
              <a:ext uri="{FF2B5EF4-FFF2-40B4-BE49-F238E27FC236}">
                <a16:creationId xmlns:a16="http://schemas.microsoft.com/office/drawing/2014/main" id="{CF543D4B-42D0-C349-A170-920742CAE9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79EA4A6-4875-E340-8D25-9C13EE2DEB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EE833-493A-6043-9598-1446C635F86D}" type="slidenum">
              <a:rPr lang="en-US" smtClean="0"/>
              <a:t>‹#›</a:t>
            </a:fld>
            <a:endParaRPr lang="en-US"/>
          </a:p>
        </p:txBody>
      </p:sp>
    </p:spTree>
    <p:extLst>
      <p:ext uri="{BB962C8B-B14F-4D97-AF65-F5344CB8AC3E}">
        <p14:creationId xmlns:p14="http://schemas.microsoft.com/office/powerpoint/2010/main" val="341884860"/>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70" r:id="rId3"/>
    <p:sldLayoutId id="2147483673"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808209A-7763-4102-8802-683CEEC75F07}"/>
              </a:ext>
            </a:extLst>
          </p:cNvPr>
          <p:cNvSpPr>
            <a:spLocks noGrp="1"/>
          </p:cNvSpPr>
          <p:nvPr>
            <p:ph type="title"/>
          </p:nvPr>
        </p:nvSpPr>
        <p:spPr/>
        <p:txBody>
          <a:bodyPr>
            <a:normAutofit/>
          </a:bodyPr>
          <a:lstStyle/>
          <a:p>
            <a:r>
              <a:rPr lang="en-US" dirty="0"/>
              <a:t>Challenging the stereotype</a:t>
            </a:r>
            <a:endParaRPr lang="en-CA" dirty="0"/>
          </a:p>
        </p:txBody>
      </p:sp>
      <p:sp>
        <p:nvSpPr>
          <p:cNvPr id="4" name="Content Placeholder 3">
            <a:extLst>
              <a:ext uri="{FF2B5EF4-FFF2-40B4-BE49-F238E27FC236}">
                <a16:creationId xmlns:a16="http://schemas.microsoft.com/office/drawing/2014/main" id="{D815568B-CDD4-475C-9B7A-C2F92FC4E907}"/>
              </a:ext>
            </a:extLst>
          </p:cNvPr>
          <p:cNvSpPr>
            <a:spLocks noGrp="1"/>
          </p:cNvSpPr>
          <p:nvPr>
            <p:ph idx="1"/>
          </p:nvPr>
        </p:nvSpPr>
        <p:spPr/>
        <p:txBody>
          <a:bodyPr/>
          <a:lstStyle/>
          <a:p>
            <a:r>
              <a:rPr lang="en-US" dirty="0"/>
              <a:t>What is the Canadian approach to conflict?</a:t>
            </a:r>
            <a:endParaRPr lang="en-CA" dirty="0"/>
          </a:p>
        </p:txBody>
      </p:sp>
    </p:spTree>
    <p:extLst>
      <p:ext uri="{BB962C8B-B14F-4D97-AF65-F5344CB8AC3E}">
        <p14:creationId xmlns:p14="http://schemas.microsoft.com/office/powerpoint/2010/main" val="2391200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1647A8-01D5-4B27-865A-F477E815F350}"/>
              </a:ext>
            </a:extLst>
          </p:cNvPr>
          <p:cNvSpPr>
            <a:spLocks noGrp="1"/>
          </p:cNvSpPr>
          <p:nvPr>
            <p:ph type="title"/>
          </p:nvPr>
        </p:nvSpPr>
        <p:spPr/>
        <p:txBody>
          <a:bodyPr/>
          <a:lstStyle/>
          <a:p>
            <a:r>
              <a:rPr lang="en-CA" dirty="0"/>
              <a:t>Favoured Conflict Style</a:t>
            </a:r>
            <a:br>
              <a:rPr lang="en-CA" dirty="0"/>
            </a:br>
            <a:r>
              <a:rPr lang="en-CA" sz="1600" dirty="0"/>
              <a:t>(2014-2020, n = 48,703)</a:t>
            </a:r>
            <a:endParaRPr lang="en-CA" sz="1800" dirty="0"/>
          </a:p>
        </p:txBody>
      </p:sp>
      <p:graphicFrame>
        <p:nvGraphicFramePr>
          <p:cNvPr id="8" name="Chart 7">
            <a:extLst>
              <a:ext uri="{FF2B5EF4-FFF2-40B4-BE49-F238E27FC236}">
                <a16:creationId xmlns:a16="http://schemas.microsoft.com/office/drawing/2014/main" id="{4A299BE3-1598-44A2-8CD4-527B8D9B69E6}"/>
              </a:ext>
            </a:extLst>
          </p:cNvPr>
          <p:cNvGraphicFramePr>
            <a:graphicFrameLocks/>
          </p:cNvGraphicFramePr>
          <p:nvPr>
            <p:extLst>
              <p:ext uri="{D42A27DB-BD31-4B8C-83A1-F6EECF244321}">
                <p14:modId xmlns:p14="http://schemas.microsoft.com/office/powerpoint/2010/main" val="2314227504"/>
              </p:ext>
            </p:extLst>
          </p:nvPr>
        </p:nvGraphicFramePr>
        <p:xfrm>
          <a:off x="533400" y="303530"/>
          <a:ext cx="11125200" cy="54483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0429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414868-AE58-467E-B54E-0AE669034C3B}"/>
              </a:ext>
            </a:extLst>
          </p:cNvPr>
          <p:cNvSpPr>
            <a:spLocks noGrp="1"/>
          </p:cNvSpPr>
          <p:nvPr>
            <p:ph idx="1"/>
          </p:nvPr>
        </p:nvSpPr>
        <p:spPr/>
        <p:txBody>
          <a:bodyPr>
            <a:normAutofit fontScale="92500"/>
          </a:bodyPr>
          <a:lstStyle/>
          <a:p>
            <a:pPr marL="457200" indent="-457200">
              <a:buFont typeface="+mj-lt"/>
              <a:buAutoNum type="arabicPeriod"/>
            </a:pPr>
            <a:r>
              <a:rPr lang="en-US" dirty="0">
                <a:solidFill>
                  <a:schemeClr val="tx1"/>
                </a:solidFill>
              </a:rPr>
              <a:t>Is the situation simple (unidimensional) or complex (multi-dimensional)?</a:t>
            </a:r>
          </a:p>
          <a:p>
            <a:pPr marL="457200" indent="-457200">
              <a:buFont typeface="+mj-lt"/>
              <a:buAutoNum type="arabicPeriod"/>
            </a:pPr>
            <a:r>
              <a:rPr lang="en-US" dirty="0">
                <a:solidFill>
                  <a:schemeClr val="tx1"/>
                </a:solidFill>
              </a:rPr>
              <a:t>Do we trust each other enough to be open about our needs and concerns?</a:t>
            </a:r>
          </a:p>
          <a:p>
            <a:pPr marL="457200" indent="-457200">
              <a:buFont typeface="+mj-lt"/>
              <a:buAutoNum type="arabicPeriod"/>
            </a:pPr>
            <a:r>
              <a:rPr lang="en-US" dirty="0">
                <a:solidFill>
                  <a:schemeClr val="tx1"/>
                </a:solidFill>
              </a:rPr>
              <a:t>Does the environment allow us to share our needs and concerns?</a:t>
            </a:r>
          </a:p>
          <a:p>
            <a:pPr marL="457200" indent="-457200">
              <a:buFont typeface="+mj-lt"/>
              <a:buAutoNum type="arabicPeriod"/>
            </a:pPr>
            <a:r>
              <a:rPr lang="en-US" dirty="0">
                <a:solidFill>
                  <a:schemeClr val="tx1"/>
                </a:solidFill>
              </a:rPr>
              <a:t>Do we communicate effectively with each other?</a:t>
            </a:r>
          </a:p>
          <a:p>
            <a:pPr marL="457200" indent="-457200">
              <a:buFont typeface="+mj-lt"/>
              <a:buAutoNum type="arabicPeriod"/>
            </a:pPr>
            <a:r>
              <a:rPr lang="en-US" dirty="0">
                <a:solidFill>
                  <a:schemeClr val="tx1"/>
                </a:solidFill>
              </a:rPr>
              <a:t>How much time do we have to resolve this conflict?</a:t>
            </a:r>
          </a:p>
          <a:p>
            <a:pPr marL="457200" indent="-457200">
              <a:buFont typeface="+mj-lt"/>
              <a:buAutoNum type="arabicPeriod"/>
            </a:pPr>
            <a:r>
              <a:rPr lang="en-US" dirty="0">
                <a:solidFill>
                  <a:schemeClr val="tx1"/>
                </a:solidFill>
              </a:rPr>
              <a:t>How important is the topic to me?</a:t>
            </a:r>
          </a:p>
          <a:p>
            <a:pPr marL="457200" indent="-457200">
              <a:buFont typeface="+mj-lt"/>
              <a:buAutoNum type="arabicPeriod"/>
            </a:pPr>
            <a:r>
              <a:rPr lang="en-US" dirty="0">
                <a:solidFill>
                  <a:schemeClr val="tx1"/>
                </a:solidFill>
              </a:rPr>
              <a:t>How important is the topic to the other side?</a:t>
            </a:r>
          </a:p>
          <a:p>
            <a:pPr marL="457200" indent="-457200">
              <a:buFont typeface="+mj-lt"/>
              <a:buAutoNum type="arabicPeriod"/>
            </a:pPr>
            <a:r>
              <a:rPr lang="en-US" dirty="0">
                <a:solidFill>
                  <a:schemeClr val="tx1"/>
                </a:solidFill>
              </a:rPr>
              <a:t>How important is our relationship?</a:t>
            </a:r>
          </a:p>
        </p:txBody>
      </p:sp>
      <p:sp>
        <p:nvSpPr>
          <p:cNvPr id="3" name="Title 2">
            <a:extLst>
              <a:ext uri="{FF2B5EF4-FFF2-40B4-BE49-F238E27FC236}">
                <a16:creationId xmlns:a16="http://schemas.microsoft.com/office/drawing/2014/main" id="{8DED8A04-C7B4-4211-BF24-DF62BD01B98B}"/>
              </a:ext>
            </a:extLst>
          </p:cNvPr>
          <p:cNvSpPr>
            <a:spLocks noGrp="1"/>
          </p:cNvSpPr>
          <p:nvPr>
            <p:ph type="title"/>
          </p:nvPr>
        </p:nvSpPr>
        <p:spPr/>
        <p:txBody>
          <a:bodyPr/>
          <a:lstStyle/>
          <a:p>
            <a:r>
              <a:rPr lang="en-CA" dirty="0"/>
              <a:t>Practical Advice</a:t>
            </a:r>
          </a:p>
        </p:txBody>
      </p:sp>
    </p:spTree>
    <p:extLst>
      <p:ext uri="{BB962C8B-B14F-4D97-AF65-F5344CB8AC3E}">
        <p14:creationId xmlns:p14="http://schemas.microsoft.com/office/powerpoint/2010/main" val="3674837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7A5FC2-478F-4BF4-BAED-533D02DC6DBA}"/>
              </a:ext>
            </a:extLst>
          </p:cNvPr>
          <p:cNvSpPr>
            <a:spLocks noGrp="1"/>
          </p:cNvSpPr>
          <p:nvPr>
            <p:ph type="title"/>
          </p:nvPr>
        </p:nvSpPr>
        <p:spPr/>
        <p:txBody>
          <a:bodyPr/>
          <a:lstStyle/>
          <a:p>
            <a:r>
              <a:rPr lang="en-CA" dirty="0"/>
              <a:t>Connecting with us</a:t>
            </a:r>
          </a:p>
        </p:txBody>
      </p:sp>
      <p:grpSp>
        <p:nvGrpSpPr>
          <p:cNvPr id="60" name="Group 59">
            <a:extLst>
              <a:ext uri="{FF2B5EF4-FFF2-40B4-BE49-F238E27FC236}">
                <a16:creationId xmlns:a16="http://schemas.microsoft.com/office/drawing/2014/main" id="{001E9941-702D-41B5-BF7D-546C6E3FFA16}"/>
              </a:ext>
            </a:extLst>
          </p:cNvPr>
          <p:cNvGrpSpPr/>
          <p:nvPr/>
        </p:nvGrpSpPr>
        <p:grpSpPr>
          <a:xfrm>
            <a:off x="6570976" y="2306111"/>
            <a:ext cx="4680000" cy="1527768"/>
            <a:chOff x="6570976" y="2306111"/>
            <a:chExt cx="4680000" cy="1527768"/>
          </a:xfrm>
        </p:grpSpPr>
        <p:sp>
          <p:nvSpPr>
            <p:cNvPr id="34" name="Freeform: Shape 33">
              <a:extLst>
                <a:ext uri="{FF2B5EF4-FFF2-40B4-BE49-F238E27FC236}">
                  <a16:creationId xmlns:a16="http://schemas.microsoft.com/office/drawing/2014/main" id="{5AF4C04D-AADE-4B0C-82CD-307BD849EE61}"/>
                </a:ext>
              </a:extLst>
            </p:cNvPr>
            <p:cNvSpPr/>
            <p:nvPr/>
          </p:nvSpPr>
          <p:spPr>
            <a:xfrm>
              <a:off x="6797033" y="2306111"/>
              <a:ext cx="4453943" cy="720000"/>
            </a:xfrm>
            <a:custGeom>
              <a:avLst/>
              <a:gdLst>
                <a:gd name="connsiteX0" fmla="*/ 0 w 5472684"/>
                <a:gd name="connsiteY0" fmla="*/ 0 h 895880"/>
                <a:gd name="connsiteX1" fmla="*/ 5024744 w 5472684"/>
                <a:gd name="connsiteY1" fmla="*/ 0 h 895880"/>
                <a:gd name="connsiteX2" fmla="*/ 5472684 w 5472684"/>
                <a:gd name="connsiteY2" fmla="*/ 447940 h 895880"/>
                <a:gd name="connsiteX3" fmla="*/ 5024744 w 5472684"/>
                <a:gd name="connsiteY3" fmla="*/ 895880 h 895880"/>
                <a:gd name="connsiteX4" fmla="*/ 0 w 5472684"/>
                <a:gd name="connsiteY4" fmla="*/ 895880 h 895880"/>
                <a:gd name="connsiteX5" fmla="*/ 0 w 5472684"/>
                <a:gd name="connsiteY5" fmla="*/ 0 h 89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895880">
                  <a:moveTo>
                    <a:pt x="5472684" y="895879"/>
                  </a:moveTo>
                  <a:lnTo>
                    <a:pt x="447940" y="895879"/>
                  </a:lnTo>
                  <a:lnTo>
                    <a:pt x="0" y="447940"/>
                  </a:lnTo>
                  <a:lnTo>
                    <a:pt x="447940" y="1"/>
                  </a:lnTo>
                  <a:lnTo>
                    <a:pt x="5472684" y="1"/>
                  </a:lnTo>
                  <a:lnTo>
                    <a:pt x="5472684" y="895879"/>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619029" tIns="87631" rIns="163576" bIns="87630" numCol="1" spcCol="1270" anchor="ctr" anchorCtr="0">
              <a:noAutofit/>
            </a:bodyPr>
            <a:lstStyle/>
            <a:p>
              <a:pPr marL="0" lvl="0" indent="0" algn="ctr" defTabSz="1022350">
                <a:lnSpc>
                  <a:spcPct val="90000"/>
                </a:lnSpc>
                <a:spcBef>
                  <a:spcPct val="0"/>
                </a:spcBef>
                <a:spcAft>
                  <a:spcPct val="35000"/>
                </a:spcAft>
                <a:buNone/>
              </a:pPr>
              <a:r>
                <a:rPr lang="en-CA" kern="1200" dirty="0"/>
                <a:t>jdeonarine@psychometrics.com</a:t>
              </a:r>
            </a:p>
          </p:txBody>
        </p:sp>
        <p:sp>
          <p:nvSpPr>
            <p:cNvPr id="35" name="Oval 34">
              <a:extLst>
                <a:ext uri="{FF2B5EF4-FFF2-40B4-BE49-F238E27FC236}">
                  <a16:creationId xmlns:a16="http://schemas.microsoft.com/office/drawing/2014/main" id="{AEE43B12-783B-453B-B80D-C7D274643099}"/>
                </a:ext>
              </a:extLst>
            </p:cNvPr>
            <p:cNvSpPr/>
            <p:nvPr/>
          </p:nvSpPr>
          <p:spPr>
            <a:xfrm>
              <a:off x="6570976" y="2306112"/>
              <a:ext cx="753523" cy="719998"/>
            </a:xfrm>
            <a:prstGeom prst="ellipse">
              <a:avLst/>
            </a:prstGeom>
          </p:spPr>
          <p:style>
            <a:lnRef idx="2">
              <a:schemeClr val="accent1"/>
            </a:lnRef>
            <a:fillRef idx="1">
              <a:schemeClr val="lt1"/>
            </a:fillRef>
            <a:effectRef idx="0">
              <a:schemeClr val="accent1"/>
            </a:effectRef>
            <a:fontRef idx="minor">
              <a:schemeClr val="dk1"/>
            </a:fontRef>
          </p:style>
        </p:sp>
        <p:pic>
          <p:nvPicPr>
            <p:cNvPr id="36" name="Picture 35">
              <a:extLst>
                <a:ext uri="{FF2B5EF4-FFF2-40B4-BE49-F238E27FC236}">
                  <a16:creationId xmlns:a16="http://schemas.microsoft.com/office/drawing/2014/main" id="{9643A1F9-83EA-4ABE-8B15-E2FAB9FA4D7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737" y="2468111"/>
              <a:ext cx="430000" cy="396000"/>
            </a:xfrm>
            <a:prstGeom prst="rect">
              <a:avLst/>
            </a:prstGeom>
          </p:spPr>
        </p:pic>
        <p:sp>
          <p:nvSpPr>
            <p:cNvPr id="37" name="Freeform: Shape 36">
              <a:extLst>
                <a:ext uri="{FF2B5EF4-FFF2-40B4-BE49-F238E27FC236}">
                  <a16:creationId xmlns:a16="http://schemas.microsoft.com/office/drawing/2014/main" id="{3300295D-BEA1-4AEA-A368-C26C938F450E}"/>
                </a:ext>
              </a:extLst>
            </p:cNvPr>
            <p:cNvSpPr/>
            <p:nvPr/>
          </p:nvSpPr>
          <p:spPr>
            <a:xfrm>
              <a:off x="6797033" y="3113879"/>
              <a:ext cx="4453943" cy="720000"/>
            </a:xfrm>
            <a:custGeom>
              <a:avLst/>
              <a:gdLst>
                <a:gd name="connsiteX0" fmla="*/ 0 w 5472684"/>
                <a:gd name="connsiteY0" fmla="*/ 0 h 895880"/>
                <a:gd name="connsiteX1" fmla="*/ 5024744 w 5472684"/>
                <a:gd name="connsiteY1" fmla="*/ 0 h 895880"/>
                <a:gd name="connsiteX2" fmla="*/ 5472684 w 5472684"/>
                <a:gd name="connsiteY2" fmla="*/ 447940 h 895880"/>
                <a:gd name="connsiteX3" fmla="*/ 5024744 w 5472684"/>
                <a:gd name="connsiteY3" fmla="*/ 895880 h 895880"/>
                <a:gd name="connsiteX4" fmla="*/ 0 w 5472684"/>
                <a:gd name="connsiteY4" fmla="*/ 895880 h 895880"/>
                <a:gd name="connsiteX5" fmla="*/ 0 w 5472684"/>
                <a:gd name="connsiteY5" fmla="*/ 0 h 89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895880">
                  <a:moveTo>
                    <a:pt x="5472684" y="895879"/>
                  </a:moveTo>
                  <a:lnTo>
                    <a:pt x="447940" y="895879"/>
                  </a:lnTo>
                  <a:lnTo>
                    <a:pt x="0" y="447940"/>
                  </a:lnTo>
                  <a:lnTo>
                    <a:pt x="447940" y="1"/>
                  </a:lnTo>
                  <a:lnTo>
                    <a:pt x="5472684" y="1"/>
                  </a:lnTo>
                  <a:lnTo>
                    <a:pt x="5472684" y="895879"/>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619029" tIns="87631" rIns="163576" bIns="87630" numCol="1" spcCol="1270" anchor="ctr" anchorCtr="0">
              <a:noAutofit/>
            </a:bodyPr>
            <a:lstStyle/>
            <a:p>
              <a:pPr marL="0" lvl="0" indent="0" algn="ctr" defTabSz="1022350">
                <a:lnSpc>
                  <a:spcPct val="90000"/>
                </a:lnSpc>
                <a:spcBef>
                  <a:spcPct val="0"/>
                </a:spcBef>
                <a:spcAft>
                  <a:spcPct val="35000"/>
                </a:spcAft>
                <a:buNone/>
              </a:pPr>
              <a:r>
                <a:rPr lang="en-CA" kern="1200" dirty="0"/>
                <a:t>Justin Deonarine</a:t>
              </a:r>
              <a:br>
                <a:rPr lang="en-CA" dirty="0"/>
              </a:br>
              <a:r>
                <a:rPr lang="en-CA" kern="1200" dirty="0"/>
                <a:t>Organizational Psychologist</a:t>
              </a:r>
            </a:p>
          </p:txBody>
        </p:sp>
        <p:sp>
          <p:nvSpPr>
            <p:cNvPr id="38" name="Oval 37">
              <a:extLst>
                <a:ext uri="{FF2B5EF4-FFF2-40B4-BE49-F238E27FC236}">
                  <a16:creationId xmlns:a16="http://schemas.microsoft.com/office/drawing/2014/main" id="{F8281A9E-EFEB-4E5D-8F09-878DCFEABF8D}"/>
                </a:ext>
              </a:extLst>
            </p:cNvPr>
            <p:cNvSpPr/>
            <p:nvPr/>
          </p:nvSpPr>
          <p:spPr>
            <a:xfrm>
              <a:off x="6570976" y="3113880"/>
              <a:ext cx="753523" cy="719998"/>
            </a:xfrm>
            <a:prstGeom prst="ellipse">
              <a:avLst/>
            </a:prstGeom>
          </p:spPr>
          <p:style>
            <a:lnRef idx="2">
              <a:schemeClr val="accent1"/>
            </a:lnRef>
            <a:fillRef idx="1">
              <a:schemeClr val="lt1"/>
            </a:fillRef>
            <a:effectRef idx="0">
              <a:schemeClr val="accent1"/>
            </a:effectRef>
            <a:fontRef idx="minor">
              <a:schemeClr val="dk1"/>
            </a:fontRef>
          </p:style>
        </p:sp>
        <p:pic>
          <p:nvPicPr>
            <p:cNvPr id="39" name="Picture 38">
              <a:extLst>
                <a:ext uri="{FF2B5EF4-FFF2-40B4-BE49-F238E27FC236}">
                  <a16:creationId xmlns:a16="http://schemas.microsoft.com/office/drawing/2014/main" id="{18B3004F-4DAA-4E5A-8BEF-7C0093CD7E0F}"/>
                </a:ext>
              </a:extLst>
            </p:cNvPr>
            <p:cNvPicPr>
              <a:picLocks noChangeAspect="1"/>
            </p:cNvPicPr>
            <p:nvPr/>
          </p:nvPicPr>
          <p:blipFill>
            <a:blip r:embed="rId3"/>
            <a:stretch>
              <a:fillRect/>
            </a:stretch>
          </p:blipFill>
          <p:spPr>
            <a:xfrm>
              <a:off x="6731334" y="3256985"/>
              <a:ext cx="432805" cy="432000"/>
            </a:xfrm>
            <a:prstGeom prst="rect">
              <a:avLst/>
            </a:prstGeom>
          </p:spPr>
        </p:pic>
      </p:grpSp>
      <p:grpSp>
        <p:nvGrpSpPr>
          <p:cNvPr id="59" name="Group 58">
            <a:extLst>
              <a:ext uri="{FF2B5EF4-FFF2-40B4-BE49-F238E27FC236}">
                <a16:creationId xmlns:a16="http://schemas.microsoft.com/office/drawing/2014/main" id="{A63C15AF-6385-4848-9504-BBA931749698}"/>
              </a:ext>
            </a:extLst>
          </p:cNvPr>
          <p:cNvGrpSpPr/>
          <p:nvPr/>
        </p:nvGrpSpPr>
        <p:grpSpPr>
          <a:xfrm>
            <a:off x="941024" y="1498343"/>
            <a:ext cx="4688928" cy="3143302"/>
            <a:chOff x="941024" y="1498343"/>
            <a:chExt cx="4688928" cy="3143302"/>
          </a:xfrm>
        </p:grpSpPr>
        <p:sp>
          <p:nvSpPr>
            <p:cNvPr id="55" name="Freeform: Shape 54">
              <a:extLst>
                <a:ext uri="{FF2B5EF4-FFF2-40B4-BE49-F238E27FC236}">
                  <a16:creationId xmlns:a16="http://schemas.microsoft.com/office/drawing/2014/main" id="{FA2B4000-342C-4174-8A1E-9B0021B85C66}"/>
                </a:ext>
              </a:extLst>
            </p:cNvPr>
            <p:cNvSpPr/>
            <p:nvPr/>
          </p:nvSpPr>
          <p:spPr>
            <a:xfrm>
              <a:off x="1176009" y="1498343"/>
              <a:ext cx="4453943" cy="720000"/>
            </a:xfrm>
            <a:custGeom>
              <a:avLst/>
              <a:gdLst>
                <a:gd name="connsiteX0" fmla="*/ 0 w 5472684"/>
                <a:gd name="connsiteY0" fmla="*/ 0 h 895880"/>
                <a:gd name="connsiteX1" fmla="*/ 5024744 w 5472684"/>
                <a:gd name="connsiteY1" fmla="*/ 0 h 895880"/>
                <a:gd name="connsiteX2" fmla="*/ 5472684 w 5472684"/>
                <a:gd name="connsiteY2" fmla="*/ 447940 h 895880"/>
                <a:gd name="connsiteX3" fmla="*/ 5024744 w 5472684"/>
                <a:gd name="connsiteY3" fmla="*/ 895880 h 895880"/>
                <a:gd name="connsiteX4" fmla="*/ 0 w 5472684"/>
                <a:gd name="connsiteY4" fmla="*/ 895880 h 895880"/>
                <a:gd name="connsiteX5" fmla="*/ 0 w 5472684"/>
                <a:gd name="connsiteY5" fmla="*/ 0 h 89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895880">
                  <a:moveTo>
                    <a:pt x="5472684" y="895879"/>
                  </a:moveTo>
                  <a:lnTo>
                    <a:pt x="447940" y="895879"/>
                  </a:lnTo>
                  <a:lnTo>
                    <a:pt x="0" y="447940"/>
                  </a:lnTo>
                  <a:lnTo>
                    <a:pt x="447940" y="1"/>
                  </a:lnTo>
                  <a:lnTo>
                    <a:pt x="5472684" y="1"/>
                  </a:lnTo>
                  <a:lnTo>
                    <a:pt x="5472684" y="895879"/>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619029" tIns="87631" rIns="163576" bIns="87630" numCol="1" spcCol="1270" anchor="ctr" anchorCtr="0">
              <a:noAutofit/>
            </a:bodyPr>
            <a:lstStyle/>
            <a:p>
              <a:pPr marL="0" lvl="0" indent="0" algn="ctr" defTabSz="1022350">
                <a:lnSpc>
                  <a:spcPct val="90000"/>
                </a:lnSpc>
                <a:spcBef>
                  <a:spcPct val="0"/>
                </a:spcBef>
                <a:spcAft>
                  <a:spcPct val="35000"/>
                </a:spcAft>
                <a:buNone/>
              </a:pPr>
              <a:r>
                <a:rPr lang="en-CA" kern="1200" dirty="0"/>
                <a:t>www.psychometrics.com</a:t>
              </a:r>
            </a:p>
          </p:txBody>
        </p:sp>
        <p:sp>
          <p:nvSpPr>
            <p:cNvPr id="56" name="Oval 55">
              <a:extLst>
                <a:ext uri="{FF2B5EF4-FFF2-40B4-BE49-F238E27FC236}">
                  <a16:creationId xmlns:a16="http://schemas.microsoft.com/office/drawing/2014/main" id="{D39ED485-A38E-48C3-8984-58FE7E10F7AC}"/>
                </a:ext>
              </a:extLst>
            </p:cNvPr>
            <p:cNvSpPr/>
            <p:nvPr/>
          </p:nvSpPr>
          <p:spPr>
            <a:xfrm>
              <a:off x="949952" y="1498344"/>
              <a:ext cx="753523" cy="719998"/>
            </a:xfrm>
            <a:prstGeom prst="ellipse">
              <a:avLst/>
            </a:prstGeom>
          </p:spPr>
          <p:style>
            <a:lnRef idx="2">
              <a:schemeClr val="accent1"/>
            </a:lnRef>
            <a:fillRef idx="1">
              <a:schemeClr val="lt1"/>
            </a:fillRef>
            <a:effectRef idx="0">
              <a:schemeClr val="accent1"/>
            </a:effectRef>
            <a:fontRef idx="minor">
              <a:schemeClr val="dk1"/>
            </a:fontRef>
          </p:style>
        </p:sp>
        <p:sp>
          <p:nvSpPr>
            <p:cNvPr id="53" name="Freeform: Shape 52">
              <a:extLst>
                <a:ext uri="{FF2B5EF4-FFF2-40B4-BE49-F238E27FC236}">
                  <a16:creationId xmlns:a16="http://schemas.microsoft.com/office/drawing/2014/main" id="{AF8D7BA3-901B-438A-B67B-3A70BD3FD437}"/>
                </a:ext>
              </a:extLst>
            </p:cNvPr>
            <p:cNvSpPr/>
            <p:nvPr/>
          </p:nvSpPr>
          <p:spPr>
            <a:xfrm>
              <a:off x="1176009" y="2306114"/>
              <a:ext cx="4453943" cy="719999"/>
            </a:xfrm>
            <a:custGeom>
              <a:avLst/>
              <a:gdLst>
                <a:gd name="connsiteX0" fmla="*/ 0 w 5472684"/>
                <a:gd name="connsiteY0" fmla="*/ 0 h 895880"/>
                <a:gd name="connsiteX1" fmla="*/ 5024744 w 5472684"/>
                <a:gd name="connsiteY1" fmla="*/ 0 h 895880"/>
                <a:gd name="connsiteX2" fmla="*/ 5472684 w 5472684"/>
                <a:gd name="connsiteY2" fmla="*/ 447940 h 895880"/>
                <a:gd name="connsiteX3" fmla="*/ 5024744 w 5472684"/>
                <a:gd name="connsiteY3" fmla="*/ 895880 h 895880"/>
                <a:gd name="connsiteX4" fmla="*/ 0 w 5472684"/>
                <a:gd name="connsiteY4" fmla="*/ 895880 h 895880"/>
                <a:gd name="connsiteX5" fmla="*/ 0 w 5472684"/>
                <a:gd name="connsiteY5" fmla="*/ 0 h 89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895880">
                  <a:moveTo>
                    <a:pt x="5472684" y="895879"/>
                  </a:moveTo>
                  <a:lnTo>
                    <a:pt x="447940" y="895879"/>
                  </a:lnTo>
                  <a:lnTo>
                    <a:pt x="0" y="447940"/>
                  </a:lnTo>
                  <a:lnTo>
                    <a:pt x="447940" y="1"/>
                  </a:lnTo>
                  <a:lnTo>
                    <a:pt x="5472684" y="1"/>
                  </a:lnTo>
                  <a:lnTo>
                    <a:pt x="5472684" y="895879"/>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619029" tIns="87631" rIns="163576" bIns="87630" numCol="1" spcCol="1270" anchor="ctr" anchorCtr="0">
              <a:noAutofit/>
            </a:bodyPr>
            <a:lstStyle/>
            <a:p>
              <a:pPr lvl="0" algn="ctr" defTabSz="1022350">
                <a:lnSpc>
                  <a:spcPct val="90000"/>
                </a:lnSpc>
                <a:spcBef>
                  <a:spcPct val="0"/>
                </a:spcBef>
                <a:spcAft>
                  <a:spcPct val="35000"/>
                </a:spcAft>
              </a:pPr>
              <a:r>
                <a:rPr lang="en-US" dirty="0"/>
                <a:t>@Psychometrics-Canada</a:t>
              </a:r>
              <a:endParaRPr lang="en-CA" kern="1200" dirty="0"/>
            </a:p>
          </p:txBody>
        </p:sp>
        <p:sp>
          <p:nvSpPr>
            <p:cNvPr id="54" name="Oval 53">
              <a:extLst>
                <a:ext uri="{FF2B5EF4-FFF2-40B4-BE49-F238E27FC236}">
                  <a16:creationId xmlns:a16="http://schemas.microsoft.com/office/drawing/2014/main" id="{5B767943-25A1-4CAE-993E-DFBEEDC30D49}"/>
                </a:ext>
              </a:extLst>
            </p:cNvPr>
            <p:cNvSpPr/>
            <p:nvPr/>
          </p:nvSpPr>
          <p:spPr>
            <a:xfrm>
              <a:off x="949952" y="2306113"/>
              <a:ext cx="753523" cy="719997"/>
            </a:xfrm>
            <a:prstGeom prst="ellipse">
              <a:avLst/>
            </a:prstGeom>
          </p:spPr>
          <p:style>
            <a:lnRef idx="2">
              <a:schemeClr val="accent1"/>
            </a:lnRef>
            <a:fillRef idx="1">
              <a:schemeClr val="lt1"/>
            </a:fillRef>
            <a:effectRef idx="0">
              <a:schemeClr val="accent1"/>
            </a:effectRef>
            <a:fontRef idx="minor">
              <a:schemeClr val="dk1"/>
            </a:fontRef>
          </p:style>
        </p:sp>
        <p:sp>
          <p:nvSpPr>
            <p:cNvPr id="51" name="Freeform: Shape 50">
              <a:extLst>
                <a:ext uri="{FF2B5EF4-FFF2-40B4-BE49-F238E27FC236}">
                  <a16:creationId xmlns:a16="http://schemas.microsoft.com/office/drawing/2014/main" id="{02D1D916-4160-4D11-8B89-EC30B90F1FD5}"/>
                </a:ext>
              </a:extLst>
            </p:cNvPr>
            <p:cNvSpPr/>
            <p:nvPr/>
          </p:nvSpPr>
          <p:spPr>
            <a:xfrm>
              <a:off x="1176009" y="3113879"/>
              <a:ext cx="4453943" cy="720000"/>
            </a:xfrm>
            <a:custGeom>
              <a:avLst/>
              <a:gdLst>
                <a:gd name="connsiteX0" fmla="*/ 0 w 5472684"/>
                <a:gd name="connsiteY0" fmla="*/ 0 h 895880"/>
                <a:gd name="connsiteX1" fmla="*/ 5024744 w 5472684"/>
                <a:gd name="connsiteY1" fmla="*/ 0 h 895880"/>
                <a:gd name="connsiteX2" fmla="*/ 5472684 w 5472684"/>
                <a:gd name="connsiteY2" fmla="*/ 447940 h 895880"/>
                <a:gd name="connsiteX3" fmla="*/ 5024744 w 5472684"/>
                <a:gd name="connsiteY3" fmla="*/ 895880 h 895880"/>
                <a:gd name="connsiteX4" fmla="*/ 0 w 5472684"/>
                <a:gd name="connsiteY4" fmla="*/ 895880 h 895880"/>
                <a:gd name="connsiteX5" fmla="*/ 0 w 5472684"/>
                <a:gd name="connsiteY5" fmla="*/ 0 h 89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895880">
                  <a:moveTo>
                    <a:pt x="5472684" y="895879"/>
                  </a:moveTo>
                  <a:lnTo>
                    <a:pt x="447940" y="895879"/>
                  </a:lnTo>
                  <a:lnTo>
                    <a:pt x="0" y="447940"/>
                  </a:lnTo>
                  <a:lnTo>
                    <a:pt x="447940" y="1"/>
                  </a:lnTo>
                  <a:lnTo>
                    <a:pt x="5472684" y="1"/>
                  </a:lnTo>
                  <a:lnTo>
                    <a:pt x="5472684" y="895879"/>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619029" tIns="87631" rIns="163576" bIns="87630" numCol="1" spcCol="1270" anchor="ctr" anchorCtr="0">
              <a:noAutofit/>
            </a:bodyPr>
            <a:lstStyle/>
            <a:p>
              <a:pPr lvl="0" algn="ctr" defTabSz="1022350">
                <a:lnSpc>
                  <a:spcPct val="90000"/>
                </a:lnSpc>
                <a:spcBef>
                  <a:spcPct val="0"/>
                </a:spcBef>
                <a:spcAft>
                  <a:spcPct val="35000"/>
                </a:spcAft>
              </a:pPr>
              <a:r>
                <a:rPr lang="en-US" dirty="0"/>
                <a:t>@</a:t>
              </a:r>
              <a:r>
                <a:rPr lang="en-US" dirty="0" err="1"/>
                <a:t>PsychometricsCA</a:t>
              </a:r>
              <a:endParaRPr lang="en-CA" kern="1200" dirty="0"/>
            </a:p>
          </p:txBody>
        </p:sp>
        <p:sp>
          <p:nvSpPr>
            <p:cNvPr id="52" name="Oval 51">
              <a:extLst>
                <a:ext uri="{FF2B5EF4-FFF2-40B4-BE49-F238E27FC236}">
                  <a16:creationId xmlns:a16="http://schemas.microsoft.com/office/drawing/2014/main" id="{04DC4FE1-5C21-4948-9125-035688AAA2AA}"/>
                </a:ext>
              </a:extLst>
            </p:cNvPr>
            <p:cNvSpPr/>
            <p:nvPr/>
          </p:nvSpPr>
          <p:spPr>
            <a:xfrm>
              <a:off x="949952" y="3113880"/>
              <a:ext cx="753523" cy="719998"/>
            </a:xfrm>
            <a:prstGeom prst="ellipse">
              <a:avLst/>
            </a:prstGeom>
          </p:spPr>
          <p:style>
            <a:lnRef idx="2">
              <a:schemeClr val="accent1"/>
            </a:lnRef>
            <a:fillRef idx="1">
              <a:schemeClr val="lt1"/>
            </a:fillRef>
            <a:effectRef idx="0">
              <a:schemeClr val="accent1"/>
            </a:effectRef>
            <a:fontRef idx="minor">
              <a:schemeClr val="dk1"/>
            </a:fontRef>
          </p:style>
        </p:sp>
        <p:sp>
          <p:nvSpPr>
            <p:cNvPr id="49" name="Freeform: Shape 48">
              <a:extLst>
                <a:ext uri="{FF2B5EF4-FFF2-40B4-BE49-F238E27FC236}">
                  <a16:creationId xmlns:a16="http://schemas.microsoft.com/office/drawing/2014/main" id="{04C5DDAC-1BB7-4D5F-B012-846AE76E059B}"/>
                </a:ext>
              </a:extLst>
            </p:cNvPr>
            <p:cNvSpPr/>
            <p:nvPr/>
          </p:nvSpPr>
          <p:spPr>
            <a:xfrm>
              <a:off x="1176009" y="3921645"/>
              <a:ext cx="4453943" cy="720000"/>
            </a:xfrm>
            <a:custGeom>
              <a:avLst/>
              <a:gdLst>
                <a:gd name="connsiteX0" fmla="*/ 0 w 5472684"/>
                <a:gd name="connsiteY0" fmla="*/ 0 h 895880"/>
                <a:gd name="connsiteX1" fmla="*/ 5024744 w 5472684"/>
                <a:gd name="connsiteY1" fmla="*/ 0 h 895880"/>
                <a:gd name="connsiteX2" fmla="*/ 5472684 w 5472684"/>
                <a:gd name="connsiteY2" fmla="*/ 447940 h 895880"/>
                <a:gd name="connsiteX3" fmla="*/ 5024744 w 5472684"/>
                <a:gd name="connsiteY3" fmla="*/ 895880 h 895880"/>
                <a:gd name="connsiteX4" fmla="*/ 0 w 5472684"/>
                <a:gd name="connsiteY4" fmla="*/ 895880 h 895880"/>
                <a:gd name="connsiteX5" fmla="*/ 0 w 5472684"/>
                <a:gd name="connsiteY5" fmla="*/ 0 h 8958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72684" h="895880">
                  <a:moveTo>
                    <a:pt x="5472684" y="895879"/>
                  </a:moveTo>
                  <a:lnTo>
                    <a:pt x="447940" y="895879"/>
                  </a:lnTo>
                  <a:lnTo>
                    <a:pt x="0" y="447940"/>
                  </a:lnTo>
                  <a:lnTo>
                    <a:pt x="447940" y="1"/>
                  </a:lnTo>
                  <a:lnTo>
                    <a:pt x="5472684" y="1"/>
                  </a:lnTo>
                  <a:lnTo>
                    <a:pt x="5472684" y="895879"/>
                  </a:lnTo>
                  <a:close/>
                </a:path>
              </a:pathLst>
            </a:custGeom>
          </p:spPr>
          <p:style>
            <a:lnRef idx="3">
              <a:schemeClr val="lt1"/>
            </a:lnRef>
            <a:fillRef idx="1">
              <a:schemeClr val="accent1"/>
            </a:fillRef>
            <a:effectRef idx="1">
              <a:schemeClr val="accent1"/>
            </a:effectRef>
            <a:fontRef idx="minor">
              <a:schemeClr val="lt1"/>
            </a:fontRef>
          </p:style>
          <p:txBody>
            <a:bodyPr spcFirstLastPara="0" vert="horz" wrap="square" lIns="619029" tIns="87631" rIns="163576" bIns="87630" numCol="1" spcCol="1270" anchor="ctr" anchorCtr="0">
              <a:noAutofit/>
            </a:bodyPr>
            <a:lstStyle/>
            <a:p>
              <a:pPr lvl="0" algn="ctr" defTabSz="1022350">
                <a:lnSpc>
                  <a:spcPct val="90000"/>
                </a:lnSpc>
                <a:spcBef>
                  <a:spcPct val="0"/>
                </a:spcBef>
                <a:spcAft>
                  <a:spcPct val="35000"/>
                </a:spcAft>
              </a:pPr>
              <a:r>
                <a:rPr lang="en-US" dirty="0"/>
                <a:t>@</a:t>
              </a:r>
              <a:r>
                <a:rPr lang="en-US" dirty="0" err="1"/>
                <a:t>PsychometricsCanada</a:t>
              </a:r>
              <a:endParaRPr lang="en-CA" kern="1200" dirty="0"/>
            </a:p>
          </p:txBody>
        </p:sp>
        <p:sp>
          <p:nvSpPr>
            <p:cNvPr id="50" name="Oval 49">
              <a:extLst>
                <a:ext uri="{FF2B5EF4-FFF2-40B4-BE49-F238E27FC236}">
                  <a16:creationId xmlns:a16="http://schemas.microsoft.com/office/drawing/2014/main" id="{5EDEBBB9-0ADC-468E-80A8-CA65C6BE5F35}"/>
                </a:ext>
              </a:extLst>
            </p:cNvPr>
            <p:cNvSpPr/>
            <p:nvPr/>
          </p:nvSpPr>
          <p:spPr>
            <a:xfrm>
              <a:off x="949952" y="3921646"/>
              <a:ext cx="753523" cy="719998"/>
            </a:xfrm>
            <a:prstGeom prst="ellipse">
              <a:avLst/>
            </a:prstGeom>
          </p:spPr>
          <p:style>
            <a:lnRef idx="2">
              <a:schemeClr val="accent1"/>
            </a:lnRef>
            <a:fillRef idx="1">
              <a:schemeClr val="lt1"/>
            </a:fillRef>
            <a:effectRef idx="0">
              <a:schemeClr val="accent1"/>
            </a:effectRef>
            <a:fontRef idx="minor">
              <a:schemeClr val="dk1"/>
            </a:fontRef>
          </p:style>
        </p:sp>
        <p:pic>
          <p:nvPicPr>
            <p:cNvPr id="46" name="Picture 45">
              <a:extLst>
                <a:ext uri="{FF2B5EF4-FFF2-40B4-BE49-F238E27FC236}">
                  <a16:creationId xmlns:a16="http://schemas.microsoft.com/office/drawing/2014/main" id="{5BCF8EBA-5099-4A5A-A072-42392CDC9D37}"/>
                </a:ext>
              </a:extLst>
            </p:cNvPr>
            <p:cNvPicPr>
              <a:picLocks noChangeAspect="1"/>
            </p:cNvPicPr>
            <p:nvPr/>
          </p:nvPicPr>
          <p:blipFill>
            <a:blip r:embed="rId4"/>
            <a:stretch>
              <a:fillRect/>
            </a:stretch>
          </p:blipFill>
          <p:spPr>
            <a:xfrm>
              <a:off x="1132007" y="4070309"/>
              <a:ext cx="422671" cy="422671"/>
            </a:xfrm>
            <a:prstGeom prst="rect">
              <a:avLst/>
            </a:prstGeom>
          </p:spPr>
        </p:pic>
        <p:pic>
          <p:nvPicPr>
            <p:cNvPr id="47" name="Picture 46">
              <a:extLst>
                <a:ext uri="{FF2B5EF4-FFF2-40B4-BE49-F238E27FC236}">
                  <a16:creationId xmlns:a16="http://schemas.microsoft.com/office/drawing/2014/main" id="{2995049E-5B30-4488-8A67-E393C2195815}"/>
                </a:ext>
              </a:extLst>
            </p:cNvPr>
            <p:cNvPicPr>
              <a:picLocks noChangeAspect="1"/>
            </p:cNvPicPr>
            <p:nvPr/>
          </p:nvPicPr>
          <p:blipFill>
            <a:blip r:embed="rId3"/>
            <a:stretch>
              <a:fillRect/>
            </a:stretch>
          </p:blipFill>
          <p:spPr>
            <a:xfrm>
              <a:off x="1121873" y="2454548"/>
              <a:ext cx="432805" cy="432000"/>
            </a:xfrm>
            <a:prstGeom prst="rect">
              <a:avLst/>
            </a:prstGeom>
          </p:spPr>
        </p:pic>
        <p:pic>
          <p:nvPicPr>
            <p:cNvPr id="48" name="Graphic 47" descr="Monitor">
              <a:extLst>
                <a:ext uri="{FF2B5EF4-FFF2-40B4-BE49-F238E27FC236}">
                  <a16:creationId xmlns:a16="http://schemas.microsoft.com/office/drawing/2014/main" id="{6E3DDD81-0F4D-4E33-A34A-4151AA4674A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45182" y="1586368"/>
              <a:ext cx="576000" cy="576000"/>
            </a:xfrm>
            <a:prstGeom prst="rect">
              <a:avLst/>
            </a:prstGeom>
          </p:spPr>
        </p:pic>
        <p:pic>
          <p:nvPicPr>
            <p:cNvPr id="58" name="Picture 57">
              <a:extLst>
                <a:ext uri="{FF2B5EF4-FFF2-40B4-BE49-F238E27FC236}">
                  <a16:creationId xmlns:a16="http://schemas.microsoft.com/office/drawing/2014/main" id="{C703B900-D57B-4060-AE27-3A41D073889C}"/>
                </a:ext>
              </a:extLst>
            </p:cNvPr>
            <p:cNvPicPr>
              <a:picLocks noChangeAspect="1"/>
            </p:cNvPicPr>
            <p:nvPr/>
          </p:nvPicPr>
          <p:blipFill>
            <a:blip r:embed="rId7"/>
            <a:stretch>
              <a:fillRect/>
            </a:stretch>
          </p:blipFill>
          <p:spPr>
            <a:xfrm>
              <a:off x="941024" y="3080954"/>
              <a:ext cx="791698" cy="791698"/>
            </a:xfrm>
            <a:prstGeom prst="rect">
              <a:avLst/>
            </a:prstGeom>
          </p:spPr>
        </p:pic>
      </p:grpSp>
    </p:spTree>
    <p:extLst>
      <p:ext uri="{BB962C8B-B14F-4D97-AF65-F5344CB8AC3E}">
        <p14:creationId xmlns:p14="http://schemas.microsoft.com/office/powerpoint/2010/main" val="31532357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1400" b="0" i="0" dirty="0">
            <a:solidFill>
              <a:schemeClr val="bg1"/>
            </a:solidFill>
            <a:latin typeface="Futura Std Book" panose="020B0502020204020303"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1031</TotalTime>
  <Words>410</Words>
  <Application>Microsoft Office PowerPoint</Application>
  <PresentationFormat>Widescreen</PresentationFormat>
  <Paragraphs>37</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Futura Std Book</vt:lpstr>
      <vt:lpstr>Office Theme</vt:lpstr>
      <vt:lpstr>Challenging the stereotype</vt:lpstr>
      <vt:lpstr>Favoured Conflict Style (2014-2020, n = 48,703)</vt:lpstr>
      <vt:lpstr>Practical Advice</vt:lpstr>
      <vt:lpstr>Connecting with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 Gibson</dc:creator>
  <cp:lastModifiedBy>Justin Deonarine</cp:lastModifiedBy>
  <cp:revision>64</cp:revision>
  <dcterms:created xsi:type="dcterms:W3CDTF">2019-03-20T23:18:32Z</dcterms:created>
  <dcterms:modified xsi:type="dcterms:W3CDTF">2020-09-17T21:21:30Z</dcterms:modified>
</cp:coreProperties>
</file>