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8.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9.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0.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18.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1"/>
  </p:notesMasterIdLst>
  <p:sldIdLst>
    <p:sldId id="256" r:id="rId2"/>
    <p:sldId id="261" r:id="rId3"/>
    <p:sldId id="257" r:id="rId4"/>
    <p:sldId id="308" r:id="rId5"/>
    <p:sldId id="296" r:id="rId6"/>
    <p:sldId id="299" r:id="rId7"/>
    <p:sldId id="295" r:id="rId8"/>
    <p:sldId id="290" r:id="rId9"/>
    <p:sldId id="265" r:id="rId10"/>
    <p:sldId id="292" r:id="rId11"/>
    <p:sldId id="309" r:id="rId12"/>
    <p:sldId id="303" r:id="rId13"/>
    <p:sldId id="300" r:id="rId14"/>
    <p:sldId id="301" r:id="rId15"/>
    <p:sldId id="302" r:id="rId16"/>
    <p:sldId id="275" r:id="rId17"/>
    <p:sldId id="293" r:id="rId18"/>
    <p:sldId id="258" r:id="rId19"/>
    <p:sldId id="306" r:id="rId20"/>
    <p:sldId id="307" r:id="rId21"/>
    <p:sldId id="305" r:id="rId22"/>
    <p:sldId id="280" r:id="rId23"/>
    <p:sldId id="304" r:id="rId24"/>
    <p:sldId id="266" r:id="rId25"/>
    <p:sldId id="294" r:id="rId26"/>
    <p:sldId id="260" r:id="rId27"/>
    <p:sldId id="312" r:id="rId28"/>
    <p:sldId id="311" r:id="rId29"/>
    <p:sldId id="272"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Introduction" id="{8339EB0B-40F1-444F-B24A-68260B65615F}">
          <p14:sldIdLst>
            <p14:sldId id="256"/>
            <p14:sldId id="261"/>
          </p14:sldIdLst>
        </p14:section>
        <p14:section name="Communication" id="{19684609-6582-475C-A246-88E08C01E8A2}">
          <p14:sldIdLst>
            <p14:sldId id="257"/>
            <p14:sldId id="308"/>
            <p14:sldId id="296"/>
            <p14:sldId id="299"/>
            <p14:sldId id="295"/>
            <p14:sldId id="290"/>
            <p14:sldId id="265"/>
          </p14:sldIdLst>
        </p14:section>
        <p14:section name="Change" id="{13CC78F3-89FF-4397-8F7E-0067D1642D6A}">
          <p14:sldIdLst>
            <p14:sldId id="292"/>
            <p14:sldId id="309"/>
            <p14:sldId id="303"/>
            <p14:sldId id="300"/>
            <p14:sldId id="301"/>
            <p14:sldId id="302"/>
            <p14:sldId id="275"/>
            <p14:sldId id="293"/>
          </p14:sldIdLst>
        </p14:section>
        <p14:section name="Conflict" id="{3C69E0AD-9799-400B-9CB6-FF0104ADBA6F}">
          <p14:sldIdLst>
            <p14:sldId id="258"/>
            <p14:sldId id="306"/>
            <p14:sldId id="307"/>
            <p14:sldId id="305"/>
            <p14:sldId id="280"/>
            <p14:sldId id="304"/>
            <p14:sldId id="266"/>
            <p14:sldId id="294"/>
          </p14:sldIdLst>
        </p14:section>
        <p14:section name="Your Team/Org" id="{18FED59B-FD4D-4E71-9D6F-835570018875}">
          <p14:sldIdLst>
            <p14:sldId id="260"/>
            <p14:sldId id="312"/>
            <p14:sldId id="311"/>
          </p14:sldIdLst>
        </p14:section>
        <p14:section name="Closing" id="{BB1C107F-E604-4BD2-955A-2BC6FD8F67A5}">
          <p14:sldIdLst>
            <p14:sldId id="272"/>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EBC"/>
    <a:srgbClr val="545756"/>
    <a:srgbClr val="0074B0"/>
    <a:srgbClr val="4674A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8AF7788-9033-4A34-A4CA-9E459313A745}" v="786" dt="2024-05-14T22:31:33.125"/>
    <p1510:client id="{9D44E917-14F2-44FA-99C7-C418D77B4FE8}" v="1" dt="2024-05-15T20:33:33.42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121" autoAdjust="0"/>
    <p:restoredTop sz="81786" autoAdjust="0"/>
  </p:normalViewPr>
  <p:slideViewPr>
    <p:cSldViewPr snapToGrid="0" snapToObjects="1">
      <p:cViewPr varScale="1">
        <p:scale>
          <a:sx n="55" d="100"/>
          <a:sy n="55" d="100"/>
        </p:scale>
        <p:origin x="1208"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3" Type="http://schemas.openxmlformats.org/officeDocument/2006/relationships/oleObject" Target="https://psychometricscanada-my.sharepoint.com/personal/jdeonarine_psychometrics_com/Documents/Files/Webinar%20-%20Team%20Dynamics%20(April-May%202024)/Webinar%20Charts.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https://psychometricscanada-my.sharepoint.com/personal/jdeonarine_psychometrics_com/Documents/Files/Webinar%20-%20Team%20Dynamics%20(April-May%202024)/Webinar%20Charts.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E:\Work\Files\People%20Trends%20Survey%20(Jan%202019%20-%20X%202020)\04%20-%20Data%20and%20Analyses\People%20Trends%20Analysis.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https://psychometricscanada-my.sharepoint.com/personal/jdeonarine_psychometrics_com/Documents/Files/Webinar%20-%20Team%20Dynamics%20(April-May%202024)/Webinar%20Charts.xlsx" TargetMode="External"/><Relationship Id="rId2" Type="http://schemas.microsoft.com/office/2011/relationships/chartColorStyle" Target="colors5.xml"/><Relationship Id="rId1" Type="http://schemas.microsoft.com/office/2011/relationships/chartStyle" Target="style5.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269671774917446E-2"/>
          <c:y val="2.7812895069532238E-2"/>
          <c:w val="0.95460656450165104"/>
          <c:h val="0.94437420986093557"/>
        </c:manualLayout>
      </c:layout>
      <c:bubbleChart>
        <c:varyColors val="0"/>
        <c:ser>
          <c:idx val="0"/>
          <c:order val="0"/>
          <c:tx>
            <c:strRef>
              <c:f>'[Webinar Charts.xlsx]Sample Charts'!$C$1</c:f>
              <c:strCache>
                <c:ptCount val="1"/>
                <c:pt idx="0">
                  <c:v>Y</c:v>
                </c:pt>
              </c:strCache>
            </c:strRef>
          </c:tx>
          <c:spPr>
            <a:solidFill>
              <a:schemeClr val="accent1">
                <a:alpha val="75000"/>
              </a:schemeClr>
            </a:solidFill>
            <a:ln>
              <a:noFill/>
            </a:ln>
            <a:effectLst/>
          </c:spPr>
          <c:invertIfNegative val="0"/>
          <c:dPt>
            <c:idx val="0"/>
            <c:invertIfNegative val="0"/>
            <c:bubble3D val="0"/>
            <c:spPr>
              <a:solidFill>
                <a:schemeClr val="accent3"/>
              </a:solidFill>
              <a:ln>
                <a:noFill/>
              </a:ln>
              <a:effectLst/>
            </c:spPr>
            <c:extLst>
              <c:ext xmlns:c16="http://schemas.microsoft.com/office/drawing/2014/chart" uri="{C3380CC4-5D6E-409C-BE32-E72D297353CC}">
                <c16:uniqueId val="{00000000-BF32-4012-97E8-F036EE57F85D}"/>
              </c:ext>
            </c:extLst>
          </c:dPt>
          <c:dPt>
            <c:idx val="1"/>
            <c:invertIfNegative val="0"/>
            <c:bubble3D val="0"/>
            <c:spPr>
              <a:solidFill>
                <a:schemeClr val="accent2"/>
              </a:solidFill>
              <a:ln>
                <a:noFill/>
              </a:ln>
              <a:effectLst/>
            </c:spPr>
            <c:extLst>
              <c:ext xmlns:c16="http://schemas.microsoft.com/office/drawing/2014/chart" uri="{C3380CC4-5D6E-409C-BE32-E72D297353CC}">
                <c16:uniqueId val="{00000001-BF32-4012-97E8-F036EE57F85D}"/>
              </c:ext>
            </c:extLst>
          </c:dPt>
          <c:dPt>
            <c:idx val="2"/>
            <c:invertIfNegative val="0"/>
            <c:bubble3D val="0"/>
            <c:spPr>
              <a:solidFill>
                <a:schemeClr val="accent5"/>
              </a:solidFill>
              <a:ln>
                <a:noFill/>
              </a:ln>
              <a:effectLst/>
            </c:spPr>
            <c:extLst>
              <c:ext xmlns:c16="http://schemas.microsoft.com/office/drawing/2014/chart" uri="{C3380CC4-5D6E-409C-BE32-E72D297353CC}">
                <c16:uniqueId val="{00000002-BF32-4012-97E8-F036EE57F85D}"/>
              </c:ext>
            </c:extLst>
          </c:dPt>
          <c:dPt>
            <c:idx val="3"/>
            <c:invertIfNegative val="0"/>
            <c:bubble3D val="0"/>
            <c:spPr>
              <a:solidFill>
                <a:schemeClr val="accent4"/>
              </a:solidFill>
              <a:ln>
                <a:noFill/>
              </a:ln>
              <a:effectLst/>
            </c:spPr>
            <c:extLst>
              <c:ext xmlns:c16="http://schemas.microsoft.com/office/drawing/2014/chart" uri="{C3380CC4-5D6E-409C-BE32-E72D297353CC}">
                <c16:uniqueId val="{00000003-BF32-4012-97E8-F036EE57F85D}"/>
              </c:ext>
            </c:extLst>
          </c:dPt>
          <c:dLbls>
            <c:dLbl>
              <c:idx val="0"/>
              <c:tx>
                <c:rich>
                  <a:bodyPr/>
                  <a:lstStyle/>
                  <a:p>
                    <a:fld id="{ED5A035E-BA0F-4156-A392-F883DB387BA2}" type="CELLRANGE">
                      <a:rPr lang="en-US"/>
                      <a:pPr/>
                      <a:t>[CELLRANGE]</a:t>
                    </a:fld>
                    <a:endParaRPr lang="en-US" baseline="0"/>
                  </a:p>
                  <a:p>
                    <a:fld id="{247CDC3F-F574-4E94-A03F-6FB7FA56467C}" type="BUBBLESIZE">
                      <a:rPr lang="en-US"/>
                      <a:pPr/>
                      <a:t>[BUBBLE SIZE]</a:t>
                    </a:fld>
                    <a:endParaRPr lang="en-CA"/>
                  </a:p>
                </c:rich>
              </c:tx>
              <c:dLblPos val="ctr"/>
              <c:showLegendKey val="0"/>
              <c:showVal val="0"/>
              <c:showCatName val="0"/>
              <c:showSerName val="0"/>
              <c:showPercent val="0"/>
              <c:showBubbleSize val="1"/>
              <c:separator>
</c:separator>
              <c:extLst>
                <c:ext xmlns:c15="http://schemas.microsoft.com/office/drawing/2012/chart" uri="{CE6537A1-D6FC-4f65-9D91-7224C49458BB}">
                  <c15:dlblFieldTable/>
                  <c15:showDataLabelsRange val="1"/>
                </c:ext>
                <c:ext xmlns:c16="http://schemas.microsoft.com/office/drawing/2014/chart" uri="{C3380CC4-5D6E-409C-BE32-E72D297353CC}">
                  <c16:uniqueId val="{00000000-BF32-4012-97E8-F036EE57F85D}"/>
                </c:ext>
              </c:extLst>
            </c:dLbl>
            <c:dLbl>
              <c:idx val="1"/>
              <c:tx>
                <c:rich>
                  <a:bodyPr rot="0" spcFirstLastPara="1" vertOverflow="ellipsis" vert="horz" wrap="square" anchor="ctr" anchorCtr="1"/>
                  <a:lstStyle/>
                  <a:p>
                    <a:pPr>
                      <a:defRPr sz="1100" b="0" i="0" u="none" strike="noStrike" kern="1200" baseline="0">
                        <a:solidFill>
                          <a:schemeClr val="bg1"/>
                        </a:solidFill>
                        <a:latin typeface="Futura Std Book" panose="020B0502020204020303"/>
                        <a:ea typeface="+mn-ea"/>
                        <a:cs typeface="+mn-cs"/>
                      </a:defRPr>
                    </a:pPr>
                    <a:fld id="{557DCB0B-8124-4352-B91E-2C19008027C3}" type="CELLRANGE">
                      <a:rPr lang="en-US" sz="1100">
                        <a:latin typeface="Futura Std Book" panose="020B0502020204020303"/>
                      </a:rPr>
                      <a:pPr>
                        <a:defRPr sz="1100">
                          <a:solidFill>
                            <a:schemeClr val="bg1"/>
                          </a:solidFill>
                        </a:defRPr>
                      </a:pPr>
                      <a:t>[CELLRANGE]</a:t>
                    </a:fld>
                    <a:endParaRPr lang="en-US" sz="1100" baseline="0">
                      <a:latin typeface="Futura Std Book" panose="020B0502020204020303"/>
                    </a:endParaRPr>
                  </a:p>
                  <a:p>
                    <a:pPr>
                      <a:defRPr sz="1100">
                        <a:solidFill>
                          <a:schemeClr val="bg1"/>
                        </a:solidFill>
                      </a:defRPr>
                    </a:pPr>
                    <a:fld id="{CE3AD5DD-363F-42BB-AC56-95703DF0D1A3}" type="BUBBLESIZE">
                      <a:rPr lang="en-US" sz="1100">
                        <a:latin typeface="Futura Std Book" panose="020B0502020204020303"/>
                      </a:rPr>
                      <a:pPr>
                        <a:defRPr sz="1100">
                          <a:solidFill>
                            <a:schemeClr val="bg1"/>
                          </a:solidFill>
                        </a:defRPr>
                      </a:pPr>
                      <a:t>[BUBBLE SIZE]</a:t>
                    </a:fld>
                    <a:endParaRPr lang="en-CA"/>
                  </a:p>
                </c:rich>
              </c:tx>
              <c:spPr>
                <a:noFill/>
                <a:ln>
                  <a:noFill/>
                </a:ln>
                <a:effectLst/>
              </c:spPr>
              <c:txPr>
                <a:bodyPr rot="0" spcFirstLastPara="1" vertOverflow="ellipsis" vert="horz" wrap="square" anchor="ctr" anchorCtr="1"/>
                <a:lstStyle/>
                <a:p>
                  <a:pPr>
                    <a:defRPr sz="1100" b="0" i="0" u="none" strike="noStrike" kern="1200" baseline="0">
                      <a:solidFill>
                        <a:schemeClr val="bg1"/>
                      </a:solidFill>
                      <a:latin typeface="Futura Std Book" panose="020B0502020204020303"/>
                      <a:ea typeface="+mn-ea"/>
                      <a:cs typeface="+mn-cs"/>
                    </a:defRPr>
                  </a:pPr>
                  <a:endParaRPr lang="en-US"/>
                </a:p>
              </c:txPr>
              <c:dLblPos val="ctr"/>
              <c:showLegendKey val="0"/>
              <c:showVal val="0"/>
              <c:showCatName val="0"/>
              <c:showSerName val="0"/>
              <c:showPercent val="0"/>
              <c:showBubbleSize val="1"/>
              <c:separator>
</c:separator>
              <c:extLst>
                <c:ext xmlns:c15="http://schemas.microsoft.com/office/drawing/2012/chart" uri="{CE6537A1-D6FC-4f65-9D91-7224C49458BB}">
                  <c15:dlblFieldTable/>
                  <c15:showDataLabelsRange val="1"/>
                </c:ext>
                <c:ext xmlns:c16="http://schemas.microsoft.com/office/drawing/2014/chart" uri="{C3380CC4-5D6E-409C-BE32-E72D297353CC}">
                  <c16:uniqueId val="{00000001-BF32-4012-97E8-F036EE57F85D}"/>
                </c:ext>
              </c:extLst>
            </c:dLbl>
            <c:dLbl>
              <c:idx val="2"/>
              <c:tx>
                <c:rich>
                  <a:bodyPr/>
                  <a:lstStyle/>
                  <a:p>
                    <a:fld id="{19912B6F-ECD5-4B25-9222-93775D94C4B7}" type="CELLRANGE">
                      <a:rPr lang="en-US"/>
                      <a:pPr/>
                      <a:t>[CELLRANGE]</a:t>
                    </a:fld>
                    <a:endParaRPr lang="en-US" baseline="0"/>
                  </a:p>
                  <a:p>
                    <a:fld id="{46A5DD09-9B23-4209-A8E5-A7E8518A8407}" type="BUBBLESIZE">
                      <a:rPr lang="en-US"/>
                      <a:pPr/>
                      <a:t>[BUBBLE SIZE]</a:t>
                    </a:fld>
                    <a:endParaRPr lang="en-CA"/>
                  </a:p>
                </c:rich>
              </c:tx>
              <c:dLblPos val="ctr"/>
              <c:showLegendKey val="0"/>
              <c:showVal val="0"/>
              <c:showCatName val="0"/>
              <c:showSerName val="0"/>
              <c:showPercent val="0"/>
              <c:showBubbleSize val="1"/>
              <c:separator>
</c:separator>
              <c:extLst>
                <c:ext xmlns:c15="http://schemas.microsoft.com/office/drawing/2012/chart" uri="{CE6537A1-D6FC-4f65-9D91-7224C49458BB}">
                  <c15:dlblFieldTable/>
                  <c15:showDataLabelsRange val="1"/>
                </c:ext>
                <c:ext xmlns:c16="http://schemas.microsoft.com/office/drawing/2014/chart" uri="{C3380CC4-5D6E-409C-BE32-E72D297353CC}">
                  <c16:uniqueId val="{00000002-BF32-4012-97E8-F036EE57F85D}"/>
                </c:ext>
              </c:extLst>
            </c:dLbl>
            <c:dLbl>
              <c:idx val="3"/>
              <c:tx>
                <c:rich>
                  <a:bodyPr rot="0" spcFirstLastPara="1" vertOverflow="ellipsis" vert="horz" wrap="square" anchor="ctr" anchorCtr="1"/>
                  <a:lstStyle/>
                  <a:p>
                    <a:pPr>
                      <a:defRPr sz="1100" b="0" i="0" u="none" strike="noStrike" kern="1200" baseline="0">
                        <a:solidFill>
                          <a:schemeClr val="bg1"/>
                        </a:solidFill>
                        <a:latin typeface="Futura Std Book" panose="020B0502020204020303"/>
                        <a:ea typeface="+mn-ea"/>
                        <a:cs typeface="+mn-cs"/>
                      </a:defRPr>
                    </a:pPr>
                    <a:fld id="{F438844B-FAFC-4CE1-86A5-7B0F905DBCFF}" type="CELLRANGE">
                      <a:rPr lang="en-US" sz="1100">
                        <a:latin typeface="Futura Std Book" panose="020B0502020204020303"/>
                      </a:rPr>
                      <a:pPr>
                        <a:defRPr sz="1100">
                          <a:solidFill>
                            <a:schemeClr val="bg1"/>
                          </a:solidFill>
                        </a:defRPr>
                      </a:pPr>
                      <a:t>[CELLRANGE]</a:t>
                    </a:fld>
                    <a:endParaRPr lang="en-US" sz="1100" baseline="0">
                      <a:latin typeface="Futura Std Book" panose="020B0502020204020303"/>
                    </a:endParaRPr>
                  </a:p>
                  <a:p>
                    <a:pPr>
                      <a:defRPr sz="1100">
                        <a:solidFill>
                          <a:schemeClr val="bg1"/>
                        </a:solidFill>
                      </a:defRPr>
                    </a:pPr>
                    <a:fld id="{587F8F70-1470-406C-9A80-F99BD529D73F}" type="BUBBLESIZE">
                      <a:rPr lang="en-US" sz="1100">
                        <a:latin typeface="Futura Std Book" panose="020B0502020204020303"/>
                      </a:rPr>
                      <a:pPr>
                        <a:defRPr sz="1100">
                          <a:solidFill>
                            <a:schemeClr val="bg1"/>
                          </a:solidFill>
                        </a:defRPr>
                      </a:pPr>
                      <a:t>[BUBBLE SIZE]</a:t>
                    </a:fld>
                    <a:endParaRPr lang="en-CA"/>
                  </a:p>
                </c:rich>
              </c:tx>
              <c:spPr>
                <a:noFill/>
                <a:ln>
                  <a:noFill/>
                </a:ln>
                <a:effectLst/>
              </c:spPr>
              <c:txPr>
                <a:bodyPr rot="0" spcFirstLastPara="1" vertOverflow="ellipsis" vert="horz" wrap="square" anchor="ctr" anchorCtr="1"/>
                <a:lstStyle/>
                <a:p>
                  <a:pPr>
                    <a:defRPr sz="1100" b="0" i="0" u="none" strike="noStrike" kern="1200" baseline="0">
                      <a:solidFill>
                        <a:schemeClr val="bg1"/>
                      </a:solidFill>
                      <a:latin typeface="Futura Std Book" panose="020B0502020204020303"/>
                      <a:ea typeface="+mn-ea"/>
                      <a:cs typeface="+mn-cs"/>
                    </a:defRPr>
                  </a:pPr>
                  <a:endParaRPr lang="en-US"/>
                </a:p>
              </c:txPr>
              <c:dLblPos val="ctr"/>
              <c:showLegendKey val="0"/>
              <c:showVal val="0"/>
              <c:showCatName val="0"/>
              <c:showSerName val="0"/>
              <c:showPercent val="0"/>
              <c:showBubbleSize val="1"/>
              <c:separator>
</c:separator>
              <c:extLst>
                <c:ext xmlns:c15="http://schemas.microsoft.com/office/drawing/2012/chart" uri="{CE6537A1-D6FC-4f65-9D91-7224C49458BB}">
                  <c15:dlblFieldTable/>
                  <c15:showDataLabelsRange val="1"/>
                </c:ext>
                <c:ext xmlns:c16="http://schemas.microsoft.com/office/drawing/2014/chart" uri="{C3380CC4-5D6E-409C-BE32-E72D297353CC}">
                  <c16:uniqueId val="{00000003-BF32-4012-97E8-F036EE57F85D}"/>
                </c:ext>
              </c:extLst>
            </c:dLbl>
            <c:spPr>
              <a:noFill/>
              <a:ln>
                <a:noFill/>
              </a:ln>
              <a:effectLst/>
            </c:spPr>
            <c:txPr>
              <a:bodyPr rot="0" spcFirstLastPara="1" vertOverflow="ellipsis" vert="horz" wrap="square" anchor="ctr" anchorCtr="1"/>
              <a:lstStyle/>
              <a:p>
                <a:pPr>
                  <a:defRPr sz="1600" b="0" i="0" u="none" strike="noStrike" kern="1200" baseline="0">
                    <a:solidFill>
                      <a:schemeClr val="bg1"/>
                    </a:solidFill>
                    <a:latin typeface="Futura Std Book" panose="020B0502020204020303"/>
                    <a:ea typeface="+mn-ea"/>
                    <a:cs typeface="+mn-cs"/>
                  </a:defRPr>
                </a:pPr>
                <a:endParaRPr lang="en-US"/>
              </a:p>
            </c:txPr>
            <c:dLblPos val="ctr"/>
            <c:showLegendKey val="0"/>
            <c:showVal val="0"/>
            <c:showCatName val="0"/>
            <c:showSerName val="0"/>
            <c:showPercent val="0"/>
            <c:showBubbleSize val="1"/>
            <c:separator>
</c:separator>
            <c:showLeaderLines val="0"/>
            <c:extLst>
              <c:ext xmlns:c15="http://schemas.microsoft.com/office/drawing/2012/chart" uri="{CE6537A1-D6FC-4f65-9D91-7224C49458BB}">
                <c15:showDataLabelsRange val="1"/>
                <c15:showLeaderLines val="1"/>
                <c15:leaderLines>
                  <c:spPr>
                    <a:ln w="9525" cap="flat" cmpd="sng" algn="ctr">
                      <a:solidFill>
                        <a:schemeClr val="tx1">
                          <a:lumMod val="35000"/>
                          <a:lumOff val="65000"/>
                        </a:schemeClr>
                      </a:solidFill>
                      <a:round/>
                    </a:ln>
                    <a:effectLst/>
                  </c:spPr>
                </c15:leaderLines>
              </c:ext>
            </c:extLst>
          </c:dLbls>
          <c:xVal>
            <c:numRef>
              <c:f>'[Webinar Charts.xlsx]Sample Charts'!$B$2:$B$5</c:f>
              <c:numCache>
                <c:formatCode>General</c:formatCode>
                <c:ptCount val="4"/>
                <c:pt idx="0">
                  <c:v>0.2</c:v>
                </c:pt>
                <c:pt idx="1">
                  <c:v>0</c:v>
                </c:pt>
                <c:pt idx="2">
                  <c:v>0.2</c:v>
                </c:pt>
                <c:pt idx="3">
                  <c:v>0</c:v>
                </c:pt>
              </c:numCache>
            </c:numRef>
          </c:xVal>
          <c:yVal>
            <c:numRef>
              <c:f>'[Webinar Charts.xlsx]Sample Charts'!$C$2:$C$5</c:f>
              <c:numCache>
                <c:formatCode>General</c:formatCode>
                <c:ptCount val="4"/>
                <c:pt idx="0">
                  <c:v>0.2</c:v>
                </c:pt>
                <c:pt idx="1">
                  <c:v>0.2</c:v>
                </c:pt>
                <c:pt idx="2">
                  <c:v>0</c:v>
                </c:pt>
                <c:pt idx="3">
                  <c:v>0</c:v>
                </c:pt>
              </c:numCache>
            </c:numRef>
          </c:yVal>
          <c:bubbleSize>
            <c:numRef>
              <c:f>'[Webinar Charts.xlsx]Sample Charts'!$D$2:$D$5</c:f>
              <c:numCache>
                <c:formatCode>0%</c:formatCode>
                <c:ptCount val="4"/>
                <c:pt idx="0">
                  <c:v>0.54772097929761332</c:v>
                </c:pt>
                <c:pt idx="1">
                  <c:v>9.8466001494439806E-2</c:v>
                </c:pt>
                <c:pt idx="2">
                  <c:v>0.27439672981407409</c:v>
                </c:pt>
                <c:pt idx="3">
                  <c:v>7.9416289393872797E-2</c:v>
                </c:pt>
              </c:numCache>
            </c:numRef>
          </c:bubbleSize>
          <c:bubble3D val="0"/>
          <c:extLst>
            <c:ext xmlns:c15="http://schemas.microsoft.com/office/drawing/2012/chart" uri="{02D57815-91ED-43cb-92C2-25804820EDAC}">
              <c15:datalabelsRange>
                <c15:f>'[Webinar Charts.xlsx]Sample Charts'!$A$2:$A$5</c15:f>
                <c15:dlblRangeCache>
                  <c:ptCount val="4"/>
                  <c:pt idx="0">
                    <c:v>Extraverted Realists</c:v>
                  </c:pt>
                  <c:pt idx="1">
                    <c:v>Extraverted Visionaries</c:v>
                  </c:pt>
                  <c:pt idx="2">
                    <c:v>Reflective Realists</c:v>
                  </c:pt>
                  <c:pt idx="3">
                    <c:v>Reflective Visionaries</c:v>
                  </c:pt>
                </c15:dlblRangeCache>
              </c15:datalabelsRange>
            </c:ext>
            <c:ext xmlns:c16="http://schemas.microsoft.com/office/drawing/2014/chart" uri="{C3380CC4-5D6E-409C-BE32-E72D297353CC}">
              <c16:uniqueId val="{00000004-BF32-4012-97E8-F036EE57F85D}"/>
            </c:ext>
          </c:extLst>
        </c:ser>
        <c:dLbls>
          <c:showLegendKey val="0"/>
          <c:showVal val="0"/>
          <c:showCatName val="0"/>
          <c:showSerName val="0"/>
          <c:showPercent val="0"/>
          <c:showBubbleSize val="0"/>
        </c:dLbls>
        <c:bubbleScale val="300"/>
        <c:showNegBubbles val="0"/>
        <c:axId val="1168894383"/>
        <c:axId val="1168894863"/>
      </c:bubbleChart>
      <c:valAx>
        <c:axId val="1168894383"/>
        <c:scaling>
          <c:orientation val="minMax"/>
        </c:scaling>
        <c:delete val="1"/>
        <c:axPos val="b"/>
        <c:numFmt formatCode="General" sourceLinked="1"/>
        <c:majorTickMark val="none"/>
        <c:minorTickMark val="none"/>
        <c:tickLblPos val="nextTo"/>
        <c:crossAx val="1168894863"/>
        <c:crosses val="autoZero"/>
        <c:crossBetween val="midCat"/>
      </c:valAx>
      <c:valAx>
        <c:axId val="1168894863"/>
        <c:scaling>
          <c:orientation val="minMax"/>
        </c:scaling>
        <c:delete val="1"/>
        <c:axPos val="l"/>
        <c:numFmt formatCode="General" sourceLinked="1"/>
        <c:majorTickMark val="none"/>
        <c:minorTickMark val="none"/>
        <c:tickLblPos val="nextTo"/>
        <c:crossAx val="1168894383"/>
        <c:crosses val="autoZero"/>
        <c:crossBetween val="midCat"/>
      </c:valAx>
      <c:spPr>
        <a:noFill/>
        <a:ln>
          <a:noFill/>
        </a:ln>
        <a:effectLst/>
      </c:spPr>
    </c:plotArea>
    <c:plotVisOnly val="1"/>
    <c:dispBlanksAs val="gap"/>
    <c:showDLblsOverMax val="0"/>
  </c:chart>
  <c:spPr>
    <a:noFill/>
    <a:ln>
      <a:noFill/>
    </a:ln>
    <a:effectLst/>
  </c:spPr>
  <c:txPr>
    <a:bodyPr/>
    <a:lstStyle/>
    <a:p>
      <a:pPr>
        <a:defRPr sz="1800">
          <a:latin typeface="Futura Std Book" panose="020B0502020204020303"/>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gradFill>
              <a:gsLst>
                <a:gs pos="0">
                  <a:schemeClr val="accent1"/>
                </a:gs>
                <a:gs pos="100000">
                  <a:schemeClr val="accent1">
                    <a:lumMod val="84000"/>
                  </a:schemeClr>
                </a:gs>
              </a:gsLst>
              <a:lin ang="5400000" scaled="1"/>
            </a:gradFill>
            <a:ln>
              <a:noFill/>
            </a:ln>
            <a:effectLst>
              <a:outerShdw blurRad="76200" dir="18900000" sy="23000" kx="-1200000" algn="bl" rotWithShape="0">
                <a:prstClr val="black">
                  <a:alpha val="20000"/>
                </a:prst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lt1"/>
                    </a:solidFill>
                    <a:latin typeface="Futura Std Book" panose="020B0502020204020303"/>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Sheet1!$A$1:$A$3</c:f>
              <c:strCache>
                <c:ptCount val="3"/>
                <c:pt idx="0">
                  <c:v>Effectively</c:v>
                </c:pt>
                <c:pt idx="1">
                  <c:v>Somewhat Effectively</c:v>
                </c:pt>
                <c:pt idx="2">
                  <c:v>Not Effectively</c:v>
                </c:pt>
              </c:strCache>
            </c:strRef>
          </c:cat>
          <c:val>
            <c:numRef>
              <c:f>Sheet1!$B$1:$B$3</c:f>
              <c:numCache>
                <c:formatCode>0%</c:formatCode>
                <c:ptCount val="3"/>
                <c:pt idx="0">
                  <c:v>0.28000000000000003</c:v>
                </c:pt>
                <c:pt idx="1">
                  <c:v>0.46</c:v>
                </c:pt>
                <c:pt idx="2">
                  <c:v>0.26</c:v>
                </c:pt>
              </c:numCache>
            </c:numRef>
          </c:val>
          <c:extLst>
            <c:ext xmlns:c16="http://schemas.microsoft.com/office/drawing/2014/chart" uri="{C3380CC4-5D6E-409C-BE32-E72D297353CC}">
              <c16:uniqueId val="{00000000-DD88-4236-A441-7960B52A012D}"/>
            </c:ext>
          </c:extLst>
        </c:ser>
        <c:dLbls>
          <c:dLblPos val="inEnd"/>
          <c:showLegendKey val="0"/>
          <c:showVal val="1"/>
          <c:showCatName val="0"/>
          <c:showSerName val="0"/>
          <c:showPercent val="0"/>
          <c:showBubbleSize val="0"/>
        </c:dLbls>
        <c:gapWidth val="41"/>
        <c:axId val="759100512"/>
        <c:axId val="759108672"/>
      </c:barChart>
      <c:catAx>
        <c:axId val="759100512"/>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dk1">
                    <a:lumMod val="65000"/>
                    <a:lumOff val="35000"/>
                  </a:schemeClr>
                </a:solidFill>
                <a:effectLst/>
                <a:latin typeface="Futura Std Book" panose="020B0502020204020303"/>
                <a:ea typeface="+mn-ea"/>
                <a:cs typeface="+mn-cs"/>
              </a:defRPr>
            </a:pPr>
            <a:endParaRPr lang="en-US"/>
          </a:p>
        </c:txPr>
        <c:crossAx val="759108672"/>
        <c:crosses val="autoZero"/>
        <c:auto val="1"/>
        <c:lblAlgn val="ctr"/>
        <c:lblOffset val="100"/>
        <c:noMultiLvlLbl val="0"/>
      </c:catAx>
      <c:valAx>
        <c:axId val="759108672"/>
        <c:scaling>
          <c:orientation val="minMax"/>
        </c:scaling>
        <c:delete val="1"/>
        <c:axPos val="l"/>
        <c:numFmt formatCode="0%" sourceLinked="1"/>
        <c:majorTickMark val="none"/>
        <c:minorTickMark val="none"/>
        <c:tickLblPos val="nextTo"/>
        <c:crossAx val="75910051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noFill/>
      <a:round/>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6479818710197609E-2"/>
          <c:y val="2.7812895069532238E-2"/>
          <c:w val="0.9670403625796048"/>
          <c:h val="0.94437420986093557"/>
        </c:manualLayout>
      </c:layout>
      <c:bubbleChart>
        <c:varyColors val="0"/>
        <c:ser>
          <c:idx val="0"/>
          <c:order val="0"/>
          <c:tx>
            <c:strRef>
              <c:f>'[Webinar Charts.xlsx]Sample Charts'!$C$1</c:f>
              <c:strCache>
                <c:ptCount val="1"/>
                <c:pt idx="0">
                  <c:v>Y</c:v>
                </c:pt>
              </c:strCache>
            </c:strRef>
          </c:tx>
          <c:spPr>
            <a:solidFill>
              <a:schemeClr val="accent1">
                <a:alpha val="75000"/>
              </a:schemeClr>
            </a:solidFill>
            <a:ln w="25400">
              <a:noFill/>
            </a:ln>
            <a:effectLst/>
          </c:spPr>
          <c:invertIfNegative val="0"/>
          <c:dPt>
            <c:idx val="0"/>
            <c:invertIfNegative val="0"/>
            <c:bubble3D val="0"/>
            <c:spPr>
              <a:solidFill>
                <a:schemeClr val="accent3"/>
              </a:solidFill>
              <a:ln>
                <a:noFill/>
              </a:ln>
              <a:effectLst/>
            </c:spPr>
            <c:extLst>
              <c:ext xmlns:c16="http://schemas.microsoft.com/office/drawing/2014/chart" uri="{C3380CC4-5D6E-409C-BE32-E72D297353CC}">
                <c16:uniqueId val="{00000000-0410-40CF-8234-279729DF1E9F}"/>
              </c:ext>
            </c:extLst>
          </c:dPt>
          <c:dPt>
            <c:idx val="1"/>
            <c:invertIfNegative val="0"/>
            <c:bubble3D val="0"/>
            <c:spPr>
              <a:solidFill>
                <a:schemeClr val="accent5"/>
              </a:solidFill>
              <a:ln>
                <a:noFill/>
              </a:ln>
              <a:effectLst/>
            </c:spPr>
            <c:extLst>
              <c:ext xmlns:c16="http://schemas.microsoft.com/office/drawing/2014/chart" uri="{C3380CC4-5D6E-409C-BE32-E72D297353CC}">
                <c16:uniqueId val="{00000001-0410-40CF-8234-279729DF1E9F}"/>
              </c:ext>
            </c:extLst>
          </c:dPt>
          <c:dPt>
            <c:idx val="2"/>
            <c:invertIfNegative val="0"/>
            <c:bubble3D val="0"/>
            <c:spPr>
              <a:solidFill>
                <a:schemeClr val="accent1"/>
              </a:solidFill>
              <a:ln>
                <a:noFill/>
              </a:ln>
              <a:effectLst/>
            </c:spPr>
            <c:extLst>
              <c:ext xmlns:c16="http://schemas.microsoft.com/office/drawing/2014/chart" uri="{C3380CC4-5D6E-409C-BE32-E72D297353CC}">
                <c16:uniqueId val="{00000002-0410-40CF-8234-279729DF1E9F}"/>
              </c:ext>
            </c:extLst>
          </c:dPt>
          <c:dPt>
            <c:idx val="3"/>
            <c:invertIfNegative val="0"/>
            <c:bubble3D val="0"/>
            <c:spPr>
              <a:solidFill>
                <a:schemeClr val="accent2"/>
              </a:solidFill>
              <a:ln>
                <a:noFill/>
              </a:ln>
              <a:effectLst/>
            </c:spPr>
            <c:extLst>
              <c:ext xmlns:c16="http://schemas.microsoft.com/office/drawing/2014/chart" uri="{C3380CC4-5D6E-409C-BE32-E72D297353CC}">
                <c16:uniqueId val="{00000003-0410-40CF-8234-279729DF1E9F}"/>
              </c:ext>
            </c:extLst>
          </c:dPt>
          <c:dPt>
            <c:idx val="4"/>
            <c:invertIfNegative val="0"/>
            <c:bubble3D val="0"/>
            <c:spPr>
              <a:solidFill>
                <a:schemeClr val="accent4"/>
              </a:solidFill>
              <a:ln>
                <a:noFill/>
              </a:ln>
              <a:effectLst/>
            </c:spPr>
            <c:extLst>
              <c:ext xmlns:c16="http://schemas.microsoft.com/office/drawing/2014/chart" uri="{C3380CC4-5D6E-409C-BE32-E72D297353CC}">
                <c16:uniqueId val="{00000004-0410-40CF-8234-279729DF1E9F}"/>
              </c:ext>
            </c:extLst>
          </c:dPt>
          <c:dLbls>
            <c:dLbl>
              <c:idx val="0"/>
              <c:tx>
                <c:rich>
                  <a:bodyPr rot="0" spcFirstLastPara="1" vertOverflow="ellipsis" vert="horz" wrap="square" lIns="38100" tIns="19050" rIns="38100" bIns="19050" anchor="ctr" anchorCtr="1">
                    <a:spAutoFit/>
                  </a:bodyPr>
                  <a:lstStyle/>
                  <a:p>
                    <a:pPr>
                      <a:defRPr sz="1600" b="0" i="0" u="none" strike="noStrike" kern="1200" baseline="0">
                        <a:solidFill>
                          <a:schemeClr val="bg1"/>
                        </a:solidFill>
                        <a:latin typeface="Futura Std Book" panose="020B0502020204020303"/>
                        <a:ea typeface="+mn-ea"/>
                        <a:cs typeface="+mn-cs"/>
                      </a:defRPr>
                    </a:pPr>
                    <a:fld id="{6EBC14DF-676F-4E29-9FAE-D154283C5E4B}" type="CELLRANGE">
                      <a:rPr lang="en-US" sz="1600"/>
                      <a:pPr>
                        <a:defRPr sz="1600">
                          <a:solidFill>
                            <a:schemeClr val="bg1"/>
                          </a:solidFill>
                          <a:latin typeface="Futura Std Book" panose="020B0502020204020303"/>
                        </a:defRPr>
                      </a:pPr>
                      <a:t>[CELLRANGE]</a:t>
                    </a:fld>
                    <a:endParaRPr lang="en-US" sz="1600" baseline="0"/>
                  </a:p>
                  <a:p>
                    <a:pPr>
                      <a:defRPr sz="1600">
                        <a:solidFill>
                          <a:schemeClr val="bg1"/>
                        </a:solidFill>
                        <a:latin typeface="Futura Std Book" panose="020B0502020204020303"/>
                      </a:defRPr>
                    </a:pPr>
                    <a:fld id="{3E44F65A-0EA6-4170-AC56-030230468195}" type="BUBBLESIZE">
                      <a:rPr lang="en-US" sz="1600"/>
                      <a:pPr>
                        <a:defRPr sz="1600">
                          <a:solidFill>
                            <a:schemeClr val="bg1"/>
                          </a:solidFill>
                          <a:latin typeface="Futura Std Book" panose="020B0502020204020303"/>
                        </a:defRPr>
                      </a:pPr>
                      <a:t>[BUBBLE SIZE]</a:t>
                    </a:fld>
                    <a:endParaRPr lang="en-CA"/>
                  </a:p>
                </c:rich>
              </c:tx>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bg1"/>
                      </a:solidFill>
                      <a:latin typeface="Futura Std Book" panose="020B0502020204020303"/>
                      <a:ea typeface="+mn-ea"/>
                      <a:cs typeface="+mn-cs"/>
                    </a:defRPr>
                  </a:pPr>
                  <a:endParaRPr lang="en-US"/>
                </a:p>
              </c:txPr>
              <c:dLblPos val="ctr"/>
              <c:showLegendKey val="0"/>
              <c:showVal val="0"/>
              <c:showCatName val="0"/>
              <c:showSerName val="0"/>
              <c:showPercent val="0"/>
              <c:showBubbleSize val="1"/>
              <c:separator>
</c:separator>
              <c:extLst>
                <c:ext xmlns:c15="http://schemas.microsoft.com/office/drawing/2012/chart" uri="{CE6537A1-D6FC-4f65-9D91-7224C49458BB}">
                  <c15:dlblFieldTable/>
                  <c15:showDataLabelsRange val="1"/>
                </c:ext>
                <c:ext xmlns:c16="http://schemas.microsoft.com/office/drawing/2014/chart" uri="{C3380CC4-5D6E-409C-BE32-E72D297353CC}">
                  <c16:uniqueId val="{00000000-0410-40CF-8234-279729DF1E9F}"/>
                </c:ext>
              </c:extLst>
            </c:dLbl>
            <c:dLbl>
              <c:idx val="1"/>
              <c:tx>
                <c:rich>
                  <a:bodyPr/>
                  <a:lstStyle/>
                  <a:p>
                    <a:fld id="{C6175DCA-A2BC-449A-A27E-78A5154EF150}" type="CELLRANGE">
                      <a:rPr lang="en-US"/>
                      <a:pPr/>
                      <a:t>[CELLRANGE]</a:t>
                    </a:fld>
                    <a:endParaRPr lang="en-US" baseline="0"/>
                  </a:p>
                  <a:p>
                    <a:fld id="{72CD2E0C-9FD2-40BD-A59F-44B3FDD1E1F5}" type="BUBBLESIZE">
                      <a:rPr lang="en-US"/>
                      <a:pPr/>
                      <a:t>[BUBBLE SIZE]</a:t>
                    </a:fld>
                    <a:endParaRPr lang="en-CA"/>
                  </a:p>
                </c:rich>
              </c:tx>
              <c:dLblPos val="ctr"/>
              <c:showLegendKey val="0"/>
              <c:showVal val="0"/>
              <c:showCatName val="0"/>
              <c:showSerName val="0"/>
              <c:showPercent val="0"/>
              <c:showBubbleSize val="1"/>
              <c:separator>
</c:separator>
              <c:extLst>
                <c:ext xmlns:c15="http://schemas.microsoft.com/office/drawing/2012/chart" uri="{CE6537A1-D6FC-4f65-9D91-7224C49458BB}">
                  <c15:dlblFieldTable/>
                  <c15:showDataLabelsRange val="1"/>
                </c:ext>
                <c:ext xmlns:c16="http://schemas.microsoft.com/office/drawing/2014/chart" uri="{C3380CC4-5D6E-409C-BE32-E72D297353CC}">
                  <c16:uniqueId val="{00000001-0410-40CF-8234-279729DF1E9F}"/>
                </c:ext>
              </c:extLst>
            </c:dLbl>
            <c:dLbl>
              <c:idx val="2"/>
              <c:tx>
                <c:rich>
                  <a:bodyPr/>
                  <a:lstStyle/>
                  <a:p>
                    <a:fld id="{166125AB-A2F1-4BB0-9E0A-E2B4AC2AE6AD}" type="CELLRANGE">
                      <a:rPr lang="en-US"/>
                      <a:pPr/>
                      <a:t>[CELLRANGE]</a:t>
                    </a:fld>
                    <a:endParaRPr lang="en-US" baseline="0"/>
                  </a:p>
                  <a:p>
                    <a:fld id="{A681A846-6FC8-40B7-BD19-768E63C33015}" type="BUBBLESIZE">
                      <a:rPr lang="en-US"/>
                      <a:pPr/>
                      <a:t>[BUBBLE SIZE]</a:t>
                    </a:fld>
                    <a:endParaRPr lang="en-CA"/>
                  </a:p>
                </c:rich>
              </c:tx>
              <c:dLblPos val="ctr"/>
              <c:showLegendKey val="0"/>
              <c:showVal val="0"/>
              <c:showCatName val="0"/>
              <c:showSerName val="0"/>
              <c:showPercent val="0"/>
              <c:showBubbleSize val="1"/>
              <c:separator>
</c:separator>
              <c:extLst>
                <c:ext xmlns:c15="http://schemas.microsoft.com/office/drawing/2012/chart" uri="{CE6537A1-D6FC-4f65-9D91-7224C49458BB}">
                  <c15:dlblFieldTable/>
                  <c15:showDataLabelsRange val="1"/>
                </c:ext>
                <c:ext xmlns:c16="http://schemas.microsoft.com/office/drawing/2014/chart" uri="{C3380CC4-5D6E-409C-BE32-E72D297353CC}">
                  <c16:uniqueId val="{00000002-0410-40CF-8234-279729DF1E9F}"/>
                </c:ext>
              </c:extLst>
            </c:dLbl>
            <c:dLbl>
              <c:idx val="3"/>
              <c:tx>
                <c:rich>
                  <a:bodyPr rot="0" spcFirstLastPara="1" vertOverflow="ellipsis" vert="horz" wrap="square" lIns="38100" tIns="19050" rIns="38100" bIns="19050" anchor="ctr" anchorCtr="1">
                    <a:spAutoFit/>
                  </a:bodyPr>
                  <a:lstStyle/>
                  <a:p>
                    <a:pPr>
                      <a:defRPr sz="1200" b="0" i="0" u="none" strike="noStrike" kern="1200" baseline="0">
                        <a:solidFill>
                          <a:schemeClr val="bg1"/>
                        </a:solidFill>
                        <a:latin typeface="Futura Std Book" panose="020B0502020204020303"/>
                        <a:ea typeface="+mn-ea"/>
                        <a:cs typeface="+mn-cs"/>
                      </a:defRPr>
                    </a:pPr>
                    <a:fld id="{AC968C9E-4436-44D5-970B-5A3021025C4A}" type="CELLRANGE">
                      <a:rPr lang="en-US" sz="1200"/>
                      <a:pPr>
                        <a:defRPr sz="1200">
                          <a:solidFill>
                            <a:schemeClr val="bg1"/>
                          </a:solidFill>
                          <a:latin typeface="Futura Std Book" panose="020B0502020204020303"/>
                        </a:defRPr>
                      </a:pPr>
                      <a:t>[CELLRANGE]</a:t>
                    </a:fld>
                    <a:endParaRPr lang="en-US" sz="1200" baseline="0"/>
                  </a:p>
                  <a:p>
                    <a:pPr>
                      <a:defRPr sz="1200">
                        <a:solidFill>
                          <a:schemeClr val="bg1"/>
                        </a:solidFill>
                        <a:latin typeface="Futura Std Book" panose="020B0502020204020303"/>
                      </a:defRPr>
                    </a:pPr>
                    <a:fld id="{43BD8CBF-69E1-4F84-913C-EC52921C1B62}" type="BUBBLESIZE">
                      <a:rPr lang="en-US" sz="1200"/>
                      <a:pPr>
                        <a:defRPr sz="1200">
                          <a:solidFill>
                            <a:schemeClr val="bg1"/>
                          </a:solidFill>
                          <a:latin typeface="Futura Std Book" panose="020B0502020204020303"/>
                        </a:defRPr>
                      </a:pPr>
                      <a:t>[BUBBLE SIZE]</a:t>
                    </a:fld>
                    <a:endParaRPr lang="en-CA"/>
                  </a:p>
                </c:rich>
              </c:tx>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bg1"/>
                      </a:solidFill>
                      <a:latin typeface="Futura Std Book" panose="020B0502020204020303"/>
                      <a:ea typeface="+mn-ea"/>
                      <a:cs typeface="+mn-cs"/>
                    </a:defRPr>
                  </a:pPr>
                  <a:endParaRPr lang="en-US"/>
                </a:p>
              </c:txPr>
              <c:dLblPos val="ctr"/>
              <c:showLegendKey val="0"/>
              <c:showVal val="0"/>
              <c:showCatName val="0"/>
              <c:showSerName val="0"/>
              <c:showPercent val="0"/>
              <c:showBubbleSize val="1"/>
              <c:separator>
</c:separator>
              <c:extLst>
                <c:ext xmlns:c15="http://schemas.microsoft.com/office/drawing/2012/chart" uri="{CE6537A1-D6FC-4f65-9D91-7224C49458BB}">
                  <c15:dlblFieldTable/>
                  <c15:showDataLabelsRange val="1"/>
                </c:ext>
                <c:ext xmlns:c16="http://schemas.microsoft.com/office/drawing/2014/chart" uri="{C3380CC4-5D6E-409C-BE32-E72D297353CC}">
                  <c16:uniqueId val="{00000003-0410-40CF-8234-279729DF1E9F}"/>
                </c:ext>
              </c:extLst>
            </c:dLbl>
            <c:dLbl>
              <c:idx val="4"/>
              <c:tx>
                <c:rich>
                  <a:bodyPr/>
                  <a:lstStyle/>
                  <a:p>
                    <a:fld id="{963A7166-EDCA-4EDF-9F1E-88E83AD61B6E}" type="CELLRANGE">
                      <a:rPr lang="en-US"/>
                      <a:pPr/>
                      <a:t>[CELLRANGE]</a:t>
                    </a:fld>
                    <a:endParaRPr lang="en-US" baseline="0"/>
                  </a:p>
                  <a:p>
                    <a:fld id="{A41CD1F0-4280-47DA-920C-4DF88FFB67CA}" type="BUBBLESIZE">
                      <a:rPr lang="en-US"/>
                      <a:pPr/>
                      <a:t>[BUBBLE SIZE]</a:t>
                    </a:fld>
                    <a:endParaRPr lang="en-CA"/>
                  </a:p>
                </c:rich>
              </c:tx>
              <c:dLblPos val="ctr"/>
              <c:showLegendKey val="0"/>
              <c:showVal val="0"/>
              <c:showCatName val="0"/>
              <c:showSerName val="0"/>
              <c:showPercent val="0"/>
              <c:showBubbleSize val="1"/>
              <c:separator>
</c:separator>
              <c:extLst>
                <c:ext xmlns:c15="http://schemas.microsoft.com/office/drawing/2012/chart" uri="{CE6537A1-D6FC-4f65-9D91-7224C49458BB}">
                  <c15:dlblFieldTable/>
                  <c15:showDataLabelsRange val="1"/>
                </c:ext>
                <c:ext xmlns:c16="http://schemas.microsoft.com/office/drawing/2014/chart" uri="{C3380CC4-5D6E-409C-BE32-E72D297353CC}">
                  <c16:uniqueId val="{00000004-0410-40CF-8234-279729DF1E9F}"/>
                </c:ext>
              </c:extLst>
            </c:dLbl>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bg1"/>
                    </a:solidFill>
                    <a:latin typeface="Futura Std Book" panose="020B0502020204020303"/>
                    <a:ea typeface="+mn-ea"/>
                    <a:cs typeface="+mn-cs"/>
                  </a:defRPr>
                </a:pPr>
                <a:endParaRPr lang="en-US"/>
              </a:p>
            </c:txPr>
            <c:dLblPos val="ctr"/>
            <c:showLegendKey val="0"/>
            <c:showVal val="0"/>
            <c:showCatName val="0"/>
            <c:showSerName val="0"/>
            <c:showPercent val="0"/>
            <c:showBubbleSize val="1"/>
            <c:separator>
</c:separator>
            <c:showLeaderLines val="0"/>
            <c:extLst>
              <c:ext xmlns:c15="http://schemas.microsoft.com/office/drawing/2012/chart" uri="{CE6537A1-D6FC-4f65-9D91-7224C49458BB}">
                <c15:showDataLabelsRange val="1"/>
                <c15:showLeaderLines val="1"/>
                <c15:leaderLines>
                  <c:spPr>
                    <a:ln w="9525" cap="flat" cmpd="sng" algn="ctr">
                      <a:solidFill>
                        <a:schemeClr val="tx1">
                          <a:lumMod val="35000"/>
                          <a:lumOff val="65000"/>
                        </a:schemeClr>
                      </a:solidFill>
                      <a:round/>
                    </a:ln>
                    <a:effectLst/>
                  </c:spPr>
                </c15:leaderLines>
              </c:ext>
            </c:extLst>
          </c:dLbls>
          <c:xVal>
            <c:numRef>
              <c:f>'[Webinar Charts.xlsx]Sample Charts'!$B$8:$B$12</c:f>
              <c:numCache>
                <c:formatCode>General</c:formatCode>
                <c:ptCount val="5"/>
                <c:pt idx="0">
                  <c:v>0.2</c:v>
                </c:pt>
                <c:pt idx="1">
                  <c:v>0.2</c:v>
                </c:pt>
                <c:pt idx="2">
                  <c:v>0.1</c:v>
                </c:pt>
                <c:pt idx="3">
                  <c:v>0</c:v>
                </c:pt>
                <c:pt idx="4">
                  <c:v>0</c:v>
                </c:pt>
              </c:numCache>
            </c:numRef>
          </c:xVal>
          <c:yVal>
            <c:numRef>
              <c:f>'[Webinar Charts.xlsx]Sample Charts'!$C$8:$C$12</c:f>
              <c:numCache>
                <c:formatCode>General</c:formatCode>
                <c:ptCount val="5"/>
                <c:pt idx="0">
                  <c:v>0.2</c:v>
                </c:pt>
                <c:pt idx="1">
                  <c:v>0</c:v>
                </c:pt>
                <c:pt idx="2">
                  <c:v>0.1</c:v>
                </c:pt>
                <c:pt idx="3">
                  <c:v>0.2</c:v>
                </c:pt>
                <c:pt idx="4">
                  <c:v>0</c:v>
                </c:pt>
              </c:numCache>
            </c:numRef>
          </c:yVal>
          <c:bubbleSize>
            <c:numRef>
              <c:f>'[Webinar Charts.xlsx]Sample Charts'!$D$8:$D$12</c:f>
              <c:numCache>
                <c:formatCode>0%</c:formatCode>
                <c:ptCount val="5"/>
                <c:pt idx="0">
                  <c:v>0.13674124214320249</c:v>
                </c:pt>
                <c:pt idx="1">
                  <c:v>0.27881851347193531</c:v>
                </c:pt>
                <c:pt idx="2">
                  <c:v>0.23364247725374709</c:v>
                </c:pt>
                <c:pt idx="3">
                  <c:v>5.4239374093446431E-2</c:v>
                </c:pt>
                <c:pt idx="4">
                  <c:v>0.29655839303766868</c:v>
                </c:pt>
              </c:numCache>
            </c:numRef>
          </c:bubbleSize>
          <c:bubble3D val="0"/>
          <c:extLst>
            <c:ext xmlns:c15="http://schemas.microsoft.com/office/drawing/2012/chart" uri="{02D57815-91ED-43cb-92C2-25804820EDAC}">
              <c15:datalabelsRange>
                <c15:f>'[Webinar Charts.xlsx]Sample Charts'!$A$8:$A$12</c15:f>
                <c15:dlblRangeCache>
                  <c:ptCount val="5"/>
                  <c:pt idx="0">
                    <c:v>Change Catalysts</c:v>
                  </c:pt>
                  <c:pt idx="1">
                    <c:v>Change Drivers</c:v>
                  </c:pt>
                  <c:pt idx="2">
                    <c:v>Incremental Improvers</c:v>
                  </c:pt>
                  <c:pt idx="3">
                    <c:v>Adaptable Contributors</c:v>
                  </c:pt>
                  <c:pt idx="4">
                    <c:v>Status Quo Stalwarts</c:v>
                  </c:pt>
                </c15:dlblRangeCache>
              </c15:datalabelsRange>
            </c:ext>
            <c:ext xmlns:c16="http://schemas.microsoft.com/office/drawing/2014/chart" uri="{C3380CC4-5D6E-409C-BE32-E72D297353CC}">
              <c16:uniqueId val="{00000005-0410-40CF-8234-279729DF1E9F}"/>
            </c:ext>
          </c:extLst>
        </c:ser>
        <c:dLbls>
          <c:showLegendKey val="0"/>
          <c:showVal val="0"/>
          <c:showCatName val="0"/>
          <c:showSerName val="0"/>
          <c:showPercent val="0"/>
          <c:showBubbleSize val="0"/>
        </c:dLbls>
        <c:bubbleScale val="300"/>
        <c:showNegBubbles val="0"/>
        <c:axId val="1168894383"/>
        <c:axId val="1168894863"/>
      </c:bubbleChart>
      <c:valAx>
        <c:axId val="1168894383"/>
        <c:scaling>
          <c:orientation val="minMax"/>
        </c:scaling>
        <c:delete val="1"/>
        <c:axPos val="b"/>
        <c:numFmt formatCode="General" sourceLinked="1"/>
        <c:majorTickMark val="none"/>
        <c:minorTickMark val="none"/>
        <c:tickLblPos val="nextTo"/>
        <c:crossAx val="1168894863"/>
        <c:crosses val="autoZero"/>
        <c:crossBetween val="midCat"/>
      </c:valAx>
      <c:valAx>
        <c:axId val="1168894863"/>
        <c:scaling>
          <c:orientation val="minMax"/>
        </c:scaling>
        <c:delete val="1"/>
        <c:axPos val="l"/>
        <c:numFmt formatCode="General" sourceLinked="1"/>
        <c:majorTickMark val="none"/>
        <c:minorTickMark val="none"/>
        <c:tickLblPos val="nextTo"/>
        <c:crossAx val="1168894383"/>
        <c:crosses val="autoZero"/>
        <c:crossBetween val="midCat"/>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dPt>
            <c:idx val="0"/>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3A34-4E37-A6E5-D03E505F1051}"/>
              </c:ext>
            </c:extLst>
          </c:dPt>
          <c:dPt>
            <c:idx val="1"/>
            <c:bubble3D val="0"/>
            <c:spPr>
              <a:solidFill>
                <a:schemeClr val="accent2"/>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3A34-4E37-A6E5-D03E505F1051}"/>
              </c:ext>
            </c:extLst>
          </c:dPt>
          <c:dPt>
            <c:idx val="2"/>
            <c:bubble3D val="0"/>
            <c:spPr>
              <a:solidFill>
                <a:schemeClr val="accent3"/>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3A34-4E37-A6E5-D03E505F1051}"/>
              </c:ext>
            </c:extLst>
          </c:dPt>
          <c:dPt>
            <c:idx val="3"/>
            <c:bubble3D val="0"/>
            <c:spPr>
              <a:solidFill>
                <a:schemeClr val="accent4"/>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7-3A34-4E37-A6E5-D03E505F1051}"/>
              </c:ext>
            </c:extLst>
          </c:dPt>
          <c:dPt>
            <c:idx val="4"/>
            <c:bubble3D val="0"/>
            <c:spPr>
              <a:solidFill>
                <a:schemeClr val="accent5"/>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9-3A34-4E37-A6E5-D03E505F1051}"/>
              </c:ext>
            </c:extLst>
          </c:dPt>
          <c:dLbls>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330" b="1" i="0" u="none" strike="noStrike" kern="1200" baseline="0">
                    <a:solidFill>
                      <a:schemeClr val="lt1"/>
                    </a:solidFill>
                    <a:latin typeface="Futura Std Book" panose="020B0502020204020303"/>
                    <a:ea typeface="+mn-ea"/>
                    <a:cs typeface="+mn-cs"/>
                  </a:defRPr>
                </a:pPr>
                <a:endParaRPr lang="en-US"/>
              </a:p>
            </c:txPr>
            <c:dLblPos val="inEnd"/>
            <c:showLegendKey val="0"/>
            <c:showVal val="0"/>
            <c:showCatName val="1"/>
            <c:showSerName val="0"/>
            <c:showPercent val="1"/>
            <c:showBubbleSize val="0"/>
            <c:separator>
</c:separator>
            <c:showLeaderLines val="0"/>
            <c:extLst>
              <c:ext xmlns:c15="http://schemas.microsoft.com/office/drawing/2012/chart" uri="{CE6537A1-D6FC-4f65-9D91-7224C49458BB}"/>
            </c:extLst>
          </c:dLbls>
          <c:cat>
            <c:strRef>
              <c:f>Conflict!$A$18:$A$22</c:f>
              <c:strCache>
                <c:ptCount val="5"/>
                <c:pt idx="0">
                  <c:v>Planning discussions</c:v>
                </c:pt>
                <c:pt idx="1">
                  <c:v>Decision-making</c:v>
                </c:pt>
                <c:pt idx="2">
                  <c:v>Completing day-to-day tasks</c:v>
                </c:pt>
                <c:pt idx="3">
                  <c:v>Implementing changes</c:v>
                </c:pt>
                <c:pt idx="4">
                  <c:v>Dealing with unexpected issues</c:v>
                </c:pt>
              </c:strCache>
            </c:strRef>
          </c:cat>
          <c:val>
            <c:numRef>
              <c:f>Conflict!$B$18:$B$22</c:f>
              <c:numCache>
                <c:formatCode>General</c:formatCode>
                <c:ptCount val="5"/>
                <c:pt idx="0">
                  <c:v>17</c:v>
                </c:pt>
                <c:pt idx="1">
                  <c:v>39</c:v>
                </c:pt>
                <c:pt idx="2">
                  <c:v>37</c:v>
                </c:pt>
                <c:pt idx="3">
                  <c:v>60</c:v>
                </c:pt>
                <c:pt idx="4">
                  <c:v>60</c:v>
                </c:pt>
              </c:numCache>
            </c:numRef>
          </c:val>
          <c:extLst>
            <c:ext xmlns:c16="http://schemas.microsoft.com/office/drawing/2014/chart" uri="{C3380CC4-5D6E-409C-BE32-E72D297353CC}">
              <c16:uniqueId val="{0000000A-3A34-4E37-A6E5-D03E505F1051}"/>
            </c:ext>
          </c:extLst>
        </c:ser>
        <c:dLbls>
          <c:dLblPos val="ctr"/>
          <c:showLegendKey val="0"/>
          <c:showVal val="0"/>
          <c:showCatName val="0"/>
          <c:showSerName val="0"/>
          <c:showPercent val="1"/>
          <c:showBubbleSize val="0"/>
          <c:showLeaderLines val="0"/>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noFill/>
      <a:round/>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ubbleChart>
        <c:varyColors val="0"/>
        <c:ser>
          <c:idx val="0"/>
          <c:order val="0"/>
          <c:tx>
            <c:strRef>
              <c:f>'[Webinar Charts.xlsx]Sample Charts'!$C$1</c:f>
              <c:strCache>
                <c:ptCount val="1"/>
                <c:pt idx="0">
                  <c:v>Y</c:v>
                </c:pt>
              </c:strCache>
            </c:strRef>
          </c:tx>
          <c:spPr>
            <a:solidFill>
              <a:schemeClr val="accent1">
                <a:alpha val="75000"/>
              </a:schemeClr>
            </a:solidFill>
            <a:ln w="25400">
              <a:noFill/>
            </a:ln>
            <a:effectLst/>
          </c:spPr>
          <c:invertIfNegative val="0"/>
          <c:dPt>
            <c:idx val="0"/>
            <c:invertIfNegative val="0"/>
            <c:bubble3D val="0"/>
            <c:spPr>
              <a:solidFill>
                <a:schemeClr val="accent3"/>
              </a:solidFill>
              <a:ln>
                <a:noFill/>
              </a:ln>
              <a:effectLst/>
            </c:spPr>
            <c:extLst>
              <c:ext xmlns:c16="http://schemas.microsoft.com/office/drawing/2014/chart" uri="{C3380CC4-5D6E-409C-BE32-E72D297353CC}">
                <c16:uniqueId val="{00000000-D492-4FB2-9AE6-E95AF45D5A2F}"/>
              </c:ext>
            </c:extLst>
          </c:dPt>
          <c:dPt>
            <c:idx val="1"/>
            <c:invertIfNegative val="0"/>
            <c:bubble3D val="0"/>
            <c:spPr>
              <a:solidFill>
                <a:schemeClr val="accent5"/>
              </a:solidFill>
              <a:ln>
                <a:noFill/>
              </a:ln>
              <a:effectLst/>
            </c:spPr>
            <c:extLst>
              <c:ext xmlns:c16="http://schemas.microsoft.com/office/drawing/2014/chart" uri="{C3380CC4-5D6E-409C-BE32-E72D297353CC}">
                <c16:uniqueId val="{00000001-D492-4FB2-9AE6-E95AF45D5A2F}"/>
              </c:ext>
            </c:extLst>
          </c:dPt>
          <c:dPt>
            <c:idx val="2"/>
            <c:invertIfNegative val="0"/>
            <c:bubble3D val="0"/>
            <c:spPr>
              <a:solidFill>
                <a:schemeClr val="accent1"/>
              </a:solidFill>
              <a:ln>
                <a:noFill/>
              </a:ln>
              <a:effectLst/>
            </c:spPr>
            <c:extLst>
              <c:ext xmlns:c16="http://schemas.microsoft.com/office/drawing/2014/chart" uri="{C3380CC4-5D6E-409C-BE32-E72D297353CC}">
                <c16:uniqueId val="{00000002-D492-4FB2-9AE6-E95AF45D5A2F}"/>
              </c:ext>
            </c:extLst>
          </c:dPt>
          <c:dPt>
            <c:idx val="3"/>
            <c:invertIfNegative val="0"/>
            <c:bubble3D val="0"/>
            <c:spPr>
              <a:solidFill>
                <a:schemeClr val="accent2"/>
              </a:solidFill>
              <a:ln>
                <a:noFill/>
              </a:ln>
              <a:effectLst/>
            </c:spPr>
            <c:extLst>
              <c:ext xmlns:c16="http://schemas.microsoft.com/office/drawing/2014/chart" uri="{C3380CC4-5D6E-409C-BE32-E72D297353CC}">
                <c16:uniqueId val="{00000003-D492-4FB2-9AE6-E95AF45D5A2F}"/>
              </c:ext>
            </c:extLst>
          </c:dPt>
          <c:dPt>
            <c:idx val="4"/>
            <c:invertIfNegative val="0"/>
            <c:bubble3D val="0"/>
            <c:spPr>
              <a:solidFill>
                <a:schemeClr val="accent4"/>
              </a:solidFill>
              <a:ln>
                <a:noFill/>
              </a:ln>
              <a:effectLst/>
            </c:spPr>
            <c:extLst>
              <c:ext xmlns:c16="http://schemas.microsoft.com/office/drawing/2014/chart" uri="{C3380CC4-5D6E-409C-BE32-E72D297353CC}">
                <c16:uniqueId val="{00000004-D492-4FB2-9AE6-E95AF45D5A2F}"/>
              </c:ext>
            </c:extLst>
          </c:dPt>
          <c:dLbls>
            <c:dLbl>
              <c:idx val="0"/>
              <c:tx>
                <c:rich>
                  <a:bodyPr/>
                  <a:lstStyle/>
                  <a:p>
                    <a:fld id="{3EA02633-B1EC-42BF-8256-7B1695959027}" type="CELLRANGE">
                      <a:rPr lang="en-US"/>
                      <a:pPr/>
                      <a:t>[CELLRANGE]</a:t>
                    </a:fld>
                    <a:endParaRPr lang="en-US" baseline="0"/>
                  </a:p>
                  <a:p>
                    <a:fld id="{6839CF31-9436-40F6-B9DB-9587FBC27556}" type="BUBBLESIZE">
                      <a:rPr lang="en-US"/>
                      <a:pPr/>
                      <a:t>[BUBBLE SIZE]</a:t>
                    </a:fld>
                    <a:endParaRPr lang="en-CA"/>
                  </a:p>
                </c:rich>
              </c:tx>
              <c:dLblPos val="ctr"/>
              <c:showLegendKey val="0"/>
              <c:showVal val="0"/>
              <c:showCatName val="0"/>
              <c:showSerName val="0"/>
              <c:showPercent val="0"/>
              <c:showBubbleSize val="1"/>
              <c:separator>
</c:separator>
              <c:extLst>
                <c:ext xmlns:c15="http://schemas.microsoft.com/office/drawing/2012/chart" uri="{CE6537A1-D6FC-4f65-9D91-7224C49458BB}">
                  <c15:dlblFieldTable/>
                  <c15:showDataLabelsRange val="1"/>
                </c:ext>
                <c:ext xmlns:c16="http://schemas.microsoft.com/office/drawing/2014/chart" uri="{C3380CC4-5D6E-409C-BE32-E72D297353CC}">
                  <c16:uniqueId val="{00000000-D492-4FB2-9AE6-E95AF45D5A2F}"/>
                </c:ext>
              </c:extLst>
            </c:dLbl>
            <c:dLbl>
              <c:idx val="1"/>
              <c:tx>
                <c:rich>
                  <a:bodyPr rot="0" spcFirstLastPara="1" vertOverflow="ellipsis" vert="horz" wrap="square" lIns="38100" tIns="19050" rIns="38100" bIns="19050" anchor="ctr" anchorCtr="1">
                    <a:spAutoFit/>
                  </a:bodyPr>
                  <a:lstStyle/>
                  <a:p>
                    <a:pPr>
                      <a:defRPr sz="1100" b="0" i="0" u="none" strike="noStrike" kern="1200" baseline="0">
                        <a:solidFill>
                          <a:schemeClr val="bg1"/>
                        </a:solidFill>
                        <a:latin typeface="Futura Std Book" panose="020B0502020204020303"/>
                        <a:ea typeface="+mn-ea"/>
                        <a:cs typeface="+mn-cs"/>
                      </a:defRPr>
                    </a:pPr>
                    <a:fld id="{83F0C9FF-D83D-4AE4-B551-472F77FA8ABF}" type="CELLRANGE">
                      <a:rPr lang="en-US" sz="1100"/>
                      <a:pPr>
                        <a:defRPr sz="1100">
                          <a:solidFill>
                            <a:schemeClr val="bg1"/>
                          </a:solidFill>
                          <a:latin typeface="Futura Std Book" panose="020B0502020204020303"/>
                        </a:defRPr>
                      </a:pPr>
                      <a:t>[CELLRANGE]</a:t>
                    </a:fld>
                    <a:endParaRPr lang="en-US" sz="1100" baseline="0"/>
                  </a:p>
                  <a:p>
                    <a:pPr>
                      <a:defRPr sz="1100">
                        <a:solidFill>
                          <a:schemeClr val="bg1"/>
                        </a:solidFill>
                        <a:latin typeface="Futura Std Book" panose="020B0502020204020303"/>
                      </a:defRPr>
                    </a:pPr>
                    <a:fld id="{3985CE0A-A720-4EA2-A702-D0CF6A7910BE}" type="BUBBLESIZE">
                      <a:rPr lang="en-US" sz="1100"/>
                      <a:pPr>
                        <a:defRPr sz="1100">
                          <a:solidFill>
                            <a:schemeClr val="bg1"/>
                          </a:solidFill>
                          <a:latin typeface="Futura Std Book" panose="020B0502020204020303"/>
                        </a:defRPr>
                      </a:pPr>
                      <a:t>[BUBBLE SIZE]</a:t>
                    </a:fld>
                    <a:endParaRPr lang="en-CA"/>
                  </a:p>
                </c:rich>
              </c:tx>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bg1"/>
                      </a:solidFill>
                      <a:latin typeface="Futura Std Book" panose="020B0502020204020303"/>
                      <a:ea typeface="+mn-ea"/>
                      <a:cs typeface="+mn-cs"/>
                    </a:defRPr>
                  </a:pPr>
                  <a:endParaRPr lang="en-US"/>
                </a:p>
              </c:txPr>
              <c:dLblPos val="ctr"/>
              <c:showLegendKey val="0"/>
              <c:showVal val="0"/>
              <c:showCatName val="0"/>
              <c:showSerName val="0"/>
              <c:showPercent val="0"/>
              <c:showBubbleSize val="1"/>
              <c:separator>
</c:separator>
              <c:extLst>
                <c:ext xmlns:c15="http://schemas.microsoft.com/office/drawing/2012/chart" uri="{CE6537A1-D6FC-4f65-9D91-7224C49458BB}">
                  <c15:dlblFieldTable/>
                  <c15:showDataLabelsRange val="1"/>
                </c:ext>
                <c:ext xmlns:c16="http://schemas.microsoft.com/office/drawing/2014/chart" uri="{C3380CC4-5D6E-409C-BE32-E72D297353CC}">
                  <c16:uniqueId val="{00000001-D492-4FB2-9AE6-E95AF45D5A2F}"/>
                </c:ext>
              </c:extLst>
            </c:dLbl>
            <c:dLbl>
              <c:idx val="2"/>
              <c:tx>
                <c:rich>
                  <a:bodyPr/>
                  <a:lstStyle/>
                  <a:p>
                    <a:fld id="{EE606CDA-D868-4B5F-B1E0-D7971FC6BD74}" type="CELLRANGE">
                      <a:rPr lang="en-US"/>
                      <a:pPr/>
                      <a:t>[CELLRANGE]</a:t>
                    </a:fld>
                    <a:endParaRPr lang="en-US" baseline="0"/>
                  </a:p>
                  <a:p>
                    <a:fld id="{D14D3F76-D71B-483C-8140-3C206FB33045}" type="BUBBLESIZE">
                      <a:rPr lang="en-US"/>
                      <a:pPr/>
                      <a:t>[BUBBLE SIZE]</a:t>
                    </a:fld>
                    <a:endParaRPr lang="en-CA"/>
                  </a:p>
                </c:rich>
              </c:tx>
              <c:dLblPos val="ctr"/>
              <c:showLegendKey val="0"/>
              <c:showVal val="0"/>
              <c:showCatName val="0"/>
              <c:showSerName val="0"/>
              <c:showPercent val="0"/>
              <c:showBubbleSize val="1"/>
              <c:separator>
</c:separator>
              <c:extLst>
                <c:ext xmlns:c15="http://schemas.microsoft.com/office/drawing/2012/chart" uri="{CE6537A1-D6FC-4f65-9D91-7224C49458BB}">
                  <c15:dlblFieldTable/>
                  <c15:showDataLabelsRange val="1"/>
                </c:ext>
                <c:ext xmlns:c16="http://schemas.microsoft.com/office/drawing/2014/chart" uri="{C3380CC4-5D6E-409C-BE32-E72D297353CC}">
                  <c16:uniqueId val="{00000002-D492-4FB2-9AE6-E95AF45D5A2F}"/>
                </c:ext>
              </c:extLst>
            </c:dLbl>
            <c:dLbl>
              <c:idx val="3"/>
              <c:tx>
                <c:rich>
                  <a:bodyPr rot="0" spcFirstLastPara="1" vertOverflow="ellipsis" vert="horz" wrap="square" lIns="38100" tIns="19050" rIns="38100" bIns="19050" anchor="ctr" anchorCtr="1">
                    <a:spAutoFit/>
                  </a:bodyPr>
                  <a:lstStyle/>
                  <a:p>
                    <a:pPr>
                      <a:defRPr sz="700" b="0" i="0" u="none" strike="noStrike" kern="1200" baseline="0">
                        <a:solidFill>
                          <a:schemeClr val="bg1"/>
                        </a:solidFill>
                        <a:latin typeface="Futura Std Book" panose="020B0502020204020303"/>
                        <a:ea typeface="+mn-ea"/>
                        <a:cs typeface="+mn-cs"/>
                      </a:defRPr>
                    </a:pPr>
                    <a:fld id="{0C1E8D1A-7BA2-4AE0-9492-930F5A75051D}" type="CELLRANGE">
                      <a:rPr lang="en-US" sz="700"/>
                      <a:pPr>
                        <a:defRPr sz="700">
                          <a:solidFill>
                            <a:schemeClr val="bg1"/>
                          </a:solidFill>
                          <a:latin typeface="Futura Std Book" panose="020B0502020204020303"/>
                        </a:defRPr>
                      </a:pPr>
                      <a:t>[CELLRANGE]</a:t>
                    </a:fld>
                    <a:endParaRPr lang="en-US" sz="700" baseline="0"/>
                  </a:p>
                  <a:p>
                    <a:pPr>
                      <a:defRPr sz="700">
                        <a:solidFill>
                          <a:schemeClr val="bg1"/>
                        </a:solidFill>
                        <a:latin typeface="Futura Std Book" panose="020B0502020204020303"/>
                      </a:defRPr>
                    </a:pPr>
                    <a:fld id="{783E072D-6100-4E81-808D-D225FFD50938}" type="BUBBLESIZE">
                      <a:rPr lang="en-US" sz="700"/>
                      <a:pPr>
                        <a:defRPr sz="700">
                          <a:solidFill>
                            <a:schemeClr val="bg1"/>
                          </a:solidFill>
                          <a:latin typeface="Futura Std Book" panose="020B0502020204020303"/>
                        </a:defRPr>
                      </a:pPr>
                      <a:t>[BUBBLE SIZE]</a:t>
                    </a:fld>
                    <a:endParaRPr lang="en-CA"/>
                  </a:p>
                </c:rich>
              </c:tx>
              <c:spPr>
                <a:noFill/>
                <a:ln>
                  <a:noFill/>
                </a:ln>
                <a:effectLst/>
              </c:spPr>
              <c:txPr>
                <a:bodyPr rot="0" spcFirstLastPara="1" vertOverflow="ellipsis" vert="horz" wrap="square" lIns="38100" tIns="19050" rIns="38100" bIns="19050" anchor="ctr" anchorCtr="1">
                  <a:spAutoFit/>
                </a:bodyPr>
                <a:lstStyle/>
                <a:p>
                  <a:pPr>
                    <a:defRPr sz="700" b="0" i="0" u="none" strike="noStrike" kern="1200" baseline="0">
                      <a:solidFill>
                        <a:schemeClr val="bg1"/>
                      </a:solidFill>
                      <a:latin typeface="Futura Std Book" panose="020B0502020204020303"/>
                      <a:ea typeface="+mn-ea"/>
                      <a:cs typeface="+mn-cs"/>
                    </a:defRPr>
                  </a:pPr>
                  <a:endParaRPr lang="en-US"/>
                </a:p>
              </c:txPr>
              <c:dLblPos val="ctr"/>
              <c:showLegendKey val="0"/>
              <c:showVal val="0"/>
              <c:showCatName val="0"/>
              <c:showSerName val="0"/>
              <c:showPercent val="0"/>
              <c:showBubbleSize val="1"/>
              <c:separator>
</c:separator>
              <c:extLst>
                <c:ext xmlns:c15="http://schemas.microsoft.com/office/drawing/2012/chart" uri="{CE6537A1-D6FC-4f65-9D91-7224C49458BB}">
                  <c15:dlblFieldTable/>
                  <c15:showDataLabelsRange val="1"/>
                </c:ext>
                <c:ext xmlns:c16="http://schemas.microsoft.com/office/drawing/2014/chart" uri="{C3380CC4-5D6E-409C-BE32-E72D297353CC}">
                  <c16:uniqueId val="{00000003-D492-4FB2-9AE6-E95AF45D5A2F}"/>
                </c:ext>
              </c:extLst>
            </c:dLbl>
            <c:dLbl>
              <c:idx val="4"/>
              <c:tx>
                <c:rich>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Futura Std Book" panose="020B0502020204020303"/>
                        <a:ea typeface="+mn-ea"/>
                        <a:cs typeface="+mn-cs"/>
                      </a:defRPr>
                    </a:pPr>
                    <a:fld id="{AB436AB2-3B39-4ADB-9E78-5011E6B74DE3}" type="CELLRANGE">
                      <a:rPr lang="en-US" sz="1000"/>
                      <a:pPr>
                        <a:defRPr sz="1000">
                          <a:solidFill>
                            <a:schemeClr val="bg1"/>
                          </a:solidFill>
                          <a:latin typeface="Futura Std Book" panose="020B0502020204020303"/>
                        </a:defRPr>
                      </a:pPr>
                      <a:t>[CELLRANGE]</a:t>
                    </a:fld>
                    <a:endParaRPr lang="en-US" sz="1000" baseline="0"/>
                  </a:p>
                  <a:p>
                    <a:pPr>
                      <a:defRPr sz="1000">
                        <a:solidFill>
                          <a:schemeClr val="bg1"/>
                        </a:solidFill>
                        <a:latin typeface="Futura Std Book" panose="020B0502020204020303"/>
                      </a:defRPr>
                    </a:pPr>
                    <a:fld id="{7D7796DA-CCA2-4043-9A4C-613840544A9C}" type="BUBBLESIZE">
                      <a:rPr lang="en-US" sz="1000"/>
                      <a:pPr>
                        <a:defRPr sz="1000">
                          <a:solidFill>
                            <a:schemeClr val="bg1"/>
                          </a:solidFill>
                          <a:latin typeface="Futura Std Book" panose="020B0502020204020303"/>
                        </a:defRPr>
                      </a:pPr>
                      <a:t>[BUBBLE SIZE]</a:t>
                    </a:fld>
                    <a:endParaRPr lang="en-CA"/>
                  </a:p>
                </c:rich>
              </c:tx>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Futura Std Book" panose="020B0502020204020303"/>
                      <a:ea typeface="+mn-ea"/>
                      <a:cs typeface="+mn-cs"/>
                    </a:defRPr>
                  </a:pPr>
                  <a:endParaRPr lang="en-US"/>
                </a:p>
              </c:txPr>
              <c:dLblPos val="ctr"/>
              <c:showLegendKey val="0"/>
              <c:showVal val="0"/>
              <c:showCatName val="0"/>
              <c:showSerName val="0"/>
              <c:showPercent val="0"/>
              <c:showBubbleSize val="1"/>
              <c:separator>
</c:separator>
              <c:extLst>
                <c:ext xmlns:c15="http://schemas.microsoft.com/office/drawing/2012/chart" uri="{CE6537A1-D6FC-4f65-9D91-7224C49458BB}">
                  <c15:dlblFieldTable/>
                  <c15:showDataLabelsRange val="1"/>
                </c:ext>
                <c:ext xmlns:c16="http://schemas.microsoft.com/office/drawing/2014/chart" uri="{C3380CC4-5D6E-409C-BE32-E72D297353CC}">
                  <c16:uniqueId val="{00000004-D492-4FB2-9AE6-E95AF45D5A2F}"/>
                </c:ext>
              </c:extLst>
            </c:dLbl>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bg1"/>
                    </a:solidFill>
                    <a:latin typeface="Futura Std Book" panose="020B0502020204020303"/>
                    <a:ea typeface="+mn-ea"/>
                    <a:cs typeface="+mn-cs"/>
                  </a:defRPr>
                </a:pPr>
                <a:endParaRPr lang="en-US"/>
              </a:p>
            </c:txPr>
            <c:dLblPos val="ctr"/>
            <c:showLegendKey val="0"/>
            <c:showVal val="0"/>
            <c:showCatName val="0"/>
            <c:showSerName val="0"/>
            <c:showPercent val="0"/>
            <c:showBubbleSize val="1"/>
            <c:separator>
</c:separator>
            <c:showLeaderLines val="0"/>
            <c:extLst>
              <c:ext xmlns:c15="http://schemas.microsoft.com/office/drawing/2012/chart" uri="{CE6537A1-D6FC-4f65-9D91-7224C49458BB}">
                <c15:showDataLabelsRange val="1"/>
                <c15:showLeaderLines val="1"/>
                <c15:leaderLines>
                  <c:spPr>
                    <a:ln w="9525" cap="flat" cmpd="sng" algn="ctr">
                      <a:solidFill>
                        <a:schemeClr val="tx1">
                          <a:lumMod val="35000"/>
                          <a:lumOff val="65000"/>
                        </a:schemeClr>
                      </a:solidFill>
                      <a:round/>
                    </a:ln>
                    <a:effectLst/>
                  </c:spPr>
                </c15:leaderLines>
              </c:ext>
            </c:extLst>
          </c:dLbls>
          <c:xVal>
            <c:numRef>
              <c:f>'[Webinar Charts.xlsx]Sample Charts'!$B$15:$B$19</c:f>
              <c:numCache>
                <c:formatCode>General</c:formatCode>
                <c:ptCount val="5"/>
                <c:pt idx="0">
                  <c:v>0.2</c:v>
                </c:pt>
                <c:pt idx="1">
                  <c:v>0.2</c:v>
                </c:pt>
                <c:pt idx="2">
                  <c:v>0.1</c:v>
                </c:pt>
                <c:pt idx="3">
                  <c:v>0</c:v>
                </c:pt>
                <c:pt idx="4">
                  <c:v>0</c:v>
                </c:pt>
              </c:numCache>
            </c:numRef>
          </c:xVal>
          <c:yVal>
            <c:numRef>
              <c:f>'[Webinar Charts.xlsx]Sample Charts'!$C$15:$C$19</c:f>
              <c:numCache>
                <c:formatCode>General</c:formatCode>
                <c:ptCount val="5"/>
                <c:pt idx="0">
                  <c:v>0.2</c:v>
                </c:pt>
                <c:pt idx="1">
                  <c:v>0</c:v>
                </c:pt>
                <c:pt idx="2">
                  <c:v>0.1</c:v>
                </c:pt>
                <c:pt idx="3">
                  <c:v>0.2</c:v>
                </c:pt>
                <c:pt idx="4">
                  <c:v>0</c:v>
                </c:pt>
              </c:numCache>
            </c:numRef>
          </c:yVal>
          <c:bubbleSize>
            <c:numRef>
              <c:f>'[Webinar Charts.xlsx]Sample Charts'!$D$15:$D$19</c:f>
              <c:numCache>
                <c:formatCode>0%</c:formatCode>
                <c:ptCount val="5"/>
                <c:pt idx="0">
                  <c:v>0.49517823392378346</c:v>
                </c:pt>
                <c:pt idx="1">
                  <c:v>0.10768757417256383</c:v>
                </c:pt>
                <c:pt idx="2">
                  <c:v>0.33294360687442309</c:v>
                </c:pt>
                <c:pt idx="3">
                  <c:v>2.8877851523009975E-2</c:v>
                </c:pt>
                <c:pt idx="4">
                  <c:v>3.531273350621951E-2</c:v>
                </c:pt>
              </c:numCache>
            </c:numRef>
          </c:bubbleSize>
          <c:bubble3D val="0"/>
          <c:extLst>
            <c:ext xmlns:c15="http://schemas.microsoft.com/office/drawing/2012/chart" uri="{02D57815-91ED-43cb-92C2-25804820EDAC}">
              <c15:datalabelsRange>
                <c15:f>'[Webinar Charts.xlsx]Sample Charts'!$A$15:$A$19</c15:f>
                <c15:dlblRangeCache>
                  <c:ptCount val="5"/>
                  <c:pt idx="0">
                    <c:v>Builders</c:v>
                  </c:pt>
                  <c:pt idx="1">
                    <c:v>Harmonizers</c:v>
                  </c:pt>
                  <c:pt idx="2">
                    <c:v>Negotiators</c:v>
                  </c:pt>
                  <c:pt idx="3">
                    <c:v>Persuaders</c:v>
                  </c:pt>
                  <c:pt idx="4">
                    <c:v>Evaders</c:v>
                  </c:pt>
                </c15:dlblRangeCache>
              </c15:datalabelsRange>
            </c:ext>
            <c:ext xmlns:c16="http://schemas.microsoft.com/office/drawing/2014/chart" uri="{C3380CC4-5D6E-409C-BE32-E72D297353CC}">
              <c16:uniqueId val="{00000005-D492-4FB2-9AE6-E95AF45D5A2F}"/>
            </c:ext>
          </c:extLst>
        </c:ser>
        <c:dLbls>
          <c:showLegendKey val="0"/>
          <c:showVal val="0"/>
          <c:showCatName val="0"/>
          <c:showSerName val="0"/>
          <c:showPercent val="0"/>
          <c:showBubbleSize val="0"/>
        </c:dLbls>
        <c:bubbleScale val="300"/>
        <c:showNegBubbles val="0"/>
        <c:axId val="1168894383"/>
        <c:axId val="1168894863"/>
      </c:bubbleChart>
      <c:valAx>
        <c:axId val="1168894383"/>
        <c:scaling>
          <c:orientation val="minMax"/>
          <c:max val="0.30000000000000004"/>
          <c:min val="-5.000000000000001E-2"/>
        </c:scaling>
        <c:delete val="1"/>
        <c:axPos val="b"/>
        <c:numFmt formatCode="General" sourceLinked="1"/>
        <c:majorTickMark val="out"/>
        <c:minorTickMark val="none"/>
        <c:tickLblPos val="nextTo"/>
        <c:crossAx val="1168894863"/>
        <c:crosses val="autoZero"/>
        <c:crossBetween val="midCat"/>
      </c:valAx>
      <c:valAx>
        <c:axId val="1168894863"/>
        <c:scaling>
          <c:orientation val="minMax"/>
          <c:max val="0.30000000000000004"/>
          <c:min val="-5.000000000000001E-2"/>
        </c:scaling>
        <c:delete val="1"/>
        <c:axPos val="l"/>
        <c:numFmt formatCode="General" sourceLinked="1"/>
        <c:majorTickMark val="out"/>
        <c:minorTickMark val="none"/>
        <c:tickLblPos val="nextTo"/>
        <c:crossAx val="1168894383"/>
        <c:crosses val="autoZero"/>
        <c:crossBetween val="midCat"/>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69">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alpha val="75000"/>
        </a:schemeClr>
      </a:solidFill>
    </cs:spPr>
  </cs:dataPoint>
  <cs:dataPoint3D>
    <cs:lnRef idx="0"/>
    <cs:fillRef idx="1">
      <cs:styleClr val="auto"/>
    </cs:fillRef>
    <cs:effectRef idx="0"/>
    <cs:fontRef idx="minor">
      <a:schemeClr val="tx1"/>
    </cs:fontRef>
    <cs:spPr>
      <a:solidFill>
        <a:schemeClr val="phClr">
          <a:alpha val="75000"/>
        </a:schemeClr>
      </a:solidFill>
    </cs:spPr>
  </cs:dataPoint3D>
  <cs:dataPointLine>
    <cs:lnRef idx="0">
      <cs:styleClr val="auto"/>
    </cs:lnRef>
    <cs:fillRef idx="1"/>
    <cs:effectRef idx="0"/>
    <cs:fontRef idx="minor">
      <a:schemeClr val="tx1"/>
    </cs:fontRef>
    <cs:spPr>
      <a:ln w="19050" cap="rnd">
        <a:solidFill>
          <a:schemeClr val="phClr">
            <a:alpha val="50000"/>
          </a:scheme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4">
  <cs:axisTitle>
    <cs:lnRef idx="0"/>
    <cs:fillRef idx="0"/>
    <cs:effectRef idx="0"/>
    <cs:fontRef idx="minor">
      <a:schemeClr val="dk1">
        <a:lumMod val="65000"/>
        <a:lumOff val="35000"/>
      </a:schemeClr>
    </cs:fontRef>
    <cs:defRPr sz="900" b="1" kern="1200"/>
  </cs:axisTitle>
  <cs:categoryAxis>
    <cs:lnRef idx="0"/>
    <cs:fillRef idx="0"/>
    <cs:effectRef idx="0"/>
    <cs:fontRef idx="minor">
      <a:schemeClr val="dk1">
        <a:lumMod val="65000"/>
        <a:lumOff val="35000"/>
      </a:schemeClr>
    </cs:fontRef>
    <cs:defRPr sz="900" kern="1200">
      <a:effectLst/>
    </cs:defRPr>
  </cs:categoryAxis>
  <cs:chartArea>
    <cs:lnRef idx="0"/>
    <cs:fillRef idx="0"/>
    <cs:effectRef idx="0"/>
    <cs:fontRef idx="minor">
      <a:schemeClr val="dk1"/>
    </cs:fontRef>
    <cs:spPr>
      <a:gradFill flip="none" rotWithShape="1">
        <a:gsLst>
          <a:gs pos="0">
            <a:schemeClr val="lt1"/>
          </a:gs>
          <a:gs pos="68000">
            <a:schemeClr val="lt1">
              <a:lumMod val="85000"/>
            </a:schemeClr>
          </a:gs>
          <a:gs pos="100000">
            <a:schemeClr val="lt1"/>
          </a:gs>
        </a:gsLst>
        <a:lin ang="5400000" scaled="1"/>
        <a:tileRect/>
      </a:gradFill>
      <a:ln w="9525" cap="flat" cmpd="sng" algn="ctr">
        <a:solidFill>
          <a:schemeClr val="dk1">
            <a:lumMod val="15000"/>
            <a:lumOff val="85000"/>
          </a:schemeClr>
        </a:solidFill>
        <a:round/>
      </a:ln>
    </cs:spPr>
    <cs:defRPr sz="1000" kern="1200"/>
  </cs:chartArea>
  <cs:dataLabel>
    <cs:lnRef idx="0"/>
    <cs:fillRef idx="0"/>
    <cs:effectRef idx="0"/>
    <cs:fontRef idx="minor">
      <a:schemeClr val="lt1"/>
    </cs:fontRef>
    <cs:spPr/>
    <cs:defRPr sz="1000"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1000" b="1" kern="12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dk1"/>
    </cs:fontRef>
    <cs:spPr>
      <a:gradFill>
        <a:gsLst>
          <a:gs pos="0">
            <a:schemeClr val="phClr"/>
          </a:gs>
          <a:gs pos="100000">
            <a:schemeClr val="phClr">
              <a:lumMod val="84000"/>
            </a:schemeClr>
          </a:gs>
        </a:gsLst>
        <a:lin ang="5400000" scaled="1"/>
      </a:gradFill>
      <a:effectLst>
        <a:outerShdw blurRad="76200" dir="18900000" sy="23000" kx="-1200000" algn="bl" rotWithShape="0">
          <a:prstClr val="black">
            <a:alpha val="20000"/>
          </a:prstClr>
        </a:outerShdw>
      </a:effectLst>
    </cs:spPr>
  </cs:dataPoint>
  <cs:dataPoint3D>
    <cs:lnRef idx="0"/>
    <cs:fillRef idx="0">
      <cs:styleClr val="auto"/>
    </cs:fillRef>
    <cs:effectRef idx="0"/>
    <cs:fontRef idx="minor">
      <a:schemeClr val="dk1"/>
    </cs:fontRef>
    <cs:spPr>
      <a:gradFill>
        <a:gsLst>
          <a:gs pos="0">
            <a:schemeClr val="phClr"/>
          </a:gs>
          <a:gs pos="100000">
            <a:schemeClr val="phClr">
              <a:lumMod val="84000"/>
            </a:schemeClr>
          </a:gs>
        </a:gsLst>
        <a:lin ang="5400000" scaled="1"/>
      </a:gradFill>
      <a:effectLst>
        <a:outerShdw blurRad="76200" dir="18900000" sy="23000" kx="-1200000" algn="bl" rotWithShape="0">
          <a:prstClr val="black">
            <a:alpha val="20000"/>
          </a:prstClr>
        </a:outerShdw>
      </a:effectLst>
    </cs:spPr>
  </cs:dataPoint3D>
  <cs:dataPointLine>
    <cs:lnRef idx="0">
      <cs:styleClr val="auto"/>
    </cs:lnRef>
    <cs:fillRef idx="0"/>
    <cs:effectRef idx="0"/>
    <cs:fontRef idx="minor">
      <a:schemeClr val="dk1"/>
    </cs:fontRef>
    <cs:spPr>
      <a:ln w="28575" cap="rnd">
        <a:gradFill>
          <a:gsLst>
            <a:gs pos="0">
              <a:schemeClr val="phClr"/>
            </a:gs>
            <a:gs pos="100000">
              <a:schemeClr val="phClr">
                <a:lumMod val="84000"/>
              </a:schemeClr>
            </a:gs>
          </a:gsLst>
          <a:lin ang="5400000" scaled="1"/>
        </a:gradFill>
        <a:round/>
      </a:ln>
    </cs:spPr>
  </cs:dataPointLine>
  <cs:dataPointMarker>
    <cs:lnRef idx="0"/>
    <cs:fillRef idx="0">
      <cs:styleClr val="auto"/>
    </cs:fillRef>
    <cs:effectRef idx="0"/>
    <cs:fontRef idx="minor">
      <a:schemeClr val="dk1"/>
    </cs:fontRef>
    <cs:spPr>
      <a:gradFill>
        <a:gsLst>
          <a:gs pos="0">
            <a:schemeClr val="phClr"/>
          </a:gs>
          <a:gs pos="100000">
            <a:schemeClr val="phClr">
              <a:lumMod val="84000"/>
            </a:schemeClr>
          </a:gs>
        </a:gsLst>
        <a:lin ang="5400000" scaled="1"/>
      </a:gradFill>
      <a:effectLst>
        <a:outerShdw blurRad="76200" dir="18900000" sy="23000" kx="-1200000" algn="bl" rotWithShape="0">
          <a:prstClr val="black">
            <a:alpha val="20000"/>
          </a:prstClr>
        </a:outerShdw>
      </a:effectLst>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a:solidFill>
          <a:schemeClr val="dk1">
            <a:lumMod val="15000"/>
            <a:lumOff val="85000"/>
          </a:schemeClr>
        </a:solidFill>
      </a:ln>
    </cs:spPr>
    <cs:defRPr sz="900" kern="1200"/>
  </cs:dataTable>
  <cs:downBar>
    <cs:lnRef idx="0"/>
    <cs:fillRef idx="0"/>
    <cs:effectRef idx="0"/>
    <cs:fontRef idx="minor">
      <a:schemeClr val="dk1"/>
    </cs:fontRef>
    <cs:spPr>
      <a:solidFill>
        <a:schemeClr val="dk1">
          <a:lumMod val="35000"/>
          <a:lumOff val="65000"/>
        </a:schemeClr>
      </a:solidFill>
      <a:ln w="9525">
        <a:solidFill>
          <a:schemeClr val="dk1">
            <a:lumMod val="50000"/>
            <a:lumOff val="50000"/>
          </a:schemeClr>
        </a:solidFill>
      </a:ln>
    </cs:spPr>
  </cs:downBar>
  <cs:dropLine>
    <cs:lnRef idx="0"/>
    <cs:fillRef idx="0"/>
    <cs:effectRef idx="0"/>
    <cs:fontRef idx="minor">
      <a:schemeClr val="dk1"/>
    </cs:fontRef>
    <cs:spPr>
      <a:ln w="9525">
        <a:solidFill>
          <a:schemeClr val="dk1">
            <a:lumMod val="50000"/>
            <a:lumOff val="50000"/>
          </a:schemeClr>
        </a:solidFill>
        <a:round/>
      </a:ln>
    </cs:spPr>
  </cs:dropLine>
  <cs:errorBar>
    <cs:lnRef idx="0"/>
    <cs:fillRef idx="0"/>
    <cs:effectRef idx="0"/>
    <cs:fontRef idx="minor">
      <a:schemeClr val="dk1"/>
    </cs:fontRef>
    <cs:spPr>
      <a:ln w="9525">
        <a:solidFill>
          <a:schemeClr val="dk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a:solidFill>
          <a:schemeClr val="dk1">
            <a:lumMod val="5000"/>
            <a:lumOff val="95000"/>
          </a:schemeClr>
        </a:solidFill>
      </a:ln>
    </cs:spPr>
  </cs:gridlineMinor>
  <cs:hiLoLine>
    <cs:lnRef idx="0"/>
    <cs:fillRef idx="0"/>
    <cs:effectRef idx="0"/>
    <cs:fontRef idx="minor">
      <a:schemeClr val="dk1"/>
    </cs:fontRef>
    <cs:spPr>
      <a:ln w="9525">
        <a:solidFill>
          <a:schemeClr val="dk1">
            <a:lumMod val="50000"/>
            <a:lumOff val="50000"/>
          </a:schemeClr>
        </a:solidFill>
        <a:round/>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65000"/>
        <a:lumOff val="35000"/>
      </a:schemeClr>
    </cs:fontRef>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65000"/>
        <a:lumOff val="35000"/>
      </a:schemeClr>
    </cs:fontRef>
    <cs:defRPr kern="1200">
      <a:effectLst/>
    </cs:defRPr>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dk1">
        <a:lumMod val="65000"/>
        <a:lumOff val="35000"/>
      </a:schemeClr>
    </cs:fontRef>
    <cs:defRPr sz="900" kern="1200"/>
  </cs:trendlineLabel>
  <cs:upBar>
    <cs:lnRef idx="0"/>
    <cs:fillRef idx="0"/>
    <cs:effectRef idx="0"/>
    <cs:fontRef idx="minor">
      <a:schemeClr val="dk1"/>
    </cs:fontRef>
    <cs:spPr>
      <a:solidFill>
        <a:schemeClr val="lt1">
          <a:lumMod val="95000"/>
        </a:schemeClr>
      </a:solidFill>
      <a:ln w="9525">
        <a:solidFill>
          <a:schemeClr val="dk1">
            <a:lumMod val="15000"/>
            <a:lumOff val="85000"/>
          </a:schemeClr>
        </a:solidFill>
      </a:ln>
    </cs:spPr>
  </cs:upBar>
  <cs:valueAxis>
    <cs:lnRef idx="0"/>
    <cs:fillRef idx="0"/>
    <cs:effectRef idx="0"/>
    <cs:fontRef idx="minor">
      <a:schemeClr val="dk1">
        <a:lumMod val="65000"/>
        <a:lumOff val="35000"/>
      </a:schemeClr>
    </cs:fontRef>
    <cs:defRPr sz="900" kern="1200"/>
  </cs:valueAxis>
  <cs:wall>
    <cs:lnRef idx="0"/>
    <cs:fillRef idx="0"/>
    <cs:effectRef idx="0"/>
    <cs:fontRef idx="minor">
      <a:schemeClr val="dk1"/>
    </cs:fontRef>
  </cs:wall>
</cs:chartStyle>
</file>

<file path=ppt/charts/style3.xml><?xml version="1.0" encoding="utf-8"?>
<cs:chartStyle xmlns:cs="http://schemas.microsoft.com/office/drawing/2012/chartStyle" xmlns:a="http://schemas.openxmlformats.org/drawingml/2006/main" id="269">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alpha val="75000"/>
        </a:schemeClr>
      </a:solidFill>
    </cs:spPr>
  </cs:dataPoint>
  <cs:dataPoint3D>
    <cs:lnRef idx="0"/>
    <cs:fillRef idx="1">
      <cs:styleClr val="auto"/>
    </cs:fillRef>
    <cs:effectRef idx="0"/>
    <cs:fontRef idx="minor">
      <a:schemeClr val="tx1"/>
    </cs:fontRef>
    <cs:spPr>
      <a:solidFill>
        <a:schemeClr val="phClr">
          <a:alpha val="75000"/>
        </a:schemeClr>
      </a:solidFill>
    </cs:spPr>
  </cs:dataPoint3D>
  <cs:dataPointLine>
    <cs:lnRef idx="0">
      <cs:styleClr val="auto"/>
    </cs:lnRef>
    <cs:fillRef idx="1"/>
    <cs:effectRef idx="0"/>
    <cs:fontRef idx="minor">
      <a:schemeClr val="tx1"/>
    </cs:fontRef>
    <cs:spPr>
      <a:ln w="19050" cap="rnd">
        <a:solidFill>
          <a:schemeClr val="phClr">
            <a:alpha val="50000"/>
          </a:scheme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5.xml><?xml version="1.0" encoding="utf-8"?>
<cs:chartStyle xmlns:cs="http://schemas.microsoft.com/office/drawing/2012/chartStyle" xmlns:a="http://schemas.openxmlformats.org/drawingml/2006/main" id="269">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alpha val="75000"/>
        </a:schemeClr>
      </a:solidFill>
    </cs:spPr>
  </cs:dataPoint>
  <cs:dataPoint3D>
    <cs:lnRef idx="0"/>
    <cs:fillRef idx="1">
      <cs:styleClr val="auto"/>
    </cs:fillRef>
    <cs:effectRef idx="0"/>
    <cs:fontRef idx="minor">
      <a:schemeClr val="tx1"/>
    </cs:fontRef>
    <cs:spPr>
      <a:solidFill>
        <a:schemeClr val="phClr">
          <a:alpha val="75000"/>
        </a:schemeClr>
      </a:solidFill>
    </cs:spPr>
  </cs:dataPoint3D>
  <cs:dataPointLine>
    <cs:lnRef idx="0">
      <cs:styleClr val="auto"/>
    </cs:lnRef>
    <cs:fillRef idx="1"/>
    <cs:effectRef idx="0"/>
    <cs:fontRef idx="minor">
      <a:schemeClr val="tx1"/>
    </cs:fontRef>
    <cs:spPr>
      <a:ln w="19050" cap="rnd">
        <a:solidFill>
          <a:schemeClr val="phClr">
            <a:alpha val="50000"/>
          </a:scheme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659CF04-53B4-44FA-B5AD-83279078F5D5}" type="doc">
      <dgm:prSet loTypeId="urn:microsoft.com/office/officeart/2005/8/layout/matrix2" loCatId="matrix" qsTypeId="urn:microsoft.com/office/officeart/2005/8/quickstyle/simple5" qsCatId="simple" csTypeId="urn:microsoft.com/office/officeart/2005/8/colors/colorful1" csCatId="colorful" phldr="1"/>
      <dgm:spPr/>
      <dgm:t>
        <a:bodyPr/>
        <a:lstStyle/>
        <a:p>
          <a:endParaRPr lang="en-CA"/>
        </a:p>
      </dgm:t>
    </dgm:pt>
    <dgm:pt modelId="{311495EA-345B-49B7-AD4E-3A3104DDDC45}">
      <dgm:prSet phldrT="[Text]">
        <dgm:style>
          <a:lnRef idx="0">
            <a:scrgbClr r="0" g="0" b="0"/>
          </a:lnRef>
          <a:fillRef idx="0">
            <a:scrgbClr r="0" g="0" b="0"/>
          </a:fillRef>
          <a:effectRef idx="0">
            <a:scrgbClr r="0" g="0" b="0"/>
          </a:effectRef>
          <a:fontRef idx="minor">
            <a:schemeClr val="lt1"/>
          </a:fontRef>
        </dgm:style>
      </dgm:prSet>
      <dgm:spPr>
        <a:solidFill>
          <a:schemeClr val="accent2">
            <a:alpha val="15000"/>
          </a:schemeClr>
        </a:solidFill>
        <a:ln>
          <a:noFill/>
        </a:ln>
      </dgm:spPr>
      <dgm:t>
        <a:bodyPr/>
        <a:lstStyle/>
        <a:p>
          <a:r>
            <a:rPr lang="en-US" dirty="0">
              <a:latin typeface="Futura Std Book" panose="020B0502020204020303"/>
            </a:rPr>
            <a:t>Extraverted Visionaries</a:t>
          </a:r>
          <a:endParaRPr lang="en-CA" dirty="0">
            <a:latin typeface="Futura Std Book" panose="020B0502020204020303"/>
          </a:endParaRPr>
        </a:p>
      </dgm:t>
    </dgm:pt>
    <dgm:pt modelId="{0F755803-BE2B-4271-838D-F1F429AB30B8}" type="parTrans" cxnId="{FE9C6F83-C24C-4163-9A8D-F0A865AB0D73}">
      <dgm:prSet/>
      <dgm:spPr/>
      <dgm:t>
        <a:bodyPr/>
        <a:lstStyle/>
        <a:p>
          <a:endParaRPr lang="en-CA">
            <a:latin typeface="Futura Std Book" panose="020B0502020204020303"/>
          </a:endParaRPr>
        </a:p>
      </dgm:t>
    </dgm:pt>
    <dgm:pt modelId="{4ECB1C0A-B2AD-428B-BBCD-450990A0068B}" type="sibTrans" cxnId="{FE9C6F83-C24C-4163-9A8D-F0A865AB0D73}">
      <dgm:prSet/>
      <dgm:spPr/>
      <dgm:t>
        <a:bodyPr/>
        <a:lstStyle/>
        <a:p>
          <a:endParaRPr lang="en-CA">
            <a:latin typeface="Futura Std Book" panose="020B0502020204020303"/>
          </a:endParaRPr>
        </a:p>
      </dgm:t>
    </dgm:pt>
    <dgm:pt modelId="{70695338-5526-4787-9582-B4B515B5A214}">
      <dgm:prSet phldrT="[Text]">
        <dgm:style>
          <a:lnRef idx="0">
            <a:scrgbClr r="0" g="0" b="0"/>
          </a:lnRef>
          <a:fillRef idx="0">
            <a:scrgbClr r="0" g="0" b="0"/>
          </a:fillRef>
          <a:effectRef idx="0">
            <a:scrgbClr r="0" g="0" b="0"/>
          </a:effectRef>
          <a:fontRef idx="minor">
            <a:schemeClr val="lt1"/>
          </a:fontRef>
        </dgm:style>
      </dgm:prSet>
      <dgm:spPr>
        <a:solidFill>
          <a:schemeClr val="accent3">
            <a:alpha val="15000"/>
          </a:schemeClr>
        </a:solidFill>
        <a:ln>
          <a:noFill/>
        </a:ln>
      </dgm:spPr>
      <dgm:t>
        <a:bodyPr/>
        <a:lstStyle/>
        <a:p>
          <a:r>
            <a:rPr lang="en-US" dirty="0">
              <a:latin typeface="Futura Std Book" panose="020B0502020204020303"/>
            </a:rPr>
            <a:t>Extraverted Realists</a:t>
          </a:r>
          <a:endParaRPr lang="en-CA" dirty="0">
            <a:latin typeface="Futura Std Book" panose="020B0502020204020303"/>
          </a:endParaRPr>
        </a:p>
      </dgm:t>
    </dgm:pt>
    <dgm:pt modelId="{16CBACC9-501E-4D63-922E-086BC3B99AC6}" type="parTrans" cxnId="{31C2B5D5-4325-43CD-BD17-E234767DFA8F}">
      <dgm:prSet/>
      <dgm:spPr/>
      <dgm:t>
        <a:bodyPr/>
        <a:lstStyle/>
        <a:p>
          <a:endParaRPr lang="en-CA">
            <a:latin typeface="Futura Std Book" panose="020B0502020204020303"/>
          </a:endParaRPr>
        </a:p>
      </dgm:t>
    </dgm:pt>
    <dgm:pt modelId="{133C8A30-892E-4C96-B5EA-C1F9471F1BB1}" type="sibTrans" cxnId="{31C2B5D5-4325-43CD-BD17-E234767DFA8F}">
      <dgm:prSet/>
      <dgm:spPr/>
      <dgm:t>
        <a:bodyPr/>
        <a:lstStyle/>
        <a:p>
          <a:endParaRPr lang="en-CA">
            <a:latin typeface="Futura Std Book" panose="020B0502020204020303"/>
          </a:endParaRPr>
        </a:p>
      </dgm:t>
    </dgm:pt>
    <dgm:pt modelId="{D3579897-1224-474B-8B66-326BAE885A2D}">
      <dgm:prSet phldrT="[Text]"/>
      <dgm:spPr/>
      <dgm:t>
        <a:bodyPr/>
        <a:lstStyle/>
        <a:p>
          <a:r>
            <a:rPr lang="en-US" dirty="0">
              <a:latin typeface="Futura Std Book" panose="020B0502020204020303"/>
            </a:rPr>
            <a:t>Reflective Visionaries</a:t>
          </a:r>
          <a:endParaRPr lang="en-CA" dirty="0">
            <a:latin typeface="Futura Std Book" panose="020B0502020204020303"/>
          </a:endParaRPr>
        </a:p>
      </dgm:t>
    </dgm:pt>
    <dgm:pt modelId="{5DBB6E58-C6B4-4BA5-9BBD-2F82EE819E9F}" type="parTrans" cxnId="{0B6B91E4-5EA2-4D15-AEC1-E6376C231C93}">
      <dgm:prSet/>
      <dgm:spPr/>
      <dgm:t>
        <a:bodyPr/>
        <a:lstStyle/>
        <a:p>
          <a:endParaRPr lang="en-CA">
            <a:latin typeface="Futura Std Book" panose="020B0502020204020303"/>
          </a:endParaRPr>
        </a:p>
      </dgm:t>
    </dgm:pt>
    <dgm:pt modelId="{05D9E412-DE2E-4883-BEBD-6FD06F16582A}" type="sibTrans" cxnId="{0B6B91E4-5EA2-4D15-AEC1-E6376C231C93}">
      <dgm:prSet/>
      <dgm:spPr/>
      <dgm:t>
        <a:bodyPr/>
        <a:lstStyle/>
        <a:p>
          <a:endParaRPr lang="en-CA">
            <a:latin typeface="Futura Std Book" panose="020B0502020204020303"/>
          </a:endParaRPr>
        </a:p>
      </dgm:t>
    </dgm:pt>
    <dgm:pt modelId="{914F09E3-AB2B-4728-8C2C-3B2B97830517}">
      <dgm:prSet phldrT="[Text]">
        <dgm:style>
          <a:lnRef idx="0">
            <a:scrgbClr r="0" g="0" b="0"/>
          </a:lnRef>
          <a:fillRef idx="0">
            <a:scrgbClr r="0" g="0" b="0"/>
          </a:fillRef>
          <a:effectRef idx="0">
            <a:scrgbClr r="0" g="0" b="0"/>
          </a:effectRef>
          <a:fontRef idx="minor">
            <a:schemeClr val="lt1"/>
          </a:fontRef>
        </dgm:style>
      </dgm:prSet>
      <dgm:spPr>
        <a:solidFill>
          <a:schemeClr val="accent5">
            <a:alpha val="15000"/>
          </a:schemeClr>
        </a:solidFill>
        <a:ln>
          <a:noFill/>
        </a:ln>
      </dgm:spPr>
      <dgm:t>
        <a:bodyPr/>
        <a:lstStyle/>
        <a:p>
          <a:r>
            <a:rPr lang="en-US" dirty="0">
              <a:latin typeface="Futura Std Book" panose="020B0502020204020303"/>
            </a:rPr>
            <a:t>Reflective Realists</a:t>
          </a:r>
          <a:endParaRPr lang="en-CA" dirty="0">
            <a:latin typeface="Futura Std Book" panose="020B0502020204020303"/>
          </a:endParaRPr>
        </a:p>
      </dgm:t>
    </dgm:pt>
    <dgm:pt modelId="{CA851509-96BB-4AFF-876A-9331DA0343EF}" type="parTrans" cxnId="{EC8A0C3A-6FC4-4D48-90FA-1B28105900AB}">
      <dgm:prSet/>
      <dgm:spPr/>
      <dgm:t>
        <a:bodyPr/>
        <a:lstStyle/>
        <a:p>
          <a:endParaRPr lang="en-CA">
            <a:latin typeface="Futura Std Book" panose="020B0502020204020303"/>
          </a:endParaRPr>
        </a:p>
      </dgm:t>
    </dgm:pt>
    <dgm:pt modelId="{B95D78F8-CD9E-481A-BBE1-32CB90492965}" type="sibTrans" cxnId="{EC8A0C3A-6FC4-4D48-90FA-1B28105900AB}">
      <dgm:prSet/>
      <dgm:spPr/>
      <dgm:t>
        <a:bodyPr/>
        <a:lstStyle/>
        <a:p>
          <a:endParaRPr lang="en-CA">
            <a:latin typeface="Futura Std Book" panose="020B0502020204020303"/>
          </a:endParaRPr>
        </a:p>
      </dgm:t>
    </dgm:pt>
    <dgm:pt modelId="{DBCA1B62-83A1-4ECD-9FF2-91728FBEB631}" type="pres">
      <dgm:prSet presAssocID="{4659CF04-53B4-44FA-B5AD-83279078F5D5}" presName="matrix" presStyleCnt="0">
        <dgm:presLayoutVars>
          <dgm:chMax val="1"/>
          <dgm:dir/>
          <dgm:resizeHandles val="exact"/>
        </dgm:presLayoutVars>
      </dgm:prSet>
      <dgm:spPr/>
    </dgm:pt>
    <dgm:pt modelId="{AC0EAACE-5DAF-40A9-BD53-24DBAE507F11}" type="pres">
      <dgm:prSet presAssocID="{4659CF04-53B4-44FA-B5AD-83279078F5D5}" presName="axisShape" presStyleLbl="bgShp" presStyleIdx="0" presStyleCnt="1">
        <dgm:style>
          <a:lnRef idx="0">
            <a:scrgbClr r="0" g="0" b="0"/>
          </a:lnRef>
          <a:fillRef idx="0">
            <a:scrgbClr r="0" g="0" b="0"/>
          </a:fillRef>
          <a:effectRef idx="0">
            <a:scrgbClr r="0" g="0" b="0"/>
          </a:effectRef>
          <a:fontRef idx="minor">
            <a:schemeClr val="lt1"/>
          </a:fontRef>
        </dgm:style>
      </dgm:prSet>
      <dgm:spPr>
        <a:solidFill>
          <a:schemeClr val="dk1">
            <a:alpha val="50000"/>
          </a:schemeClr>
        </a:solidFill>
        <a:ln>
          <a:noFill/>
        </a:ln>
      </dgm:spPr>
    </dgm:pt>
    <dgm:pt modelId="{1FA3EB47-38E2-4DE5-913D-2E5F68806C06}" type="pres">
      <dgm:prSet presAssocID="{4659CF04-53B4-44FA-B5AD-83279078F5D5}" presName="rect1" presStyleLbl="node1" presStyleIdx="0" presStyleCnt="4">
        <dgm:presLayoutVars>
          <dgm:chMax val="0"/>
          <dgm:chPref val="0"/>
          <dgm:bulletEnabled val="1"/>
        </dgm:presLayoutVars>
      </dgm:prSet>
      <dgm:spPr/>
    </dgm:pt>
    <dgm:pt modelId="{031CA0EC-F79B-4733-8AE7-8C4DA76FB018}" type="pres">
      <dgm:prSet presAssocID="{4659CF04-53B4-44FA-B5AD-83279078F5D5}" presName="rect2" presStyleLbl="node1" presStyleIdx="1" presStyleCnt="4">
        <dgm:presLayoutVars>
          <dgm:chMax val="0"/>
          <dgm:chPref val="0"/>
          <dgm:bulletEnabled val="1"/>
        </dgm:presLayoutVars>
      </dgm:prSet>
      <dgm:spPr/>
    </dgm:pt>
    <dgm:pt modelId="{640E79FF-450B-4F92-A086-E3826BBF0F62}" type="pres">
      <dgm:prSet presAssocID="{4659CF04-53B4-44FA-B5AD-83279078F5D5}" presName="rect3" presStyleLbl="node1" presStyleIdx="2" presStyleCnt="4">
        <dgm:presLayoutVars>
          <dgm:chMax val="0"/>
          <dgm:chPref val="0"/>
          <dgm:bulletEnabled val="1"/>
        </dgm:presLayoutVars>
      </dgm:prSet>
      <dgm:spPr/>
    </dgm:pt>
    <dgm:pt modelId="{84563A00-B3BD-4E98-869B-381D22E507A1}" type="pres">
      <dgm:prSet presAssocID="{4659CF04-53B4-44FA-B5AD-83279078F5D5}" presName="rect4" presStyleLbl="node1" presStyleIdx="3" presStyleCnt="4">
        <dgm:presLayoutVars>
          <dgm:chMax val="0"/>
          <dgm:chPref val="0"/>
          <dgm:bulletEnabled val="1"/>
        </dgm:presLayoutVars>
      </dgm:prSet>
      <dgm:spPr/>
    </dgm:pt>
  </dgm:ptLst>
  <dgm:cxnLst>
    <dgm:cxn modelId="{C402EF1A-F3F7-4FCF-8DA2-4788186A4821}" type="presOf" srcId="{4659CF04-53B4-44FA-B5AD-83279078F5D5}" destId="{DBCA1B62-83A1-4ECD-9FF2-91728FBEB631}" srcOrd="0" destOrd="0" presId="urn:microsoft.com/office/officeart/2005/8/layout/matrix2"/>
    <dgm:cxn modelId="{98FA3539-0890-400E-AD3B-ED07D2020BE2}" type="presOf" srcId="{70695338-5526-4787-9582-B4B515B5A214}" destId="{031CA0EC-F79B-4733-8AE7-8C4DA76FB018}" srcOrd="0" destOrd="0" presId="urn:microsoft.com/office/officeart/2005/8/layout/matrix2"/>
    <dgm:cxn modelId="{EC8A0C3A-6FC4-4D48-90FA-1B28105900AB}" srcId="{4659CF04-53B4-44FA-B5AD-83279078F5D5}" destId="{914F09E3-AB2B-4728-8C2C-3B2B97830517}" srcOrd="3" destOrd="0" parTransId="{CA851509-96BB-4AFF-876A-9331DA0343EF}" sibTransId="{B95D78F8-CD9E-481A-BBE1-32CB90492965}"/>
    <dgm:cxn modelId="{1F83FA4A-4437-4D11-8F80-64D70D49F6B3}" type="presOf" srcId="{914F09E3-AB2B-4728-8C2C-3B2B97830517}" destId="{84563A00-B3BD-4E98-869B-381D22E507A1}" srcOrd="0" destOrd="0" presId="urn:microsoft.com/office/officeart/2005/8/layout/matrix2"/>
    <dgm:cxn modelId="{FE9C6F83-C24C-4163-9A8D-F0A865AB0D73}" srcId="{4659CF04-53B4-44FA-B5AD-83279078F5D5}" destId="{311495EA-345B-49B7-AD4E-3A3104DDDC45}" srcOrd="0" destOrd="0" parTransId="{0F755803-BE2B-4271-838D-F1F429AB30B8}" sibTransId="{4ECB1C0A-B2AD-428B-BBCD-450990A0068B}"/>
    <dgm:cxn modelId="{C5353F8F-A9BF-4E03-AAF6-B7C3BC920C9D}" type="presOf" srcId="{311495EA-345B-49B7-AD4E-3A3104DDDC45}" destId="{1FA3EB47-38E2-4DE5-913D-2E5F68806C06}" srcOrd="0" destOrd="0" presId="urn:microsoft.com/office/officeart/2005/8/layout/matrix2"/>
    <dgm:cxn modelId="{31C2B5D5-4325-43CD-BD17-E234767DFA8F}" srcId="{4659CF04-53B4-44FA-B5AD-83279078F5D5}" destId="{70695338-5526-4787-9582-B4B515B5A214}" srcOrd="1" destOrd="0" parTransId="{16CBACC9-501E-4D63-922E-086BC3B99AC6}" sibTransId="{133C8A30-892E-4C96-B5EA-C1F9471F1BB1}"/>
    <dgm:cxn modelId="{0ABC1BDF-630A-4395-9536-AC0637C04410}" type="presOf" srcId="{D3579897-1224-474B-8B66-326BAE885A2D}" destId="{640E79FF-450B-4F92-A086-E3826BBF0F62}" srcOrd="0" destOrd="0" presId="urn:microsoft.com/office/officeart/2005/8/layout/matrix2"/>
    <dgm:cxn modelId="{0B6B91E4-5EA2-4D15-AEC1-E6376C231C93}" srcId="{4659CF04-53B4-44FA-B5AD-83279078F5D5}" destId="{D3579897-1224-474B-8B66-326BAE885A2D}" srcOrd="2" destOrd="0" parTransId="{5DBB6E58-C6B4-4BA5-9BBD-2F82EE819E9F}" sibTransId="{05D9E412-DE2E-4883-BEBD-6FD06F16582A}"/>
    <dgm:cxn modelId="{59430C5A-BA11-4BBE-8ABE-5857155A5F68}" type="presParOf" srcId="{DBCA1B62-83A1-4ECD-9FF2-91728FBEB631}" destId="{AC0EAACE-5DAF-40A9-BD53-24DBAE507F11}" srcOrd="0" destOrd="0" presId="urn:microsoft.com/office/officeart/2005/8/layout/matrix2"/>
    <dgm:cxn modelId="{4F1907AC-A460-4FF2-ADEF-5404D256128A}" type="presParOf" srcId="{DBCA1B62-83A1-4ECD-9FF2-91728FBEB631}" destId="{1FA3EB47-38E2-4DE5-913D-2E5F68806C06}" srcOrd="1" destOrd="0" presId="urn:microsoft.com/office/officeart/2005/8/layout/matrix2"/>
    <dgm:cxn modelId="{7202D375-6F07-4400-BF3A-2501F3C29F8A}" type="presParOf" srcId="{DBCA1B62-83A1-4ECD-9FF2-91728FBEB631}" destId="{031CA0EC-F79B-4733-8AE7-8C4DA76FB018}" srcOrd="2" destOrd="0" presId="urn:microsoft.com/office/officeart/2005/8/layout/matrix2"/>
    <dgm:cxn modelId="{5979C948-7490-4375-8BF3-CA3C5F987C10}" type="presParOf" srcId="{DBCA1B62-83A1-4ECD-9FF2-91728FBEB631}" destId="{640E79FF-450B-4F92-A086-E3826BBF0F62}" srcOrd="3" destOrd="0" presId="urn:microsoft.com/office/officeart/2005/8/layout/matrix2"/>
    <dgm:cxn modelId="{C2669826-03A6-4F7A-8D1C-BD3E766D8799}" type="presParOf" srcId="{DBCA1B62-83A1-4ECD-9FF2-91728FBEB631}" destId="{84563A00-B3BD-4E98-869B-381D22E507A1}" srcOrd="4" destOrd="0" presId="urn:microsoft.com/office/officeart/2005/8/layout/matrix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659CF04-53B4-44FA-B5AD-83279078F5D5}" type="doc">
      <dgm:prSet loTypeId="urn:microsoft.com/office/officeart/2005/8/layout/matrix2" loCatId="matrix" qsTypeId="urn:microsoft.com/office/officeart/2005/8/quickstyle/simple5" qsCatId="simple" csTypeId="urn:microsoft.com/office/officeart/2005/8/colors/colorful1" csCatId="colorful" phldr="1"/>
      <dgm:spPr/>
      <dgm:t>
        <a:bodyPr/>
        <a:lstStyle/>
        <a:p>
          <a:endParaRPr lang="en-CA"/>
        </a:p>
      </dgm:t>
    </dgm:pt>
    <dgm:pt modelId="{311495EA-345B-49B7-AD4E-3A3104DDDC45}">
      <dgm:prSet phldrT="[Text]">
        <dgm:style>
          <a:lnRef idx="0">
            <a:scrgbClr r="0" g="0" b="0"/>
          </a:lnRef>
          <a:fillRef idx="0">
            <a:scrgbClr r="0" g="0" b="0"/>
          </a:fillRef>
          <a:effectRef idx="0">
            <a:scrgbClr r="0" g="0" b="0"/>
          </a:effectRef>
          <a:fontRef idx="minor">
            <a:schemeClr val="lt1"/>
          </a:fontRef>
        </dgm:style>
      </dgm:prSet>
      <dgm:spPr>
        <a:solidFill>
          <a:schemeClr val="accent2">
            <a:alpha val="15000"/>
          </a:schemeClr>
        </a:solidFill>
        <a:ln>
          <a:noFill/>
        </a:ln>
      </dgm:spPr>
      <dgm:t>
        <a:bodyPr/>
        <a:lstStyle/>
        <a:p>
          <a:r>
            <a:rPr lang="en-US" dirty="0">
              <a:latin typeface="Futura Std Book" panose="020B0502020204020303"/>
            </a:rPr>
            <a:t>Extraverted Visionaries</a:t>
          </a:r>
          <a:endParaRPr lang="en-CA" dirty="0">
            <a:latin typeface="Futura Std Book" panose="020B0502020204020303"/>
          </a:endParaRPr>
        </a:p>
      </dgm:t>
    </dgm:pt>
    <dgm:pt modelId="{0F755803-BE2B-4271-838D-F1F429AB30B8}" type="parTrans" cxnId="{FE9C6F83-C24C-4163-9A8D-F0A865AB0D73}">
      <dgm:prSet/>
      <dgm:spPr/>
      <dgm:t>
        <a:bodyPr/>
        <a:lstStyle/>
        <a:p>
          <a:endParaRPr lang="en-CA">
            <a:latin typeface="Futura Std Book" panose="020B0502020204020303"/>
          </a:endParaRPr>
        </a:p>
      </dgm:t>
    </dgm:pt>
    <dgm:pt modelId="{4ECB1C0A-B2AD-428B-BBCD-450990A0068B}" type="sibTrans" cxnId="{FE9C6F83-C24C-4163-9A8D-F0A865AB0D73}">
      <dgm:prSet/>
      <dgm:spPr/>
      <dgm:t>
        <a:bodyPr/>
        <a:lstStyle/>
        <a:p>
          <a:endParaRPr lang="en-CA">
            <a:latin typeface="Futura Std Book" panose="020B0502020204020303"/>
          </a:endParaRPr>
        </a:p>
      </dgm:t>
    </dgm:pt>
    <dgm:pt modelId="{70695338-5526-4787-9582-B4B515B5A214}">
      <dgm:prSet phldrT="[Text]">
        <dgm:style>
          <a:lnRef idx="0">
            <a:scrgbClr r="0" g="0" b="0"/>
          </a:lnRef>
          <a:fillRef idx="0">
            <a:scrgbClr r="0" g="0" b="0"/>
          </a:fillRef>
          <a:effectRef idx="0">
            <a:scrgbClr r="0" g="0" b="0"/>
          </a:effectRef>
          <a:fontRef idx="minor">
            <a:schemeClr val="lt1"/>
          </a:fontRef>
        </dgm:style>
      </dgm:prSet>
      <dgm:spPr>
        <a:solidFill>
          <a:schemeClr val="accent3">
            <a:alpha val="15000"/>
          </a:schemeClr>
        </a:solidFill>
        <a:ln>
          <a:noFill/>
        </a:ln>
      </dgm:spPr>
      <dgm:t>
        <a:bodyPr/>
        <a:lstStyle/>
        <a:p>
          <a:r>
            <a:rPr lang="en-US" dirty="0">
              <a:latin typeface="Futura Std Book" panose="020B0502020204020303"/>
            </a:rPr>
            <a:t>Extraverted Realists</a:t>
          </a:r>
          <a:endParaRPr lang="en-CA" dirty="0">
            <a:latin typeface="Futura Std Book" panose="020B0502020204020303"/>
          </a:endParaRPr>
        </a:p>
      </dgm:t>
    </dgm:pt>
    <dgm:pt modelId="{16CBACC9-501E-4D63-922E-086BC3B99AC6}" type="parTrans" cxnId="{31C2B5D5-4325-43CD-BD17-E234767DFA8F}">
      <dgm:prSet/>
      <dgm:spPr/>
      <dgm:t>
        <a:bodyPr/>
        <a:lstStyle/>
        <a:p>
          <a:endParaRPr lang="en-CA">
            <a:latin typeface="Futura Std Book" panose="020B0502020204020303"/>
          </a:endParaRPr>
        </a:p>
      </dgm:t>
    </dgm:pt>
    <dgm:pt modelId="{133C8A30-892E-4C96-B5EA-C1F9471F1BB1}" type="sibTrans" cxnId="{31C2B5D5-4325-43CD-BD17-E234767DFA8F}">
      <dgm:prSet/>
      <dgm:spPr/>
      <dgm:t>
        <a:bodyPr/>
        <a:lstStyle/>
        <a:p>
          <a:endParaRPr lang="en-CA">
            <a:latin typeface="Futura Std Book" panose="020B0502020204020303"/>
          </a:endParaRPr>
        </a:p>
      </dgm:t>
    </dgm:pt>
    <dgm:pt modelId="{D3579897-1224-474B-8B66-326BAE885A2D}">
      <dgm:prSet phldrT="[Text]">
        <dgm:style>
          <a:lnRef idx="0">
            <a:scrgbClr r="0" g="0" b="0"/>
          </a:lnRef>
          <a:fillRef idx="0">
            <a:scrgbClr r="0" g="0" b="0"/>
          </a:fillRef>
          <a:effectRef idx="0">
            <a:scrgbClr r="0" g="0" b="0"/>
          </a:effectRef>
          <a:fontRef idx="minor">
            <a:schemeClr val="lt1"/>
          </a:fontRef>
        </dgm:style>
      </dgm:prSet>
      <dgm:spPr>
        <a:solidFill>
          <a:schemeClr val="accent4">
            <a:alpha val="15000"/>
          </a:schemeClr>
        </a:solidFill>
        <a:ln>
          <a:noFill/>
        </a:ln>
      </dgm:spPr>
      <dgm:t>
        <a:bodyPr/>
        <a:lstStyle/>
        <a:p>
          <a:r>
            <a:rPr lang="en-US" dirty="0">
              <a:latin typeface="Futura Std Book" panose="020B0502020204020303"/>
            </a:rPr>
            <a:t>Reflective Visionaries</a:t>
          </a:r>
          <a:endParaRPr lang="en-CA" dirty="0">
            <a:latin typeface="Futura Std Book" panose="020B0502020204020303"/>
          </a:endParaRPr>
        </a:p>
      </dgm:t>
    </dgm:pt>
    <dgm:pt modelId="{5DBB6E58-C6B4-4BA5-9BBD-2F82EE819E9F}" type="parTrans" cxnId="{0B6B91E4-5EA2-4D15-AEC1-E6376C231C93}">
      <dgm:prSet/>
      <dgm:spPr/>
      <dgm:t>
        <a:bodyPr/>
        <a:lstStyle/>
        <a:p>
          <a:endParaRPr lang="en-CA">
            <a:latin typeface="Futura Std Book" panose="020B0502020204020303"/>
          </a:endParaRPr>
        </a:p>
      </dgm:t>
    </dgm:pt>
    <dgm:pt modelId="{05D9E412-DE2E-4883-BEBD-6FD06F16582A}" type="sibTrans" cxnId="{0B6B91E4-5EA2-4D15-AEC1-E6376C231C93}">
      <dgm:prSet/>
      <dgm:spPr/>
      <dgm:t>
        <a:bodyPr/>
        <a:lstStyle/>
        <a:p>
          <a:endParaRPr lang="en-CA">
            <a:latin typeface="Futura Std Book" panose="020B0502020204020303"/>
          </a:endParaRPr>
        </a:p>
      </dgm:t>
    </dgm:pt>
    <dgm:pt modelId="{914F09E3-AB2B-4728-8C2C-3B2B97830517}">
      <dgm:prSet phldrT="[Text]"/>
      <dgm:spPr/>
      <dgm:t>
        <a:bodyPr/>
        <a:lstStyle/>
        <a:p>
          <a:r>
            <a:rPr lang="en-US" dirty="0">
              <a:latin typeface="Futura Std Book" panose="020B0502020204020303"/>
            </a:rPr>
            <a:t>Reflective Realists</a:t>
          </a:r>
          <a:endParaRPr lang="en-CA" dirty="0">
            <a:latin typeface="Futura Std Book" panose="020B0502020204020303"/>
          </a:endParaRPr>
        </a:p>
      </dgm:t>
    </dgm:pt>
    <dgm:pt modelId="{CA851509-96BB-4AFF-876A-9331DA0343EF}" type="parTrans" cxnId="{EC8A0C3A-6FC4-4D48-90FA-1B28105900AB}">
      <dgm:prSet/>
      <dgm:spPr/>
      <dgm:t>
        <a:bodyPr/>
        <a:lstStyle/>
        <a:p>
          <a:endParaRPr lang="en-CA">
            <a:latin typeface="Futura Std Book" panose="020B0502020204020303"/>
          </a:endParaRPr>
        </a:p>
      </dgm:t>
    </dgm:pt>
    <dgm:pt modelId="{B95D78F8-CD9E-481A-BBE1-32CB90492965}" type="sibTrans" cxnId="{EC8A0C3A-6FC4-4D48-90FA-1B28105900AB}">
      <dgm:prSet/>
      <dgm:spPr/>
      <dgm:t>
        <a:bodyPr/>
        <a:lstStyle/>
        <a:p>
          <a:endParaRPr lang="en-CA">
            <a:latin typeface="Futura Std Book" panose="020B0502020204020303"/>
          </a:endParaRPr>
        </a:p>
      </dgm:t>
    </dgm:pt>
    <dgm:pt modelId="{DBCA1B62-83A1-4ECD-9FF2-91728FBEB631}" type="pres">
      <dgm:prSet presAssocID="{4659CF04-53B4-44FA-B5AD-83279078F5D5}" presName="matrix" presStyleCnt="0">
        <dgm:presLayoutVars>
          <dgm:chMax val="1"/>
          <dgm:dir/>
          <dgm:resizeHandles val="exact"/>
        </dgm:presLayoutVars>
      </dgm:prSet>
      <dgm:spPr/>
    </dgm:pt>
    <dgm:pt modelId="{AC0EAACE-5DAF-40A9-BD53-24DBAE507F11}" type="pres">
      <dgm:prSet presAssocID="{4659CF04-53B4-44FA-B5AD-83279078F5D5}" presName="axisShape" presStyleLbl="bgShp" presStyleIdx="0" presStyleCnt="1">
        <dgm:style>
          <a:lnRef idx="0">
            <a:scrgbClr r="0" g="0" b="0"/>
          </a:lnRef>
          <a:fillRef idx="0">
            <a:scrgbClr r="0" g="0" b="0"/>
          </a:fillRef>
          <a:effectRef idx="0">
            <a:scrgbClr r="0" g="0" b="0"/>
          </a:effectRef>
          <a:fontRef idx="minor">
            <a:schemeClr val="lt1"/>
          </a:fontRef>
        </dgm:style>
      </dgm:prSet>
      <dgm:spPr>
        <a:solidFill>
          <a:schemeClr val="dk1">
            <a:alpha val="50000"/>
          </a:schemeClr>
        </a:solidFill>
        <a:ln>
          <a:noFill/>
        </a:ln>
      </dgm:spPr>
    </dgm:pt>
    <dgm:pt modelId="{1FA3EB47-38E2-4DE5-913D-2E5F68806C06}" type="pres">
      <dgm:prSet presAssocID="{4659CF04-53B4-44FA-B5AD-83279078F5D5}" presName="rect1" presStyleLbl="node1" presStyleIdx="0" presStyleCnt="4">
        <dgm:presLayoutVars>
          <dgm:chMax val="0"/>
          <dgm:chPref val="0"/>
          <dgm:bulletEnabled val="1"/>
        </dgm:presLayoutVars>
      </dgm:prSet>
      <dgm:spPr/>
    </dgm:pt>
    <dgm:pt modelId="{031CA0EC-F79B-4733-8AE7-8C4DA76FB018}" type="pres">
      <dgm:prSet presAssocID="{4659CF04-53B4-44FA-B5AD-83279078F5D5}" presName="rect2" presStyleLbl="node1" presStyleIdx="1" presStyleCnt="4">
        <dgm:presLayoutVars>
          <dgm:chMax val="0"/>
          <dgm:chPref val="0"/>
          <dgm:bulletEnabled val="1"/>
        </dgm:presLayoutVars>
      </dgm:prSet>
      <dgm:spPr/>
    </dgm:pt>
    <dgm:pt modelId="{640E79FF-450B-4F92-A086-E3826BBF0F62}" type="pres">
      <dgm:prSet presAssocID="{4659CF04-53B4-44FA-B5AD-83279078F5D5}" presName="rect3" presStyleLbl="node1" presStyleIdx="2" presStyleCnt="4">
        <dgm:presLayoutVars>
          <dgm:chMax val="0"/>
          <dgm:chPref val="0"/>
          <dgm:bulletEnabled val="1"/>
        </dgm:presLayoutVars>
      </dgm:prSet>
      <dgm:spPr/>
    </dgm:pt>
    <dgm:pt modelId="{84563A00-B3BD-4E98-869B-381D22E507A1}" type="pres">
      <dgm:prSet presAssocID="{4659CF04-53B4-44FA-B5AD-83279078F5D5}" presName="rect4" presStyleLbl="node1" presStyleIdx="3" presStyleCnt="4">
        <dgm:presLayoutVars>
          <dgm:chMax val="0"/>
          <dgm:chPref val="0"/>
          <dgm:bulletEnabled val="1"/>
        </dgm:presLayoutVars>
      </dgm:prSet>
      <dgm:spPr/>
    </dgm:pt>
  </dgm:ptLst>
  <dgm:cxnLst>
    <dgm:cxn modelId="{C402EF1A-F3F7-4FCF-8DA2-4788186A4821}" type="presOf" srcId="{4659CF04-53B4-44FA-B5AD-83279078F5D5}" destId="{DBCA1B62-83A1-4ECD-9FF2-91728FBEB631}" srcOrd="0" destOrd="0" presId="urn:microsoft.com/office/officeart/2005/8/layout/matrix2"/>
    <dgm:cxn modelId="{98FA3539-0890-400E-AD3B-ED07D2020BE2}" type="presOf" srcId="{70695338-5526-4787-9582-B4B515B5A214}" destId="{031CA0EC-F79B-4733-8AE7-8C4DA76FB018}" srcOrd="0" destOrd="0" presId="urn:microsoft.com/office/officeart/2005/8/layout/matrix2"/>
    <dgm:cxn modelId="{EC8A0C3A-6FC4-4D48-90FA-1B28105900AB}" srcId="{4659CF04-53B4-44FA-B5AD-83279078F5D5}" destId="{914F09E3-AB2B-4728-8C2C-3B2B97830517}" srcOrd="3" destOrd="0" parTransId="{CA851509-96BB-4AFF-876A-9331DA0343EF}" sibTransId="{B95D78F8-CD9E-481A-BBE1-32CB90492965}"/>
    <dgm:cxn modelId="{1F83FA4A-4437-4D11-8F80-64D70D49F6B3}" type="presOf" srcId="{914F09E3-AB2B-4728-8C2C-3B2B97830517}" destId="{84563A00-B3BD-4E98-869B-381D22E507A1}" srcOrd="0" destOrd="0" presId="urn:microsoft.com/office/officeart/2005/8/layout/matrix2"/>
    <dgm:cxn modelId="{FE9C6F83-C24C-4163-9A8D-F0A865AB0D73}" srcId="{4659CF04-53B4-44FA-B5AD-83279078F5D5}" destId="{311495EA-345B-49B7-AD4E-3A3104DDDC45}" srcOrd="0" destOrd="0" parTransId="{0F755803-BE2B-4271-838D-F1F429AB30B8}" sibTransId="{4ECB1C0A-B2AD-428B-BBCD-450990A0068B}"/>
    <dgm:cxn modelId="{C5353F8F-A9BF-4E03-AAF6-B7C3BC920C9D}" type="presOf" srcId="{311495EA-345B-49B7-AD4E-3A3104DDDC45}" destId="{1FA3EB47-38E2-4DE5-913D-2E5F68806C06}" srcOrd="0" destOrd="0" presId="urn:microsoft.com/office/officeart/2005/8/layout/matrix2"/>
    <dgm:cxn modelId="{31C2B5D5-4325-43CD-BD17-E234767DFA8F}" srcId="{4659CF04-53B4-44FA-B5AD-83279078F5D5}" destId="{70695338-5526-4787-9582-B4B515B5A214}" srcOrd="1" destOrd="0" parTransId="{16CBACC9-501E-4D63-922E-086BC3B99AC6}" sibTransId="{133C8A30-892E-4C96-B5EA-C1F9471F1BB1}"/>
    <dgm:cxn modelId="{0ABC1BDF-630A-4395-9536-AC0637C04410}" type="presOf" srcId="{D3579897-1224-474B-8B66-326BAE885A2D}" destId="{640E79FF-450B-4F92-A086-E3826BBF0F62}" srcOrd="0" destOrd="0" presId="urn:microsoft.com/office/officeart/2005/8/layout/matrix2"/>
    <dgm:cxn modelId="{0B6B91E4-5EA2-4D15-AEC1-E6376C231C93}" srcId="{4659CF04-53B4-44FA-B5AD-83279078F5D5}" destId="{D3579897-1224-474B-8B66-326BAE885A2D}" srcOrd="2" destOrd="0" parTransId="{5DBB6E58-C6B4-4BA5-9BBD-2F82EE819E9F}" sibTransId="{05D9E412-DE2E-4883-BEBD-6FD06F16582A}"/>
    <dgm:cxn modelId="{59430C5A-BA11-4BBE-8ABE-5857155A5F68}" type="presParOf" srcId="{DBCA1B62-83A1-4ECD-9FF2-91728FBEB631}" destId="{AC0EAACE-5DAF-40A9-BD53-24DBAE507F11}" srcOrd="0" destOrd="0" presId="urn:microsoft.com/office/officeart/2005/8/layout/matrix2"/>
    <dgm:cxn modelId="{4F1907AC-A460-4FF2-ADEF-5404D256128A}" type="presParOf" srcId="{DBCA1B62-83A1-4ECD-9FF2-91728FBEB631}" destId="{1FA3EB47-38E2-4DE5-913D-2E5F68806C06}" srcOrd="1" destOrd="0" presId="urn:microsoft.com/office/officeart/2005/8/layout/matrix2"/>
    <dgm:cxn modelId="{7202D375-6F07-4400-BF3A-2501F3C29F8A}" type="presParOf" srcId="{DBCA1B62-83A1-4ECD-9FF2-91728FBEB631}" destId="{031CA0EC-F79B-4733-8AE7-8C4DA76FB018}" srcOrd="2" destOrd="0" presId="urn:microsoft.com/office/officeart/2005/8/layout/matrix2"/>
    <dgm:cxn modelId="{5979C948-7490-4375-8BF3-CA3C5F987C10}" type="presParOf" srcId="{DBCA1B62-83A1-4ECD-9FF2-91728FBEB631}" destId="{640E79FF-450B-4F92-A086-E3826BBF0F62}" srcOrd="3" destOrd="0" presId="urn:microsoft.com/office/officeart/2005/8/layout/matrix2"/>
    <dgm:cxn modelId="{C2669826-03A6-4F7A-8D1C-BD3E766D8799}" type="presParOf" srcId="{DBCA1B62-83A1-4ECD-9FF2-91728FBEB631}" destId="{84563A00-B3BD-4E98-869B-381D22E507A1}" srcOrd="4" destOrd="0" presId="urn:microsoft.com/office/officeart/2005/8/layout/matrix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659CF04-53B4-44FA-B5AD-83279078F5D5}" type="doc">
      <dgm:prSet loTypeId="urn:microsoft.com/office/officeart/2005/8/layout/matrix2" loCatId="matrix" qsTypeId="urn:microsoft.com/office/officeart/2005/8/quickstyle/simple5" qsCatId="simple" csTypeId="urn:microsoft.com/office/officeart/2005/8/colors/colorful1" csCatId="colorful" phldr="1"/>
      <dgm:spPr/>
      <dgm:t>
        <a:bodyPr/>
        <a:lstStyle/>
        <a:p>
          <a:endParaRPr lang="en-CA"/>
        </a:p>
      </dgm:t>
    </dgm:pt>
    <dgm:pt modelId="{311495EA-345B-49B7-AD4E-3A3104DDDC45}">
      <dgm:prSet phldrT="[Text]">
        <dgm:style>
          <a:lnRef idx="0">
            <a:scrgbClr r="0" g="0" b="0"/>
          </a:lnRef>
          <a:fillRef idx="0">
            <a:scrgbClr r="0" g="0" b="0"/>
          </a:fillRef>
          <a:effectRef idx="0">
            <a:scrgbClr r="0" g="0" b="0"/>
          </a:effectRef>
          <a:fontRef idx="minor">
            <a:schemeClr val="lt1"/>
          </a:fontRef>
        </dgm:style>
      </dgm:prSet>
      <dgm:spPr>
        <a:solidFill>
          <a:schemeClr val="accent2">
            <a:alpha val="15000"/>
          </a:schemeClr>
        </a:solidFill>
        <a:ln>
          <a:noFill/>
        </a:ln>
      </dgm:spPr>
      <dgm:t>
        <a:bodyPr/>
        <a:lstStyle/>
        <a:p>
          <a:r>
            <a:rPr lang="en-US" dirty="0">
              <a:latin typeface="Futura Std Book" panose="020B0502020204020303"/>
            </a:rPr>
            <a:t>Extraverted Visionaries</a:t>
          </a:r>
          <a:endParaRPr lang="en-CA" dirty="0">
            <a:latin typeface="Futura Std Book" panose="020B0502020204020303"/>
          </a:endParaRPr>
        </a:p>
      </dgm:t>
    </dgm:pt>
    <dgm:pt modelId="{0F755803-BE2B-4271-838D-F1F429AB30B8}" type="parTrans" cxnId="{FE9C6F83-C24C-4163-9A8D-F0A865AB0D73}">
      <dgm:prSet/>
      <dgm:spPr/>
      <dgm:t>
        <a:bodyPr/>
        <a:lstStyle/>
        <a:p>
          <a:endParaRPr lang="en-CA">
            <a:latin typeface="Futura Std Book" panose="020B0502020204020303"/>
          </a:endParaRPr>
        </a:p>
      </dgm:t>
    </dgm:pt>
    <dgm:pt modelId="{4ECB1C0A-B2AD-428B-BBCD-450990A0068B}" type="sibTrans" cxnId="{FE9C6F83-C24C-4163-9A8D-F0A865AB0D73}">
      <dgm:prSet/>
      <dgm:spPr/>
      <dgm:t>
        <a:bodyPr/>
        <a:lstStyle/>
        <a:p>
          <a:endParaRPr lang="en-CA">
            <a:latin typeface="Futura Std Book" panose="020B0502020204020303"/>
          </a:endParaRPr>
        </a:p>
      </dgm:t>
    </dgm:pt>
    <dgm:pt modelId="{70695338-5526-4787-9582-B4B515B5A214}">
      <dgm:prSet phldrT="[Text]"/>
      <dgm:spPr/>
      <dgm:t>
        <a:bodyPr/>
        <a:lstStyle/>
        <a:p>
          <a:r>
            <a:rPr lang="en-US" dirty="0">
              <a:latin typeface="Futura Std Book" panose="020B0502020204020303"/>
            </a:rPr>
            <a:t>Extraverted Realists</a:t>
          </a:r>
          <a:endParaRPr lang="en-CA" dirty="0">
            <a:latin typeface="Futura Std Book" panose="020B0502020204020303"/>
          </a:endParaRPr>
        </a:p>
      </dgm:t>
    </dgm:pt>
    <dgm:pt modelId="{16CBACC9-501E-4D63-922E-086BC3B99AC6}" type="parTrans" cxnId="{31C2B5D5-4325-43CD-BD17-E234767DFA8F}">
      <dgm:prSet/>
      <dgm:spPr/>
      <dgm:t>
        <a:bodyPr/>
        <a:lstStyle/>
        <a:p>
          <a:endParaRPr lang="en-CA">
            <a:latin typeface="Futura Std Book" panose="020B0502020204020303"/>
          </a:endParaRPr>
        </a:p>
      </dgm:t>
    </dgm:pt>
    <dgm:pt modelId="{133C8A30-892E-4C96-B5EA-C1F9471F1BB1}" type="sibTrans" cxnId="{31C2B5D5-4325-43CD-BD17-E234767DFA8F}">
      <dgm:prSet/>
      <dgm:spPr/>
      <dgm:t>
        <a:bodyPr/>
        <a:lstStyle/>
        <a:p>
          <a:endParaRPr lang="en-CA">
            <a:latin typeface="Futura Std Book" panose="020B0502020204020303"/>
          </a:endParaRPr>
        </a:p>
      </dgm:t>
    </dgm:pt>
    <dgm:pt modelId="{D3579897-1224-474B-8B66-326BAE885A2D}">
      <dgm:prSet phldrT="[Text]">
        <dgm:style>
          <a:lnRef idx="0">
            <a:scrgbClr r="0" g="0" b="0"/>
          </a:lnRef>
          <a:fillRef idx="0">
            <a:scrgbClr r="0" g="0" b="0"/>
          </a:fillRef>
          <a:effectRef idx="0">
            <a:scrgbClr r="0" g="0" b="0"/>
          </a:effectRef>
          <a:fontRef idx="minor">
            <a:schemeClr val="lt1"/>
          </a:fontRef>
        </dgm:style>
      </dgm:prSet>
      <dgm:spPr>
        <a:solidFill>
          <a:schemeClr val="accent4">
            <a:alpha val="15000"/>
          </a:schemeClr>
        </a:solidFill>
        <a:ln>
          <a:noFill/>
        </a:ln>
      </dgm:spPr>
      <dgm:t>
        <a:bodyPr/>
        <a:lstStyle/>
        <a:p>
          <a:r>
            <a:rPr lang="en-US" dirty="0">
              <a:latin typeface="Futura Std Book" panose="020B0502020204020303"/>
            </a:rPr>
            <a:t>Reflective Visionaries</a:t>
          </a:r>
          <a:endParaRPr lang="en-CA" dirty="0">
            <a:latin typeface="Futura Std Book" panose="020B0502020204020303"/>
          </a:endParaRPr>
        </a:p>
      </dgm:t>
    </dgm:pt>
    <dgm:pt modelId="{5DBB6E58-C6B4-4BA5-9BBD-2F82EE819E9F}" type="parTrans" cxnId="{0B6B91E4-5EA2-4D15-AEC1-E6376C231C93}">
      <dgm:prSet/>
      <dgm:spPr/>
      <dgm:t>
        <a:bodyPr/>
        <a:lstStyle/>
        <a:p>
          <a:endParaRPr lang="en-CA">
            <a:latin typeface="Futura Std Book" panose="020B0502020204020303"/>
          </a:endParaRPr>
        </a:p>
      </dgm:t>
    </dgm:pt>
    <dgm:pt modelId="{05D9E412-DE2E-4883-BEBD-6FD06F16582A}" type="sibTrans" cxnId="{0B6B91E4-5EA2-4D15-AEC1-E6376C231C93}">
      <dgm:prSet/>
      <dgm:spPr/>
      <dgm:t>
        <a:bodyPr/>
        <a:lstStyle/>
        <a:p>
          <a:endParaRPr lang="en-CA">
            <a:latin typeface="Futura Std Book" panose="020B0502020204020303"/>
          </a:endParaRPr>
        </a:p>
      </dgm:t>
    </dgm:pt>
    <dgm:pt modelId="{914F09E3-AB2B-4728-8C2C-3B2B97830517}">
      <dgm:prSet phldrT="[Text]">
        <dgm:style>
          <a:lnRef idx="0">
            <a:scrgbClr r="0" g="0" b="0"/>
          </a:lnRef>
          <a:fillRef idx="0">
            <a:scrgbClr r="0" g="0" b="0"/>
          </a:fillRef>
          <a:effectRef idx="0">
            <a:scrgbClr r="0" g="0" b="0"/>
          </a:effectRef>
          <a:fontRef idx="minor">
            <a:schemeClr val="lt1"/>
          </a:fontRef>
        </dgm:style>
      </dgm:prSet>
      <dgm:spPr>
        <a:solidFill>
          <a:schemeClr val="accent5">
            <a:alpha val="15000"/>
          </a:schemeClr>
        </a:solidFill>
        <a:ln>
          <a:noFill/>
        </a:ln>
      </dgm:spPr>
      <dgm:t>
        <a:bodyPr/>
        <a:lstStyle/>
        <a:p>
          <a:r>
            <a:rPr lang="en-US" dirty="0">
              <a:latin typeface="Futura Std Book" panose="020B0502020204020303"/>
            </a:rPr>
            <a:t>Reflective Realists</a:t>
          </a:r>
          <a:endParaRPr lang="en-CA" dirty="0">
            <a:latin typeface="Futura Std Book" panose="020B0502020204020303"/>
          </a:endParaRPr>
        </a:p>
      </dgm:t>
    </dgm:pt>
    <dgm:pt modelId="{CA851509-96BB-4AFF-876A-9331DA0343EF}" type="parTrans" cxnId="{EC8A0C3A-6FC4-4D48-90FA-1B28105900AB}">
      <dgm:prSet/>
      <dgm:spPr/>
      <dgm:t>
        <a:bodyPr/>
        <a:lstStyle/>
        <a:p>
          <a:endParaRPr lang="en-CA">
            <a:latin typeface="Futura Std Book" panose="020B0502020204020303"/>
          </a:endParaRPr>
        </a:p>
      </dgm:t>
    </dgm:pt>
    <dgm:pt modelId="{B95D78F8-CD9E-481A-BBE1-32CB90492965}" type="sibTrans" cxnId="{EC8A0C3A-6FC4-4D48-90FA-1B28105900AB}">
      <dgm:prSet/>
      <dgm:spPr/>
      <dgm:t>
        <a:bodyPr/>
        <a:lstStyle/>
        <a:p>
          <a:endParaRPr lang="en-CA">
            <a:latin typeface="Futura Std Book" panose="020B0502020204020303"/>
          </a:endParaRPr>
        </a:p>
      </dgm:t>
    </dgm:pt>
    <dgm:pt modelId="{DBCA1B62-83A1-4ECD-9FF2-91728FBEB631}" type="pres">
      <dgm:prSet presAssocID="{4659CF04-53B4-44FA-B5AD-83279078F5D5}" presName="matrix" presStyleCnt="0">
        <dgm:presLayoutVars>
          <dgm:chMax val="1"/>
          <dgm:dir/>
          <dgm:resizeHandles val="exact"/>
        </dgm:presLayoutVars>
      </dgm:prSet>
      <dgm:spPr/>
    </dgm:pt>
    <dgm:pt modelId="{AC0EAACE-5DAF-40A9-BD53-24DBAE507F11}" type="pres">
      <dgm:prSet presAssocID="{4659CF04-53B4-44FA-B5AD-83279078F5D5}" presName="axisShape" presStyleLbl="bgShp" presStyleIdx="0" presStyleCnt="1">
        <dgm:style>
          <a:lnRef idx="0">
            <a:scrgbClr r="0" g="0" b="0"/>
          </a:lnRef>
          <a:fillRef idx="0">
            <a:scrgbClr r="0" g="0" b="0"/>
          </a:fillRef>
          <a:effectRef idx="0">
            <a:scrgbClr r="0" g="0" b="0"/>
          </a:effectRef>
          <a:fontRef idx="minor">
            <a:schemeClr val="lt1"/>
          </a:fontRef>
        </dgm:style>
      </dgm:prSet>
      <dgm:spPr>
        <a:solidFill>
          <a:schemeClr val="dk1">
            <a:alpha val="50000"/>
          </a:schemeClr>
        </a:solidFill>
        <a:ln>
          <a:noFill/>
        </a:ln>
      </dgm:spPr>
    </dgm:pt>
    <dgm:pt modelId="{1FA3EB47-38E2-4DE5-913D-2E5F68806C06}" type="pres">
      <dgm:prSet presAssocID="{4659CF04-53B4-44FA-B5AD-83279078F5D5}" presName="rect1" presStyleLbl="node1" presStyleIdx="0" presStyleCnt="4">
        <dgm:presLayoutVars>
          <dgm:chMax val="0"/>
          <dgm:chPref val="0"/>
          <dgm:bulletEnabled val="1"/>
        </dgm:presLayoutVars>
      </dgm:prSet>
      <dgm:spPr/>
    </dgm:pt>
    <dgm:pt modelId="{031CA0EC-F79B-4733-8AE7-8C4DA76FB018}" type="pres">
      <dgm:prSet presAssocID="{4659CF04-53B4-44FA-B5AD-83279078F5D5}" presName="rect2" presStyleLbl="node1" presStyleIdx="1" presStyleCnt="4">
        <dgm:presLayoutVars>
          <dgm:chMax val="0"/>
          <dgm:chPref val="0"/>
          <dgm:bulletEnabled val="1"/>
        </dgm:presLayoutVars>
      </dgm:prSet>
      <dgm:spPr/>
    </dgm:pt>
    <dgm:pt modelId="{640E79FF-450B-4F92-A086-E3826BBF0F62}" type="pres">
      <dgm:prSet presAssocID="{4659CF04-53B4-44FA-B5AD-83279078F5D5}" presName="rect3" presStyleLbl="node1" presStyleIdx="2" presStyleCnt="4">
        <dgm:presLayoutVars>
          <dgm:chMax val="0"/>
          <dgm:chPref val="0"/>
          <dgm:bulletEnabled val="1"/>
        </dgm:presLayoutVars>
      </dgm:prSet>
      <dgm:spPr/>
    </dgm:pt>
    <dgm:pt modelId="{84563A00-B3BD-4E98-869B-381D22E507A1}" type="pres">
      <dgm:prSet presAssocID="{4659CF04-53B4-44FA-B5AD-83279078F5D5}" presName="rect4" presStyleLbl="node1" presStyleIdx="3" presStyleCnt="4">
        <dgm:presLayoutVars>
          <dgm:chMax val="0"/>
          <dgm:chPref val="0"/>
          <dgm:bulletEnabled val="1"/>
        </dgm:presLayoutVars>
      </dgm:prSet>
      <dgm:spPr/>
    </dgm:pt>
  </dgm:ptLst>
  <dgm:cxnLst>
    <dgm:cxn modelId="{C402EF1A-F3F7-4FCF-8DA2-4788186A4821}" type="presOf" srcId="{4659CF04-53B4-44FA-B5AD-83279078F5D5}" destId="{DBCA1B62-83A1-4ECD-9FF2-91728FBEB631}" srcOrd="0" destOrd="0" presId="urn:microsoft.com/office/officeart/2005/8/layout/matrix2"/>
    <dgm:cxn modelId="{98FA3539-0890-400E-AD3B-ED07D2020BE2}" type="presOf" srcId="{70695338-5526-4787-9582-B4B515B5A214}" destId="{031CA0EC-F79B-4733-8AE7-8C4DA76FB018}" srcOrd="0" destOrd="0" presId="urn:microsoft.com/office/officeart/2005/8/layout/matrix2"/>
    <dgm:cxn modelId="{EC8A0C3A-6FC4-4D48-90FA-1B28105900AB}" srcId="{4659CF04-53B4-44FA-B5AD-83279078F5D5}" destId="{914F09E3-AB2B-4728-8C2C-3B2B97830517}" srcOrd="3" destOrd="0" parTransId="{CA851509-96BB-4AFF-876A-9331DA0343EF}" sibTransId="{B95D78F8-CD9E-481A-BBE1-32CB90492965}"/>
    <dgm:cxn modelId="{1F83FA4A-4437-4D11-8F80-64D70D49F6B3}" type="presOf" srcId="{914F09E3-AB2B-4728-8C2C-3B2B97830517}" destId="{84563A00-B3BD-4E98-869B-381D22E507A1}" srcOrd="0" destOrd="0" presId="urn:microsoft.com/office/officeart/2005/8/layout/matrix2"/>
    <dgm:cxn modelId="{FE9C6F83-C24C-4163-9A8D-F0A865AB0D73}" srcId="{4659CF04-53B4-44FA-B5AD-83279078F5D5}" destId="{311495EA-345B-49B7-AD4E-3A3104DDDC45}" srcOrd="0" destOrd="0" parTransId="{0F755803-BE2B-4271-838D-F1F429AB30B8}" sibTransId="{4ECB1C0A-B2AD-428B-BBCD-450990A0068B}"/>
    <dgm:cxn modelId="{C5353F8F-A9BF-4E03-AAF6-B7C3BC920C9D}" type="presOf" srcId="{311495EA-345B-49B7-AD4E-3A3104DDDC45}" destId="{1FA3EB47-38E2-4DE5-913D-2E5F68806C06}" srcOrd="0" destOrd="0" presId="urn:microsoft.com/office/officeart/2005/8/layout/matrix2"/>
    <dgm:cxn modelId="{31C2B5D5-4325-43CD-BD17-E234767DFA8F}" srcId="{4659CF04-53B4-44FA-B5AD-83279078F5D5}" destId="{70695338-5526-4787-9582-B4B515B5A214}" srcOrd="1" destOrd="0" parTransId="{16CBACC9-501E-4D63-922E-086BC3B99AC6}" sibTransId="{133C8A30-892E-4C96-B5EA-C1F9471F1BB1}"/>
    <dgm:cxn modelId="{0ABC1BDF-630A-4395-9536-AC0637C04410}" type="presOf" srcId="{D3579897-1224-474B-8B66-326BAE885A2D}" destId="{640E79FF-450B-4F92-A086-E3826BBF0F62}" srcOrd="0" destOrd="0" presId="urn:microsoft.com/office/officeart/2005/8/layout/matrix2"/>
    <dgm:cxn modelId="{0B6B91E4-5EA2-4D15-AEC1-E6376C231C93}" srcId="{4659CF04-53B4-44FA-B5AD-83279078F5D5}" destId="{D3579897-1224-474B-8B66-326BAE885A2D}" srcOrd="2" destOrd="0" parTransId="{5DBB6E58-C6B4-4BA5-9BBD-2F82EE819E9F}" sibTransId="{05D9E412-DE2E-4883-BEBD-6FD06F16582A}"/>
    <dgm:cxn modelId="{59430C5A-BA11-4BBE-8ABE-5857155A5F68}" type="presParOf" srcId="{DBCA1B62-83A1-4ECD-9FF2-91728FBEB631}" destId="{AC0EAACE-5DAF-40A9-BD53-24DBAE507F11}" srcOrd="0" destOrd="0" presId="urn:microsoft.com/office/officeart/2005/8/layout/matrix2"/>
    <dgm:cxn modelId="{4F1907AC-A460-4FF2-ADEF-5404D256128A}" type="presParOf" srcId="{DBCA1B62-83A1-4ECD-9FF2-91728FBEB631}" destId="{1FA3EB47-38E2-4DE5-913D-2E5F68806C06}" srcOrd="1" destOrd="0" presId="urn:microsoft.com/office/officeart/2005/8/layout/matrix2"/>
    <dgm:cxn modelId="{7202D375-6F07-4400-BF3A-2501F3C29F8A}" type="presParOf" srcId="{DBCA1B62-83A1-4ECD-9FF2-91728FBEB631}" destId="{031CA0EC-F79B-4733-8AE7-8C4DA76FB018}" srcOrd="2" destOrd="0" presId="urn:microsoft.com/office/officeart/2005/8/layout/matrix2"/>
    <dgm:cxn modelId="{5979C948-7490-4375-8BF3-CA3C5F987C10}" type="presParOf" srcId="{DBCA1B62-83A1-4ECD-9FF2-91728FBEB631}" destId="{640E79FF-450B-4F92-A086-E3826BBF0F62}" srcOrd="3" destOrd="0" presId="urn:microsoft.com/office/officeart/2005/8/layout/matrix2"/>
    <dgm:cxn modelId="{C2669826-03A6-4F7A-8D1C-BD3E766D8799}" type="presParOf" srcId="{DBCA1B62-83A1-4ECD-9FF2-91728FBEB631}" destId="{84563A00-B3BD-4E98-869B-381D22E507A1}" srcOrd="4" destOrd="0" presId="urn:microsoft.com/office/officeart/2005/8/layout/matrix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659CF04-53B4-44FA-B5AD-83279078F5D5}" type="doc">
      <dgm:prSet loTypeId="urn:microsoft.com/office/officeart/2005/8/layout/matrix2" loCatId="matrix" qsTypeId="urn:microsoft.com/office/officeart/2005/8/quickstyle/simple5" qsCatId="simple" csTypeId="urn:microsoft.com/office/officeart/2005/8/colors/colorful1" csCatId="colorful" phldr="1"/>
      <dgm:spPr/>
      <dgm:t>
        <a:bodyPr/>
        <a:lstStyle/>
        <a:p>
          <a:endParaRPr lang="en-CA"/>
        </a:p>
      </dgm:t>
    </dgm:pt>
    <dgm:pt modelId="{311495EA-345B-49B7-AD4E-3A3104DDDC45}">
      <dgm:prSet phldrT="[Text]"/>
      <dgm:spPr/>
      <dgm:t>
        <a:bodyPr/>
        <a:lstStyle/>
        <a:p>
          <a:r>
            <a:rPr lang="en-US" dirty="0">
              <a:latin typeface="Futura Std Book" panose="020B0502020204020303"/>
            </a:rPr>
            <a:t>Extraverted Visionaries</a:t>
          </a:r>
          <a:endParaRPr lang="en-CA" dirty="0">
            <a:latin typeface="Futura Std Book" panose="020B0502020204020303"/>
          </a:endParaRPr>
        </a:p>
      </dgm:t>
    </dgm:pt>
    <dgm:pt modelId="{0F755803-BE2B-4271-838D-F1F429AB30B8}" type="parTrans" cxnId="{FE9C6F83-C24C-4163-9A8D-F0A865AB0D73}">
      <dgm:prSet/>
      <dgm:spPr/>
      <dgm:t>
        <a:bodyPr/>
        <a:lstStyle/>
        <a:p>
          <a:endParaRPr lang="en-CA">
            <a:latin typeface="Futura Std Book" panose="020B0502020204020303"/>
          </a:endParaRPr>
        </a:p>
      </dgm:t>
    </dgm:pt>
    <dgm:pt modelId="{4ECB1C0A-B2AD-428B-BBCD-450990A0068B}" type="sibTrans" cxnId="{FE9C6F83-C24C-4163-9A8D-F0A865AB0D73}">
      <dgm:prSet/>
      <dgm:spPr/>
      <dgm:t>
        <a:bodyPr/>
        <a:lstStyle/>
        <a:p>
          <a:endParaRPr lang="en-CA">
            <a:latin typeface="Futura Std Book" panose="020B0502020204020303"/>
          </a:endParaRPr>
        </a:p>
      </dgm:t>
    </dgm:pt>
    <dgm:pt modelId="{70695338-5526-4787-9582-B4B515B5A214}">
      <dgm:prSet phldrT="[Text]">
        <dgm:style>
          <a:lnRef idx="0">
            <a:scrgbClr r="0" g="0" b="0"/>
          </a:lnRef>
          <a:fillRef idx="0">
            <a:scrgbClr r="0" g="0" b="0"/>
          </a:fillRef>
          <a:effectRef idx="0">
            <a:scrgbClr r="0" g="0" b="0"/>
          </a:effectRef>
          <a:fontRef idx="minor">
            <a:schemeClr val="lt1"/>
          </a:fontRef>
        </dgm:style>
      </dgm:prSet>
      <dgm:spPr>
        <a:solidFill>
          <a:schemeClr val="accent3">
            <a:alpha val="15000"/>
          </a:schemeClr>
        </a:solidFill>
        <a:ln>
          <a:noFill/>
        </a:ln>
      </dgm:spPr>
      <dgm:t>
        <a:bodyPr/>
        <a:lstStyle/>
        <a:p>
          <a:r>
            <a:rPr lang="en-US" dirty="0">
              <a:latin typeface="Futura Std Book" panose="020B0502020204020303"/>
            </a:rPr>
            <a:t>Extraverted Realists</a:t>
          </a:r>
          <a:endParaRPr lang="en-CA" dirty="0">
            <a:latin typeface="Futura Std Book" panose="020B0502020204020303"/>
          </a:endParaRPr>
        </a:p>
      </dgm:t>
    </dgm:pt>
    <dgm:pt modelId="{16CBACC9-501E-4D63-922E-086BC3B99AC6}" type="parTrans" cxnId="{31C2B5D5-4325-43CD-BD17-E234767DFA8F}">
      <dgm:prSet/>
      <dgm:spPr/>
      <dgm:t>
        <a:bodyPr/>
        <a:lstStyle/>
        <a:p>
          <a:endParaRPr lang="en-CA">
            <a:latin typeface="Futura Std Book" panose="020B0502020204020303"/>
          </a:endParaRPr>
        </a:p>
      </dgm:t>
    </dgm:pt>
    <dgm:pt modelId="{133C8A30-892E-4C96-B5EA-C1F9471F1BB1}" type="sibTrans" cxnId="{31C2B5D5-4325-43CD-BD17-E234767DFA8F}">
      <dgm:prSet/>
      <dgm:spPr/>
      <dgm:t>
        <a:bodyPr/>
        <a:lstStyle/>
        <a:p>
          <a:endParaRPr lang="en-CA">
            <a:latin typeface="Futura Std Book" panose="020B0502020204020303"/>
          </a:endParaRPr>
        </a:p>
      </dgm:t>
    </dgm:pt>
    <dgm:pt modelId="{D3579897-1224-474B-8B66-326BAE885A2D}">
      <dgm:prSet phldrT="[Text]">
        <dgm:style>
          <a:lnRef idx="0">
            <a:scrgbClr r="0" g="0" b="0"/>
          </a:lnRef>
          <a:fillRef idx="0">
            <a:scrgbClr r="0" g="0" b="0"/>
          </a:fillRef>
          <a:effectRef idx="0">
            <a:scrgbClr r="0" g="0" b="0"/>
          </a:effectRef>
          <a:fontRef idx="minor">
            <a:schemeClr val="lt1"/>
          </a:fontRef>
        </dgm:style>
      </dgm:prSet>
      <dgm:spPr>
        <a:solidFill>
          <a:schemeClr val="accent4">
            <a:alpha val="15000"/>
          </a:schemeClr>
        </a:solidFill>
        <a:ln>
          <a:noFill/>
        </a:ln>
      </dgm:spPr>
      <dgm:t>
        <a:bodyPr/>
        <a:lstStyle/>
        <a:p>
          <a:r>
            <a:rPr lang="en-US" dirty="0">
              <a:latin typeface="Futura Std Book" panose="020B0502020204020303"/>
            </a:rPr>
            <a:t>Reflective Visionaries</a:t>
          </a:r>
          <a:endParaRPr lang="en-CA" dirty="0">
            <a:latin typeface="Futura Std Book" panose="020B0502020204020303"/>
          </a:endParaRPr>
        </a:p>
      </dgm:t>
    </dgm:pt>
    <dgm:pt modelId="{5DBB6E58-C6B4-4BA5-9BBD-2F82EE819E9F}" type="parTrans" cxnId="{0B6B91E4-5EA2-4D15-AEC1-E6376C231C93}">
      <dgm:prSet/>
      <dgm:spPr/>
      <dgm:t>
        <a:bodyPr/>
        <a:lstStyle/>
        <a:p>
          <a:endParaRPr lang="en-CA">
            <a:latin typeface="Futura Std Book" panose="020B0502020204020303"/>
          </a:endParaRPr>
        </a:p>
      </dgm:t>
    </dgm:pt>
    <dgm:pt modelId="{05D9E412-DE2E-4883-BEBD-6FD06F16582A}" type="sibTrans" cxnId="{0B6B91E4-5EA2-4D15-AEC1-E6376C231C93}">
      <dgm:prSet/>
      <dgm:spPr/>
      <dgm:t>
        <a:bodyPr/>
        <a:lstStyle/>
        <a:p>
          <a:endParaRPr lang="en-CA">
            <a:latin typeface="Futura Std Book" panose="020B0502020204020303"/>
          </a:endParaRPr>
        </a:p>
      </dgm:t>
    </dgm:pt>
    <dgm:pt modelId="{914F09E3-AB2B-4728-8C2C-3B2B97830517}">
      <dgm:prSet phldrT="[Text]">
        <dgm:style>
          <a:lnRef idx="0">
            <a:scrgbClr r="0" g="0" b="0"/>
          </a:lnRef>
          <a:fillRef idx="0">
            <a:scrgbClr r="0" g="0" b="0"/>
          </a:fillRef>
          <a:effectRef idx="0">
            <a:scrgbClr r="0" g="0" b="0"/>
          </a:effectRef>
          <a:fontRef idx="minor">
            <a:schemeClr val="lt1"/>
          </a:fontRef>
        </dgm:style>
      </dgm:prSet>
      <dgm:spPr>
        <a:solidFill>
          <a:schemeClr val="accent5">
            <a:alpha val="15000"/>
          </a:schemeClr>
        </a:solidFill>
        <a:ln>
          <a:noFill/>
        </a:ln>
      </dgm:spPr>
      <dgm:t>
        <a:bodyPr/>
        <a:lstStyle/>
        <a:p>
          <a:r>
            <a:rPr lang="en-US" dirty="0">
              <a:latin typeface="Futura Std Book" panose="020B0502020204020303"/>
            </a:rPr>
            <a:t>Reflective Realists</a:t>
          </a:r>
          <a:endParaRPr lang="en-CA" dirty="0">
            <a:latin typeface="Futura Std Book" panose="020B0502020204020303"/>
          </a:endParaRPr>
        </a:p>
      </dgm:t>
    </dgm:pt>
    <dgm:pt modelId="{CA851509-96BB-4AFF-876A-9331DA0343EF}" type="parTrans" cxnId="{EC8A0C3A-6FC4-4D48-90FA-1B28105900AB}">
      <dgm:prSet/>
      <dgm:spPr/>
      <dgm:t>
        <a:bodyPr/>
        <a:lstStyle/>
        <a:p>
          <a:endParaRPr lang="en-CA">
            <a:latin typeface="Futura Std Book" panose="020B0502020204020303"/>
          </a:endParaRPr>
        </a:p>
      </dgm:t>
    </dgm:pt>
    <dgm:pt modelId="{B95D78F8-CD9E-481A-BBE1-32CB90492965}" type="sibTrans" cxnId="{EC8A0C3A-6FC4-4D48-90FA-1B28105900AB}">
      <dgm:prSet/>
      <dgm:spPr/>
      <dgm:t>
        <a:bodyPr/>
        <a:lstStyle/>
        <a:p>
          <a:endParaRPr lang="en-CA">
            <a:latin typeface="Futura Std Book" panose="020B0502020204020303"/>
          </a:endParaRPr>
        </a:p>
      </dgm:t>
    </dgm:pt>
    <dgm:pt modelId="{DBCA1B62-83A1-4ECD-9FF2-91728FBEB631}" type="pres">
      <dgm:prSet presAssocID="{4659CF04-53B4-44FA-B5AD-83279078F5D5}" presName="matrix" presStyleCnt="0">
        <dgm:presLayoutVars>
          <dgm:chMax val="1"/>
          <dgm:dir/>
          <dgm:resizeHandles val="exact"/>
        </dgm:presLayoutVars>
      </dgm:prSet>
      <dgm:spPr/>
    </dgm:pt>
    <dgm:pt modelId="{AC0EAACE-5DAF-40A9-BD53-24DBAE507F11}" type="pres">
      <dgm:prSet presAssocID="{4659CF04-53B4-44FA-B5AD-83279078F5D5}" presName="axisShape" presStyleLbl="bgShp" presStyleIdx="0" presStyleCnt="1">
        <dgm:style>
          <a:lnRef idx="0">
            <a:scrgbClr r="0" g="0" b="0"/>
          </a:lnRef>
          <a:fillRef idx="0">
            <a:scrgbClr r="0" g="0" b="0"/>
          </a:fillRef>
          <a:effectRef idx="0">
            <a:scrgbClr r="0" g="0" b="0"/>
          </a:effectRef>
          <a:fontRef idx="minor">
            <a:schemeClr val="lt1"/>
          </a:fontRef>
        </dgm:style>
      </dgm:prSet>
      <dgm:spPr>
        <a:solidFill>
          <a:schemeClr val="dk1">
            <a:alpha val="50000"/>
          </a:schemeClr>
        </a:solidFill>
        <a:ln>
          <a:noFill/>
        </a:ln>
      </dgm:spPr>
    </dgm:pt>
    <dgm:pt modelId="{1FA3EB47-38E2-4DE5-913D-2E5F68806C06}" type="pres">
      <dgm:prSet presAssocID="{4659CF04-53B4-44FA-B5AD-83279078F5D5}" presName="rect1" presStyleLbl="node1" presStyleIdx="0" presStyleCnt="4">
        <dgm:presLayoutVars>
          <dgm:chMax val="0"/>
          <dgm:chPref val="0"/>
          <dgm:bulletEnabled val="1"/>
        </dgm:presLayoutVars>
      </dgm:prSet>
      <dgm:spPr/>
    </dgm:pt>
    <dgm:pt modelId="{031CA0EC-F79B-4733-8AE7-8C4DA76FB018}" type="pres">
      <dgm:prSet presAssocID="{4659CF04-53B4-44FA-B5AD-83279078F5D5}" presName="rect2" presStyleLbl="node1" presStyleIdx="1" presStyleCnt="4">
        <dgm:presLayoutVars>
          <dgm:chMax val="0"/>
          <dgm:chPref val="0"/>
          <dgm:bulletEnabled val="1"/>
        </dgm:presLayoutVars>
      </dgm:prSet>
      <dgm:spPr/>
    </dgm:pt>
    <dgm:pt modelId="{640E79FF-450B-4F92-A086-E3826BBF0F62}" type="pres">
      <dgm:prSet presAssocID="{4659CF04-53B4-44FA-B5AD-83279078F5D5}" presName="rect3" presStyleLbl="node1" presStyleIdx="2" presStyleCnt="4">
        <dgm:presLayoutVars>
          <dgm:chMax val="0"/>
          <dgm:chPref val="0"/>
          <dgm:bulletEnabled val="1"/>
        </dgm:presLayoutVars>
      </dgm:prSet>
      <dgm:spPr/>
    </dgm:pt>
    <dgm:pt modelId="{84563A00-B3BD-4E98-869B-381D22E507A1}" type="pres">
      <dgm:prSet presAssocID="{4659CF04-53B4-44FA-B5AD-83279078F5D5}" presName="rect4" presStyleLbl="node1" presStyleIdx="3" presStyleCnt="4">
        <dgm:presLayoutVars>
          <dgm:chMax val="0"/>
          <dgm:chPref val="0"/>
          <dgm:bulletEnabled val="1"/>
        </dgm:presLayoutVars>
      </dgm:prSet>
      <dgm:spPr/>
    </dgm:pt>
  </dgm:ptLst>
  <dgm:cxnLst>
    <dgm:cxn modelId="{C402EF1A-F3F7-4FCF-8DA2-4788186A4821}" type="presOf" srcId="{4659CF04-53B4-44FA-B5AD-83279078F5D5}" destId="{DBCA1B62-83A1-4ECD-9FF2-91728FBEB631}" srcOrd="0" destOrd="0" presId="urn:microsoft.com/office/officeart/2005/8/layout/matrix2"/>
    <dgm:cxn modelId="{98FA3539-0890-400E-AD3B-ED07D2020BE2}" type="presOf" srcId="{70695338-5526-4787-9582-B4B515B5A214}" destId="{031CA0EC-F79B-4733-8AE7-8C4DA76FB018}" srcOrd="0" destOrd="0" presId="urn:microsoft.com/office/officeart/2005/8/layout/matrix2"/>
    <dgm:cxn modelId="{EC8A0C3A-6FC4-4D48-90FA-1B28105900AB}" srcId="{4659CF04-53B4-44FA-B5AD-83279078F5D5}" destId="{914F09E3-AB2B-4728-8C2C-3B2B97830517}" srcOrd="3" destOrd="0" parTransId="{CA851509-96BB-4AFF-876A-9331DA0343EF}" sibTransId="{B95D78F8-CD9E-481A-BBE1-32CB90492965}"/>
    <dgm:cxn modelId="{1F83FA4A-4437-4D11-8F80-64D70D49F6B3}" type="presOf" srcId="{914F09E3-AB2B-4728-8C2C-3B2B97830517}" destId="{84563A00-B3BD-4E98-869B-381D22E507A1}" srcOrd="0" destOrd="0" presId="urn:microsoft.com/office/officeart/2005/8/layout/matrix2"/>
    <dgm:cxn modelId="{FE9C6F83-C24C-4163-9A8D-F0A865AB0D73}" srcId="{4659CF04-53B4-44FA-B5AD-83279078F5D5}" destId="{311495EA-345B-49B7-AD4E-3A3104DDDC45}" srcOrd="0" destOrd="0" parTransId="{0F755803-BE2B-4271-838D-F1F429AB30B8}" sibTransId="{4ECB1C0A-B2AD-428B-BBCD-450990A0068B}"/>
    <dgm:cxn modelId="{C5353F8F-A9BF-4E03-AAF6-B7C3BC920C9D}" type="presOf" srcId="{311495EA-345B-49B7-AD4E-3A3104DDDC45}" destId="{1FA3EB47-38E2-4DE5-913D-2E5F68806C06}" srcOrd="0" destOrd="0" presId="urn:microsoft.com/office/officeart/2005/8/layout/matrix2"/>
    <dgm:cxn modelId="{31C2B5D5-4325-43CD-BD17-E234767DFA8F}" srcId="{4659CF04-53B4-44FA-B5AD-83279078F5D5}" destId="{70695338-5526-4787-9582-B4B515B5A214}" srcOrd="1" destOrd="0" parTransId="{16CBACC9-501E-4D63-922E-086BC3B99AC6}" sibTransId="{133C8A30-892E-4C96-B5EA-C1F9471F1BB1}"/>
    <dgm:cxn modelId="{0ABC1BDF-630A-4395-9536-AC0637C04410}" type="presOf" srcId="{D3579897-1224-474B-8B66-326BAE885A2D}" destId="{640E79FF-450B-4F92-A086-E3826BBF0F62}" srcOrd="0" destOrd="0" presId="urn:microsoft.com/office/officeart/2005/8/layout/matrix2"/>
    <dgm:cxn modelId="{0B6B91E4-5EA2-4D15-AEC1-E6376C231C93}" srcId="{4659CF04-53B4-44FA-B5AD-83279078F5D5}" destId="{D3579897-1224-474B-8B66-326BAE885A2D}" srcOrd="2" destOrd="0" parTransId="{5DBB6E58-C6B4-4BA5-9BBD-2F82EE819E9F}" sibTransId="{05D9E412-DE2E-4883-BEBD-6FD06F16582A}"/>
    <dgm:cxn modelId="{59430C5A-BA11-4BBE-8ABE-5857155A5F68}" type="presParOf" srcId="{DBCA1B62-83A1-4ECD-9FF2-91728FBEB631}" destId="{AC0EAACE-5DAF-40A9-BD53-24DBAE507F11}" srcOrd="0" destOrd="0" presId="urn:microsoft.com/office/officeart/2005/8/layout/matrix2"/>
    <dgm:cxn modelId="{4F1907AC-A460-4FF2-ADEF-5404D256128A}" type="presParOf" srcId="{DBCA1B62-83A1-4ECD-9FF2-91728FBEB631}" destId="{1FA3EB47-38E2-4DE5-913D-2E5F68806C06}" srcOrd="1" destOrd="0" presId="urn:microsoft.com/office/officeart/2005/8/layout/matrix2"/>
    <dgm:cxn modelId="{7202D375-6F07-4400-BF3A-2501F3C29F8A}" type="presParOf" srcId="{DBCA1B62-83A1-4ECD-9FF2-91728FBEB631}" destId="{031CA0EC-F79B-4733-8AE7-8C4DA76FB018}" srcOrd="2" destOrd="0" presId="urn:microsoft.com/office/officeart/2005/8/layout/matrix2"/>
    <dgm:cxn modelId="{5979C948-7490-4375-8BF3-CA3C5F987C10}" type="presParOf" srcId="{DBCA1B62-83A1-4ECD-9FF2-91728FBEB631}" destId="{640E79FF-450B-4F92-A086-E3826BBF0F62}" srcOrd="3" destOrd="0" presId="urn:microsoft.com/office/officeart/2005/8/layout/matrix2"/>
    <dgm:cxn modelId="{C2669826-03A6-4F7A-8D1C-BD3E766D8799}" type="presParOf" srcId="{DBCA1B62-83A1-4ECD-9FF2-91728FBEB631}" destId="{84563A00-B3BD-4E98-869B-381D22E507A1}" srcOrd="4" destOrd="0" presId="urn:microsoft.com/office/officeart/2005/8/layout/matrix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C0EAACE-5DAF-40A9-BD53-24DBAE507F11}">
      <dsp:nvSpPr>
        <dsp:cNvPr id="0" name=""/>
        <dsp:cNvSpPr/>
      </dsp:nvSpPr>
      <dsp:spPr>
        <a:xfrm>
          <a:off x="2746375" y="0"/>
          <a:ext cx="5022850" cy="5022850"/>
        </a:xfrm>
        <a:prstGeom prst="quadArrow">
          <a:avLst>
            <a:gd name="adj1" fmla="val 2000"/>
            <a:gd name="adj2" fmla="val 4000"/>
            <a:gd name="adj3" fmla="val 5000"/>
          </a:avLst>
        </a:prstGeom>
        <a:solidFill>
          <a:schemeClr val="dk1">
            <a:alpha val="50000"/>
          </a:schemeClr>
        </a:solidFill>
        <a:ln>
          <a:noFill/>
        </a:ln>
        <a:effectLst/>
      </dsp:spPr>
      <dsp:style>
        <a:lnRef idx="0">
          <a:scrgbClr r="0" g="0" b="0"/>
        </a:lnRef>
        <a:fillRef idx="0">
          <a:scrgbClr r="0" g="0" b="0"/>
        </a:fillRef>
        <a:effectRef idx="0">
          <a:scrgbClr r="0" g="0" b="0"/>
        </a:effectRef>
        <a:fontRef idx="minor">
          <a:schemeClr val="lt1"/>
        </a:fontRef>
      </dsp:style>
    </dsp:sp>
    <dsp:sp modelId="{1FA3EB47-38E2-4DE5-913D-2E5F68806C06}">
      <dsp:nvSpPr>
        <dsp:cNvPr id="0" name=""/>
        <dsp:cNvSpPr/>
      </dsp:nvSpPr>
      <dsp:spPr>
        <a:xfrm>
          <a:off x="3072860" y="326485"/>
          <a:ext cx="2009140" cy="2009140"/>
        </a:xfrm>
        <a:prstGeom prst="roundRect">
          <a:avLst/>
        </a:prstGeom>
        <a:solidFill>
          <a:schemeClr val="accent2">
            <a:alpha val="15000"/>
          </a:schemeClr>
        </a:solidFill>
        <a:ln>
          <a:noFill/>
        </a:ln>
        <a:effectLst/>
      </dsp:spPr>
      <dsp:style>
        <a:lnRef idx="0">
          <a:scrgbClr r="0" g="0" b="0"/>
        </a:lnRef>
        <a:fillRef idx="0">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dirty="0">
              <a:latin typeface="Futura Std Book" panose="020B0502020204020303"/>
            </a:rPr>
            <a:t>Extraverted Visionaries</a:t>
          </a:r>
          <a:endParaRPr lang="en-CA" sz="2300" kern="1200" dirty="0">
            <a:latin typeface="Futura Std Book" panose="020B0502020204020303"/>
          </a:endParaRPr>
        </a:p>
      </dsp:txBody>
      <dsp:txXfrm>
        <a:off x="3170938" y="424563"/>
        <a:ext cx="1812984" cy="1812984"/>
      </dsp:txXfrm>
    </dsp:sp>
    <dsp:sp modelId="{031CA0EC-F79B-4733-8AE7-8C4DA76FB018}">
      <dsp:nvSpPr>
        <dsp:cNvPr id="0" name=""/>
        <dsp:cNvSpPr/>
      </dsp:nvSpPr>
      <dsp:spPr>
        <a:xfrm>
          <a:off x="5433599" y="326485"/>
          <a:ext cx="2009140" cy="2009140"/>
        </a:xfrm>
        <a:prstGeom prst="roundRect">
          <a:avLst/>
        </a:prstGeom>
        <a:solidFill>
          <a:schemeClr val="accent3">
            <a:alpha val="15000"/>
          </a:schemeClr>
        </a:solidFill>
        <a:ln>
          <a:noFill/>
        </a:ln>
        <a:effectLst/>
      </dsp:spPr>
      <dsp:style>
        <a:lnRef idx="0">
          <a:scrgbClr r="0" g="0" b="0"/>
        </a:lnRef>
        <a:fillRef idx="0">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dirty="0">
              <a:latin typeface="Futura Std Book" panose="020B0502020204020303"/>
            </a:rPr>
            <a:t>Extraverted Realists</a:t>
          </a:r>
          <a:endParaRPr lang="en-CA" sz="2300" kern="1200" dirty="0">
            <a:latin typeface="Futura Std Book" panose="020B0502020204020303"/>
          </a:endParaRPr>
        </a:p>
      </dsp:txBody>
      <dsp:txXfrm>
        <a:off x="5531677" y="424563"/>
        <a:ext cx="1812984" cy="1812984"/>
      </dsp:txXfrm>
    </dsp:sp>
    <dsp:sp modelId="{640E79FF-450B-4F92-A086-E3826BBF0F62}">
      <dsp:nvSpPr>
        <dsp:cNvPr id="0" name=""/>
        <dsp:cNvSpPr/>
      </dsp:nvSpPr>
      <dsp:spPr>
        <a:xfrm>
          <a:off x="3072860" y="2687224"/>
          <a:ext cx="2009140" cy="2009140"/>
        </a:xfrm>
        <a:prstGeom prst="roundRect">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dirty="0">
              <a:latin typeface="Futura Std Book" panose="020B0502020204020303"/>
            </a:rPr>
            <a:t>Reflective Visionaries</a:t>
          </a:r>
          <a:endParaRPr lang="en-CA" sz="2300" kern="1200" dirty="0">
            <a:latin typeface="Futura Std Book" panose="020B0502020204020303"/>
          </a:endParaRPr>
        </a:p>
      </dsp:txBody>
      <dsp:txXfrm>
        <a:off x="3170938" y="2785302"/>
        <a:ext cx="1812984" cy="1812984"/>
      </dsp:txXfrm>
    </dsp:sp>
    <dsp:sp modelId="{84563A00-B3BD-4E98-869B-381D22E507A1}">
      <dsp:nvSpPr>
        <dsp:cNvPr id="0" name=""/>
        <dsp:cNvSpPr/>
      </dsp:nvSpPr>
      <dsp:spPr>
        <a:xfrm>
          <a:off x="5433599" y="2687224"/>
          <a:ext cx="2009140" cy="2009140"/>
        </a:xfrm>
        <a:prstGeom prst="roundRect">
          <a:avLst/>
        </a:prstGeom>
        <a:solidFill>
          <a:schemeClr val="accent5">
            <a:alpha val="15000"/>
          </a:schemeClr>
        </a:solidFill>
        <a:ln>
          <a:noFill/>
        </a:ln>
        <a:effectLst/>
      </dsp:spPr>
      <dsp:style>
        <a:lnRef idx="0">
          <a:scrgbClr r="0" g="0" b="0"/>
        </a:lnRef>
        <a:fillRef idx="0">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dirty="0">
              <a:latin typeface="Futura Std Book" panose="020B0502020204020303"/>
            </a:rPr>
            <a:t>Reflective Realists</a:t>
          </a:r>
          <a:endParaRPr lang="en-CA" sz="2300" kern="1200" dirty="0">
            <a:latin typeface="Futura Std Book" panose="020B0502020204020303"/>
          </a:endParaRPr>
        </a:p>
      </dsp:txBody>
      <dsp:txXfrm>
        <a:off x="5531677" y="2785302"/>
        <a:ext cx="1812984" cy="181298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C0EAACE-5DAF-40A9-BD53-24DBAE507F11}">
      <dsp:nvSpPr>
        <dsp:cNvPr id="0" name=""/>
        <dsp:cNvSpPr/>
      </dsp:nvSpPr>
      <dsp:spPr>
        <a:xfrm>
          <a:off x="2746375" y="0"/>
          <a:ext cx="5022850" cy="5022850"/>
        </a:xfrm>
        <a:prstGeom prst="quadArrow">
          <a:avLst>
            <a:gd name="adj1" fmla="val 2000"/>
            <a:gd name="adj2" fmla="val 4000"/>
            <a:gd name="adj3" fmla="val 5000"/>
          </a:avLst>
        </a:prstGeom>
        <a:solidFill>
          <a:schemeClr val="dk1">
            <a:alpha val="50000"/>
          </a:schemeClr>
        </a:solidFill>
        <a:ln>
          <a:noFill/>
        </a:ln>
        <a:effectLst/>
      </dsp:spPr>
      <dsp:style>
        <a:lnRef idx="0">
          <a:scrgbClr r="0" g="0" b="0"/>
        </a:lnRef>
        <a:fillRef idx="0">
          <a:scrgbClr r="0" g="0" b="0"/>
        </a:fillRef>
        <a:effectRef idx="0">
          <a:scrgbClr r="0" g="0" b="0"/>
        </a:effectRef>
        <a:fontRef idx="minor">
          <a:schemeClr val="lt1"/>
        </a:fontRef>
      </dsp:style>
    </dsp:sp>
    <dsp:sp modelId="{1FA3EB47-38E2-4DE5-913D-2E5F68806C06}">
      <dsp:nvSpPr>
        <dsp:cNvPr id="0" name=""/>
        <dsp:cNvSpPr/>
      </dsp:nvSpPr>
      <dsp:spPr>
        <a:xfrm>
          <a:off x="3072860" y="326485"/>
          <a:ext cx="2009140" cy="2009140"/>
        </a:xfrm>
        <a:prstGeom prst="roundRect">
          <a:avLst/>
        </a:prstGeom>
        <a:solidFill>
          <a:schemeClr val="accent2">
            <a:alpha val="15000"/>
          </a:schemeClr>
        </a:solidFill>
        <a:ln>
          <a:noFill/>
        </a:ln>
        <a:effectLst/>
      </dsp:spPr>
      <dsp:style>
        <a:lnRef idx="0">
          <a:scrgbClr r="0" g="0" b="0"/>
        </a:lnRef>
        <a:fillRef idx="0">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dirty="0">
              <a:latin typeface="Futura Std Book" panose="020B0502020204020303"/>
            </a:rPr>
            <a:t>Extraverted Visionaries</a:t>
          </a:r>
          <a:endParaRPr lang="en-CA" sz="2300" kern="1200" dirty="0">
            <a:latin typeface="Futura Std Book" panose="020B0502020204020303"/>
          </a:endParaRPr>
        </a:p>
      </dsp:txBody>
      <dsp:txXfrm>
        <a:off x="3170938" y="424563"/>
        <a:ext cx="1812984" cy="1812984"/>
      </dsp:txXfrm>
    </dsp:sp>
    <dsp:sp modelId="{031CA0EC-F79B-4733-8AE7-8C4DA76FB018}">
      <dsp:nvSpPr>
        <dsp:cNvPr id="0" name=""/>
        <dsp:cNvSpPr/>
      </dsp:nvSpPr>
      <dsp:spPr>
        <a:xfrm>
          <a:off x="5433599" y="326485"/>
          <a:ext cx="2009140" cy="2009140"/>
        </a:xfrm>
        <a:prstGeom prst="roundRect">
          <a:avLst/>
        </a:prstGeom>
        <a:solidFill>
          <a:schemeClr val="accent3">
            <a:alpha val="15000"/>
          </a:schemeClr>
        </a:solidFill>
        <a:ln>
          <a:noFill/>
        </a:ln>
        <a:effectLst/>
      </dsp:spPr>
      <dsp:style>
        <a:lnRef idx="0">
          <a:scrgbClr r="0" g="0" b="0"/>
        </a:lnRef>
        <a:fillRef idx="0">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dirty="0">
              <a:latin typeface="Futura Std Book" panose="020B0502020204020303"/>
            </a:rPr>
            <a:t>Extraverted Realists</a:t>
          </a:r>
          <a:endParaRPr lang="en-CA" sz="2300" kern="1200" dirty="0">
            <a:latin typeface="Futura Std Book" panose="020B0502020204020303"/>
          </a:endParaRPr>
        </a:p>
      </dsp:txBody>
      <dsp:txXfrm>
        <a:off x="5531677" y="424563"/>
        <a:ext cx="1812984" cy="1812984"/>
      </dsp:txXfrm>
    </dsp:sp>
    <dsp:sp modelId="{640E79FF-450B-4F92-A086-E3826BBF0F62}">
      <dsp:nvSpPr>
        <dsp:cNvPr id="0" name=""/>
        <dsp:cNvSpPr/>
      </dsp:nvSpPr>
      <dsp:spPr>
        <a:xfrm>
          <a:off x="3072860" y="2687224"/>
          <a:ext cx="2009140" cy="2009140"/>
        </a:xfrm>
        <a:prstGeom prst="roundRect">
          <a:avLst/>
        </a:prstGeom>
        <a:solidFill>
          <a:schemeClr val="accent4">
            <a:alpha val="15000"/>
          </a:schemeClr>
        </a:solidFill>
        <a:ln>
          <a:noFill/>
        </a:ln>
        <a:effectLst/>
      </dsp:spPr>
      <dsp:style>
        <a:lnRef idx="0">
          <a:scrgbClr r="0" g="0" b="0"/>
        </a:lnRef>
        <a:fillRef idx="0">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dirty="0">
              <a:latin typeface="Futura Std Book" panose="020B0502020204020303"/>
            </a:rPr>
            <a:t>Reflective Visionaries</a:t>
          </a:r>
          <a:endParaRPr lang="en-CA" sz="2300" kern="1200" dirty="0">
            <a:latin typeface="Futura Std Book" panose="020B0502020204020303"/>
          </a:endParaRPr>
        </a:p>
      </dsp:txBody>
      <dsp:txXfrm>
        <a:off x="3170938" y="2785302"/>
        <a:ext cx="1812984" cy="1812984"/>
      </dsp:txXfrm>
    </dsp:sp>
    <dsp:sp modelId="{84563A00-B3BD-4E98-869B-381D22E507A1}">
      <dsp:nvSpPr>
        <dsp:cNvPr id="0" name=""/>
        <dsp:cNvSpPr/>
      </dsp:nvSpPr>
      <dsp:spPr>
        <a:xfrm>
          <a:off x="5433599" y="2687224"/>
          <a:ext cx="2009140" cy="2009140"/>
        </a:xfrm>
        <a:prstGeom prst="roundRect">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dirty="0">
              <a:latin typeface="Futura Std Book" panose="020B0502020204020303"/>
            </a:rPr>
            <a:t>Reflective Realists</a:t>
          </a:r>
          <a:endParaRPr lang="en-CA" sz="2300" kern="1200" dirty="0">
            <a:latin typeface="Futura Std Book" panose="020B0502020204020303"/>
          </a:endParaRPr>
        </a:p>
      </dsp:txBody>
      <dsp:txXfrm>
        <a:off x="5531677" y="2785302"/>
        <a:ext cx="1812984" cy="181298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C0EAACE-5DAF-40A9-BD53-24DBAE507F11}">
      <dsp:nvSpPr>
        <dsp:cNvPr id="0" name=""/>
        <dsp:cNvSpPr/>
      </dsp:nvSpPr>
      <dsp:spPr>
        <a:xfrm>
          <a:off x="2746375" y="0"/>
          <a:ext cx="5022850" cy="5022850"/>
        </a:xfrm>
        <a:prstGeom prst="quadArrow">
          <a:avLst>
            <a:gd name="adj1" fmla="val 2000"/>
            <a:gd name="adj2" fmla="val 4000"/>
            <a:gd name="adj3" fmla="val 5000"/>
          </a:avLst>
        </a:prstGeom>
        <a:solidFill>
          <a:schemeClr val="dk1">
            <a:alpha val="50000"/>
          </a:schemeClr>
        </a:solidFill>
        <a:ln>
          <a:noFill/>
        </a:ln>
        <a:effectLst/>
      </dsp:spPr>
      <dsp:style>
        <a:lnRef idx="0">
          <a:scrgbClr r="0" g="0" b="0"/>
        </a:lnRef>
        <a:fillRef idx="0">
          <a:scrgbClr r="0" g="0" b="0"/>
        </a:fillRef>
        <a:effectRef idx="0">
          <a:scrgbClr r="0" g="0" b="0"/>
        </a:effectRef>
        <a:fontRef idx="minor">
          <a:schemeClr val="lt1"/>
        </a:fontRef>
      </dsp:style>
    </dsp:sp>
    <dsp:sp modelId="{1FA3EB47-38E2-4DE5-913D-2E5F68806C06}">
      <dsp:nvSpPr>
        <dsp:cNvPr id="0" name=""/>
        <dsp:cNvSpPr/>
      </dsp:nvSpPr>
      <dsp:spPr>
        <a:xfrm>
          <a:off x="3072860" y="326485"/>
          <a:ext cx="2009140" cy="2009140"/>
        </a:xfrm>
        <a:prstGeom prst="roundRect">
          <a:avLst/>
        </a:prstGeom>
        <a:solidFill>
          <a:schemeClr val="accent2">
            <a:alpha val="15000"/>
          </a:schemeClr>
        </a:solidFill>
        <a:ln>
          <a:noFill/>
        </a:ln>
        <a:effectLst/>
      </dsp:spPr>
      <dsp:style>
        <a:lnRef idx="0">
          <a:scrgbClr r="0" g="0" b="0"/>
        </a:lnRef>
        <a:fillRef idx="0">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dirty="0">
              <a:latin typeface="Futura Std Book" panose="020B0502020204020303"/>
            </a:rPr>
            <a:t>Extraverted Visionaries</a:t>
          </a:r>
          <a:endParaRPr lang="en-CA" sz="2300" kern="1200" dirty="0">
            <a:latin typeface="Futura Std Book" panose="020B0502020204020303"/>
          </a:endParaRPr>
        </a:p>
      </dsp:txBody>
      <dsp:txXfrm>
        <a:off x="3170938" y="424563"/>
        <a:ext cx="1812984" cy="1812984"/>
      </dsp:txXfrm>
    </dsp:sp>
    <dsp:sp modelId="{031CA0EC-F79B-4733-8AE7-8C4DA76FB018}">
      <dsp:nvSpPr>
        <dsp:cNvPr id="0" name=""/>
        <dsp:cNvSpPr/>
      </dsp:nvSpPr>
      <dsp:spPr>
        <a:xfrm>
          <a:off x="5433599" y="326485"/>
          <a:ext cx="2009140" cy="2009140"/>
        </a:xfrm>
        <a:prstGeom prst="roundRect">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dirty="0">
              <a:latin typeface="Futura Std Book" panose="020B0502020204020303"/>
            </a:rPr>
            <a:t>Extraverted Realists</a:t>
          </a:r>
          <a:endParaRPr lang="en-CA" sz="2300" kern="1200" dirty="0">
            <a:latin typeface="Futura Std Book" panose="020B0502020204020303"/>
          </a:endParaRPr>
        </a:p>
      </dsp:txBody>
      <dsp:txXfrm>
        <a:off x="5531677" y="424563"/>
        <a:ext cx="1812984" cy="1812984"/>
      </dsp:txXfrm>
    </dsp:sp>
    <dsp:sp modelId="{640E79FF-450B-4F92-A086-E3826BBF0F62}">
      <dsp:nvSpPr>
        <dsp:cNvPr id="0" name=""/>
        <dsp:cNvSpPr/>
      </dsp:nvSpPr>
      <dsp:spPr>
        <a:xfrm>
          <a:off x="3072860" y="2687224"/>
          <a:ext cx="2009140" cy="2009140"/>
        </a:xfrm>
        <a:prstGeom prst="roundRect">
          <a:avLst/>
        </a:prstGeom>
        <a:solidFill>
          <a:schemeClr val="accent4">
            <a:alpha val="15000"/>
          </a:schemeClr>
        </a:solidFill>
        <a:ln>
          <a:noFill/>
        </a:ln>
        <a:effectLst/>
      </dsp:spPr>
      <dsp:style>
        <a:lnRef idx="0">
          <a:scrgbClr r="0" g="0" b="0"/>
        </a:lnRef>
        <a:fillRef idx="0">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dirty="0">
              <a:latin typeface="Futura Std Book" panose="020B0502020204020303"/>
            </a:rPr>
            <a:t>Reflective Visionaries</a:t>
          </a:r>
          <a:endParaRPr lang="en-CA" sz="2300" kern="1200" dirty="0">
            <a:latin typeface="Futura Std Book" panose="020B0502020204020303"/>
          </a:endParaRPr>
        </a:p>
      </dsp:txBody>
      <dsp:txXfrm>
        <a:off x="3170938" y="2785302"/>
        <a:ext cx="1812984" cy="1812984"/>
      </dsp:txXfrm>
    </dsp:sp>
    <dsp:sp modelId="{84563A00-B3BD-4E98-869B-381D22E507A1}">
      <dsp:nvSpPr>
        <dsp:cNvPr id="0" name=""/>
        <dsp:cNvSpPr/>
      </dsp:nvSpPr>
      <dsp:spPr>
        <a:xfrm>
          <a:off x="5433599" y="2687224"/>
          <a:ext cx="2009140" cy="2009140"/>
        </a:xfrm>
        <a:prstGeom prst="roundRect">
          <a:avLst/>
        </a:prstGeom>
        <a:solidFill>
          <a:schemeClr val="accent5">
            <a:alpha val="15000"/>
          </a:schemeClr>
        </a:solidFill>
        <a:ln>
          <a:noFill/>
        </a:ln>
        <a:effectLst/>
      </dsp:spPr>
      <dsp:style>
        <a:lnRef idx="0">
          <a:scrgbClr r="0" g="0" b="0"/>
        </a:lnRef>
        <a:fillRef idx="0">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dirty="0">
              <a:latin typeface="Futura Std Book" panose="020B0502020204020303"/>
            </a:rPr>
            <a:t>Reflective Realists</a:t>
          </a:r>
          <a:endParaRPr lang="en-CA" sz="2300" kern="1200" dirty="0">
            <a:latin typeface="Futura Std Book" panose="020B0502020204020303"/>
          </a:endParaRPr>
        </a:p>
      </dsp:txBody>
      <dsp:txXfrm>
        <a:off x="5531677" y="2785302"/>
        <a:ext cx="1812984" cy="181298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C0EAACE-5DAF-40A9-BD53-24DBAE507F11}">
      <dsp:nvSpPr>
        <dsp:cNvPr id="0" name=""/>
        <dsp:cNvSpPr/>
      </dsp:nvSpPr>
      <dsp:spPr>
        <a:xfrm>
          <a:off x="2746375" y="0"/>
          <a:ext cx="5022850" cy="5022850"/>
        </a:xfrm>
        <a:prstGeom prst="quadArrow">
          <a:avLst>
            <a:gd name="adj1" fmla="val 2000"/>
            <a:gd name="adj2" fmla="val 4000"/>
            <a:gd name="adj3" fmla="val 5000"/>
          </a:avLst>
        </a:prstGeom>
        <a:solidFill>
          <a:schemeClr val="dk1">
            <a:alpha val="50000"/>
          </a:schemeClr>
        </a:solidFill>
        <a:ln>
          <a:noFill/>
        </a:ln>
        <a:effectLst/>
      </dsp:spPr>
      <dsp:style>
        <a:lnRef idx="0">
          <a:scrgbClr r="0" g="0" b="0"/>
        </a:lnRef>
        <a:fillRef idx="0">
          <a:scrgbClr r="0" g="0" b="0"/>
        </a:fillRef>
        <a:effectRef idx="0">
          <a:scrgbClr r="0" g="0" b="0"/>
        </a:effectRef>
        <a:fontRef idx="minor">
          <a:schemeClr val="lt1"/>
        </a:fontRef>
      </dsp:style>
    </dsp:sp>
    <dsp:sp modelId="{1FA3EB47-38E2-4DE5-913D-2E5F68806C06}">
      <dsp:nvSpPr>
        <dsp:cNvPr id="0" name=""/>
        <dsp:cNvSpPr/>
      </dsp:nvSpPr>
      <dsp:spPr>
        <a:xfrm>
          <a:off x="3072860" y="326485"/>
          <a:ext cx="2009140" cy="2009140"/>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dirty="0">
              <a:latin typeface="Futura Std Book" panose="020B0502020204020303"/>
            </a:rPr>
            <a:t>Extraverted Visionaries</a:t>
          </a:r>
          <a:endParaRPr lang="en-CA" sz="2300" kern="1200" dirty="0">
            <a:latin typeface="Futura Std Book" panose="020B0502020204020303"/>
          </a:endParaRPr>
        </a:p>
      </dsp:txBody>
      <dsp:txXfrm>
        <a:off x="3170938" y="424563"/>
        <a:ext cx="1812984" cy="1812984"/>
      </dsp:txXfrm>
    </dsp:sp>
    <dsp:sp modelId="{031CA0EC-F79B-4733-8AE7-8C4DA76FB018}">
      <dsp:nvSpPr>
        <dsp:cNvPr id="0" name=""/>
        <dsp:cNvSpPr/>
      </dsp:nvSpPr>
      <dsp:spPr>
        <a:xfrm>
          <a:off x="5433599" y="326485"/>
          <a:ext cx="2009140" cy="2009140"/>
        </a:xfrm>
        <a:prstGeom prst="roundRect">
          <a:avLst/>
        </a:prstGeom>
        <a:solidFill>
          <a:schemeClr val="accent3">
            <a:alpha val="15000"/>
          </a:schemeClr>
        </a:solidFill>
        <a:ln>
          <a:noFill/>
        </a:ln>
        <a:effectLst/>
      </dsp:spPr>
      <dsp:style>
        <a:lnRef idx="0">
          <a:scrgbClr r="0" g="0" b="0"/>
        </a:lnRef>
        <a:fillRef idx="0">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dirty="0">
              <a:latin typeface="Futura Std Book" panose="020B0502020204020303"/>
            </a:rPr>
            <a:t>Extraverted Realists</a:t>
          </a:r>
          <a:endParaRPr lang="en-CA" sz="2300" kern="1200" dirty="0">
            <a:latin typeface="Futura Std Book" panose="020B0502020204020303"/>
          </a:endParaRPr>
        </a:p>
      </dsp:txBody>
      <dsp:txXfrm>
        <a:off x="5531677" y="424563"/>
        <a:ext cx="1812984" cy="1812984"/>
      </dsp:txXfrm>
    </dsp:sp>
    <dsp:sp modelId="{640E79FF-450B-4F92-A086-E3826BBF0F62}">
      <dsp:nvSpPr>
        <dsp:cNvPr id="0" name=""/>
        <dsp:cNvSpPr/>
      </dsp:nvSpPr>
      <dsp:spPr>
        <a:xfrm>
          <a:off x="3072860" y="2687224"/>
          <a:ext cx="2009140" cy="2009140"/>
        </a:xfrm>
        <a:prstGeom prst="roundRect">
          <a:avLst/>
        </a:prstGeom>
        <a:solidFill>
          <a:schemeClr val="accent4">
            <a:alpha val="15000"/>
          </a:schemeClr>
        </a:solidFill>
        <a:ln>
          <a:noFill/>
        </a:ln>
        <a:effectLst/>
      </dsp:spPr>
      <dsp:style>
        <a:lnRef idx="0">
          <a:scrgbClr r="0" g="0" b="0"/>
        </a:lnRef>
        <a:fillRef idx="0">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dirty="0">
              <a:latin typeface="Futura Std Book" panose="020B0502020204020303"/>
            </a:rPr>
            <a:t>Reflective Visionaries</a:t>
          </a:r>
          <a:endParaRPr lang="en-CA" sz="2300" kern="1200" dirty="0">
            <a:latin typeface="Futura Std Book" panose="020B0502020204020303"/>
          </a:endParaRPr>
        </a:p>
      </dsp:txBody>
      <dsp:txXfrm>
        <a:off x="3170938" y="2785302"/>
        <a:ext cx="1812984" cy="1812984"/>
      </dsp:txXfrm>
    </dsp:sp>
    <dsp:sp modelId="{84563A00-B3BD-4E98-869B-381D22E507A1}">
      <dsp:nvSpPr>
        <dsp:cNvPr id="0" name=""/>
        <dsp:cNvSpPr/>
      </dsp:nvSpPr>
      <dsp:spPr>
        <a:xfrm>
          <a:off x="5433599" y="2687224"/>
          <a:ext cx="2009140" cy="2009140"/>
        </a:xfrm>
        <a:prstGeom prst="roundRect">
          <a:avLst/>
        </a:prstGeom>
        <a:solidFill>
          <a:schemeClr val="accent5">
            <a:alpha val="15000"/>
          </a:schemeClr>
        </a:solidFill>
        <a:ln>
          <a:noFill/>
        </a:ln>
        <a:effectLst/>
      </dsp:spPr>
      <dsp:style>
        <a:lnRef idx="0">
          <a:scrgbClr r="0" g="0" b="0"/>
        </a:lnRef>
        <a:fillRef idx="0">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dirty="0">
              <a:latin typeface="Futura Std Book" panose="020B0502020204020303"/>
            </a:rPr>
            <a:t>Reflective Realists</a:t>
          </a:r>
          <a:endParaRPr lang="en-CA" sz="2300" kern="1200" dirty="0">
            <a:latin typeface="Futura Std Book" panose="020B0502020204020303"/>
          </a:endParaRPr>
        </a:p>
      </dsp:txBody>
      <dsp:txXfrm>
        <a:off x="5531677" y="2785302"/>
        <a:ext cx="1812984" cy="1812984"/>
      </dsp:txXfrm>
    </dsp:sp>
  </dsp:spTree>
</dsp:drawing>
</file>

<file path=ppt/diagrams/layout1.xml><?xml version="1.0" encoding="utf-8"?>
<dgm:layoutDef xmlns:dgm="http://schemas.openxmlformats.org/drawingml/2006/diagram" xmlns:a="http://schemas.openxmlformats.org/drawingml/2006/main" uniqueId="urn:microsoft.com/office/officeart/2005/8/layout/matrix2">
  <dgm:title val=""/>
  <dgm:desc val=""/>
  <dgm:catLst>
    <dgm:cat type="matrix" pri="3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l" for="ch" forName="rect1" refType="w" fact="0.065"/>
          <dgm:constr type="t" for="ch" forName="rect1" refType="h" fact="0.065"/>
          <dgm:constr type="w" for="ch" forName="rect2" refType="w" fact="0.4"/>
          <dgm:constr type="h" for="ch" forName="rect2" refType="h" fact="0.4"/>
          <dgm:constr type="r" for="ch" forName="rect2" refType="w" fact="0.935"/>
          <dgm:constr type="t" for="ch" forName="rect2" refType="h" fact="0.065"/>
          <dgm:constr type="w" for="ch" forName="rect3" refType="w" fact="0.4"/>
          <dgm:constr type="h" for="ch" forName="rect3" refType="w" fact="0.4"/>
          <dgm:constr type="l" for="ch" forName="rect3" refType="w" fact="0.065"/>
          <dgm:constr type="b" for="ch" forName="rect3" refType="h" fact="0.935"/>
          <dgm:constr type="w" for="ch" forName="rect4" refType="w" fact="0.4"/>
          <dgm:constr type="h" for="ch" forName="rect4" refType="h" fact="0.4"/>
          <dgm:constr type="r" for="ch" forName="rect4" refType="w" fact="0.935"/>
          <dgm:constr type="b" for="ch" forName="rect4" refType="h" fact="0.935"/>
        </dgm:constrLst>
      </dgm:if>
      <dgm:else name="Name2">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r" for="ch" forName="rect1" refType="w" fact="0.935"/>
          <dgm:constr type="t" for="ch" forName="rect1" refType="h" fact="0.065"/>
          <dgm:constr type="w" for="ch" forName="rect2" refType="w" fact="0.4"/>
          <dgm:constr type="h" for="ch" forName="rect2" refType="h" fact="0.4"/>
          <dgm:constr type="l" for="ch" forName="rect2" refType="w" fact="0.065"/>
          <dgm:constr type="t" for="ch" forName="rect2" refType="h" fact="0.065"/>
          <dgm:constr type="w" for="ch" forName="rect3" refType="w" fact="0.4"/>
          <dgm:constr type="h" for="ch" forName="rect3" refType="w" fact="0.4"/>
          <dgm:constr type="r" for="ch" forName="rect3" refType="w" fact="0.935"/>
          <dgm:constr type="b" for="ch" forName="rect3" refType="h" fact="0.935"/>
          <dgm:constr type="w" for="ch" forName="rect4" refType="w" fact="0.4"/>
          <dgm:constr type="h" for="ch" forName="rect4" refType="h" fact="0.4"/>
          <dgm:constr type="l" for="ch" forName="rect4" refType="w" fact="0.065"/>
          <dgm:constr type="b" for="ch" forName="rect4" refType="h" fact="0.935"/>
        </dgm:constrLst>
      </dgm:else>
    </dgm:choose>
    <dgm:ruleLst/>
    <dgm:choose name="Name3">
      <dgm:if name="Name4" axis="ch" ptType="node" func="cnt" op="gte" val="1">
        <dgm:layoutNode name="axisShape" styleLbl="bgShp">
          <dgm:alg type="sp"/>
          <dgm:shape xmlns:r="http://schemas.openxmlformats.org/officeDocument/2006/relationships" type="quadArrow" r:blip="">
            <dgm:adjLst>
              <dgm:adj idx="1" val="0.02"/>
              <dgm:adj idx="2" val="0.04"/>
              <dgm:adj idx="3" val="0.05"/>
            </dgm:adjLst>
          </dgm:shape>
          <dgm:presOf/>
          <dgm:constrLst/>
          <dgm:ruleLst/>
        </dgm:layoutNode>
        <dgm:layoutNode name="rect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2.xml><?xml version="1.0" encoding="utf-8"?>
<dgm:layoutDef xmlns:dgm="http://schemas.openxmlformats.org/drawingml/2006/diagram" xmlns:a="http://schemas.openxmlformats.org/drawingml/2006/main" uniqueId="urn:microsoft.com/office/officeart/2005/8/layout/matrix2">
  <dgm:title val=""/>
  <dgm:desc val=""/>
  <dgm:catLst>
    <dgm:cat type="matrix" pri="3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l" for="ch" forName="rect1" refType="w" fact="0.065"/>
          <dgm:constr type="t" for="ch" forName="rect1" refType="h" fact="0.065"/>
          <dgm:constr type="w" for="ch" forName="rect2" refType="w" fact="0.4"/>
          <dgm:constr type="h" for="ch" forName="rect2" refType="h" fact="0.4"/>
          <dgm:constr type="r" for="ch" forName="rect2" refType="w" fact="0.935"/>
          <dgm:constr type="t" for="ch" forName="rect2" refType="h" fact="0.065"/>
          <dgm:constr type="w" for="ch" forName="rect3" refType="w" fact="0.4"/>
          <dgm:constr type="h" for="ch" forName="rect3" refType="w" fact="0.4"/>
          <dgm:constr type="l" for="ch" forName="rect3" refType="w" fact="0.065"/>
          <dgm:constr type="b" for="ch" forName="rect3" refType="h" fact="0.935"/>
          <dgm:constr type="w" for="ch" forName="rect4" refType="w" fact="0.4"/>
          <dgm:constr type="h" for="ch" forName="rect4" refType="h" fact="0.4"/>
          <dgm:constr type="r" for="ch" forName="rect4" refType="w" fact="0.935"/>
          <dgm:constr type="b" for="ch" forName="rect4" refType="h" fact="0.935"/>
        </dgm:constrLst>
      </dgm:if>
      <dgm:else name="Name2">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r" for="ch" forName="rect1" refType="w" fact="0.935"/>
          <dgm:constr type="t" for="ch" forName="rect1" refType="h" fact="0.065"/>
          <dgm:constr type="w" for="ch" forName="rect2" refType="w" fact="0.4"/>
          <dgm:constr type="h" for="ch" forName="rect2" refType="h" fact="0.4"/>
          <dgm:constr type="l" for="ch" forName="rect2" refType="w" fact="0.065"/>
          <dgm:constr type="t" for="ch" forName="rect2" refType="h" fact="0.065"/>
          <dgm:constr type="w" for="ch" forName="rect3" refType="w" fact="0.4"/>
          <dgm:constr type="h" for="ch" forName="rect3" refType="w" fact="0.4"/>
          <dgm:constr type="r" for="ch" forName="rect3" refType="w" fact="0.935"/>
          <dgm:constr type="b" for="ch" forName="rect3" refType="h" fact="0.935"/>
          <dgm:constr type="w" for="ch" forName="rect4" refType="w" fact="0.4"/>
          <dgm:constr type="h" for="ch" forName="rect4" refType="h" fact="0.4"/>
          <dgm:constr type="l" for="ch" forName="rect4" refType="w" fact="0.065"/>
          <dgm:constr type="b" for="ch" forName="rect4" refType="h" fact="0.935"/>
        </dgm:constrLst>
      </dgm:else>
    </dgm:choose>
    <dgm:ruleLst/>
    <dgm:choose name="Name3">
      <dgm:if name="Name4" axis="ch" ptType="node" func="cnt" op="gte" val="1">
        <dgm:layoutNode name="axisShape" styleLbl="bgShp">
          <dgm:alg type="sp"/>
          <dgm:shape xmlns:r="http://schemas.openxmlformats.org/officeDocument/2006/relationships" type="quadArrow" r:blip="">
            <dgm:adjLst>
              <dgm:adj idx="1" val="0.02"/>
              <dgm:adj idx="2" val="0.04"/>
              <dgm:adj idx="3" val="0.05"/>
            </dgm:adjLst>
          </dgm:shape>
          <dgm:presOf/>
          <dgm:constrLst/>
          <dgm:ruleLst/>
        </dgm:layoutNode>
        <dgm:layoutNode name="rect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3.xml><?xml version="1.0" encoding="utf-8"?>
<dgm:layoutDef xmlns:dgm="http://schemas.openxmlformats.org/drawingml/2006/diagram" xmlns:a="http://schemas.openxmlformats.org/drawingml/2006/main" uniqueId="urn:microsoft.com/office/officeart/2005/8/layout/matrix2">
  <dgm:title val=""/>
  <dgm:desc val=""/>
  <dgm:catLst>
    <dgm:cat type="matrix" pri="3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l" for="ch" forName="rect1" refType="w" fact="0.065"/>
          <dgm:constr type="t" for="ch" forName="rect1" refType="h" fact="0.065"/>
          <dgm:constr type="w" for="ch" forName="rect2" refType="w" fact="0.4"/>
          <dgm:constr type="h" for="ch" forName="rect2" refType="h" fact="0.4"/>
          <dgm:constr type="r" for="ch" forName="rect2" refType="w" fact="0.935"/>
          <dgm:constr type="t" for="ch" forName="rect2" refType="h" fact="0.065"/>
          <dgm:constr type="w" for="ch" forName="rect3" refType="w" fact="0.4"/>
          <dgm:constr type="h" for="ch" forName="rect3" refType="w" fact="0.4"/>
          <dgm:constr type="l" for="ch" forName="rect3" refType="w" fact="0.065"/>
          <dgm:constr type="b" for="ch" forName="rect3" refType="h" fact="0.935"/>
          <dgm:constr type="w" for="ch" forName="rect4" refType="w" fact="0.4"/>
          <dgm:constr type="h" for="ch" forName="rect4" refType="h" fact="0.4"/>
          <dgm:constr type="r" for="ch" forName="rect4" refType="w" fact="0.935"/>
          <dgm:constr type="b" for="ch" forName="rect4" refType="h" fact="0.935"/>
        </dgm:constrLst>
      </dgm:if>
      <dgm:else name="Name2">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r" for="ch" forName="rect1" refType="w" fact="0.935"/>
          <dgm:constr type="t" for="ch" forName="rect1" refType="h" fact="0.065"/>
          <dgm:constr type="w" for="ch" forName="rect2" refType="w" fact="0.4"/>
          <dgm:constr type="h" for="ch" forName="rect2" refType="h" fact="0.4"/>
          <dgm:constr type="l" for="ch" forName="rect2" refType="w" fact="0.065"/>
          <dgm:constr type="t" for="ch" forName="rect2" refType="h" fact="0.065"/>
          <dgm:constr type="w" for="ch" forName="rect3" refType="w" fact="0.4"/>
          <dgm:constr type="h" for="ch" forName="rect3" refType="w" fact="0.4"/>
          <dgm:constr type="r" for="ch" forName="rect3" refType="w" fact="0.935"/>
          <dgm:constr type="b" for="ch" forName="rect3" refType="h" fact="0.935"/>
          <dgm:constr type="w" for="ch" forName="rect4" refType="w" fact="0.4"/>
          <dgm:constr type="h" for="ch" forName="rect4" refType="h" fact="0.4"/>
          <dgm:constr type="l" for="ch" forName="rect4" refType="w" fact="0.065"/>
          <dgm:constr type="b" for="ch" forName="rect4" refType="h" fact="0.935"/>
        </dgm:constrLst>
      </dgm:else>
    </dgm:choose>
    <dgm:ruleLst/>
    <dgm:choose name="Name3">
      <dgm:if name="Name4" axis="ch" ptType="node" func="cnt" op="gte" val="1">
        <dgm:layoutNode name="axisShape" styleLbl="bgShp">
          <dgm:alg type="sp"/>
          <dgm:shape xmlns:r="http://schemas.openxmlformats.org/officeDocument/2006/relationships" type="quadArrow" r:blip="">
            <dgm:adjLst>
              <dgm:adj idx="1" val="0.02"/>
              <dgm:adj idx="2" val="0.04"/>
              <dgm:adj idx="3" val="0.05"/>
            </dgm:adjLst>
          </dgm:shape>
          <dgm:presOf/>
          <dgm:constrLst/>
          <dgm:ruleLst/>
        </dgm:layoutNode>
        <dgm:layoutNode name="rect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4.xml><?xml version="1.0" encoding="utf-8"?>
<dgm:layoutDef xmlns:dgm="http://schemas.openxmlformats.org/drawingml/2006/diagram" xmlns:a="http://schemas.openxmlformats.org/drawingml/2006/main" uniqueId="urn:microsoft.com/office/officeart/2005/8/layout/matrix2">
  <dgm:title val=""/>
  <dgm:desc val=""/>
  <dgm:catLst>
    <dgm:cat type="matrix" pri="3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l" for="ch" forName="rect1" refType="w" fact="0.065"/>
          <dgm:constr type="t" for="ch" forName="rect1" refType="h" fact="0.065"/>
          <dgm:constr type="w" for="ch" forName="rect2" refType="w" fact="0.4"/>
          <dgm:constr type="h" for="ch" forName="rect2" refType="h" fact="0.4"/>
          <dgm:constr type="r" for="ch" forName="rect2" refType="w" fact="0.935"/>
          <dgm:constr type="t" for="ch" forName="rect2" refType="h" fact="0.065"/>
          <dgm:constr type="w" for="ch" forName="rect3" refType="w" fact="0.4"/>
          <dgm:constr type="h" for="ch" forName="rect3" refType="w" fact="0.4"/>
          <dgm:constr type="l" for="ch" forName="rect3" refType="w" fact="0.065"/>
          <dgm:constr type="b" for="ch" forName="rect3" refType="h" fact="0.935"/>
          <dgm:constr type="w" for="ch" forName="rect4" refType="w" fact="0.4"/>
          <dgm:constr type="h" for="ch" forName="rect4" refType="h" fact="0.4"/>
          <dgm:constr type="r" for="ch" forName="rect4" refType="w" fact="0.935"/>
          <dgm:constr type="b" for="ch" forName="rect4" refType="h" fact="0.935"/>
        </dgm:constrLst>
      </dgm:if>
      <dgm:else name="Name2">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r" for="ch" forName="rect1" refType="w" fact="0.935"/>
          <dgm:constr type="t" for="ch" forName="rect1" refType="h" fact="0.065"/>
          <dgm:constr type="w" for="ch" forName="rect2" refType="w" fact="0.4"/>
          <dgm:constr type="h" for="ch" forName="rect2" refType="h" fact="0.4"/>
          <dgm:constr type="l" for="ch" forName="rect2" refType="w" fact="0.065"/>
          <dgm:constr type="t" for="ch" forName="rect2" refType="h" fact="0.065"/>
          <dgm:constr type="w" for="ch" forName="rect3" refType="w" fact="0.4"/>
          <dgm:constr type="h" for="ch" forName="rect3" refType="w" fact="0.4"/>
          <dgm:constr type="r" for="ch" forName="rect3" refType="w" fact="0.935"/>
          <dgm:constr type="b" for="ch" forName="rect3" refType="h" fact="0.935"/>
          <dgm:constr type="w" for="ch" forName="rect4" refType="w" fact="0.4"/>
          <dgm:constr type="h" for="ch" forName="rect4" refType="h" fact="0.4"/>
          <dgm:constr type="l" for="ch" forName="rect4" refType="w" fact="0.065"/>
          <dgm:constr type="b" for="ch" forName="rect4" refType="h" fact="0.935"/>
        </dgm:constrLst>
      </dgm:else>
    </dgm:choose>
    <dgm:ruleLst/>
    <dgm:choose name="Name3">
      <dgm:if name="Name4" axis="ch" ptType="node" func="cnt" op="gte" val="1">
        <dgm:layoutNode name="axisShape" styleLbl="bgShp">
          <dgm:alg type="sp"/>
          <dgm:shape xmlns:r="http://schemas.openxmlformats.org/officeDocument/2006/relationships" type="quadArrow" r:blip="">
            <dgm:adjLst>
              <dgm:adj idx="1" val="0.02"/>
              <dgm:adj idx="2" val="0.04"/>
              <dgm:adj idx="3" val="0.05"/>
            </dgm:adjLst>
          </dgm:shape>
          <dgm:presOf/>
          <dgm:constrLst/>
          <dgm:ruleLst/>
        </dgm:layoutNode>
        <dgm:layoutNode name="rect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F8C716C-30FD-C74E-9EC9-172F2AC3A817}" type="datetimeFigureOut">
              <a:rPr lang="en-US" smtClean="0"/>
              <a:t>5/15/2024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77DAFDD-6BEE-734C-A8BA-E87D8385E1E5}" type="slidenum">
              <a:rPr lang="en-US" smtClean="0"/>
              <a:t>‹#›</a:t>
            </a:fld>
            <a:endParaRPr lang="en-US"/>
          </a:p>
        </p:txBody>
      </p:sp>
    </p:spTree>
    <p:extLst>
      <p:ext uri="{BB962C8B-B14F-4D97-AF65-F5344CB8AC3E}">
        <p14:creationId xmlns:p14="http://schemas.microsoft.com/office/powerpoint/2010/main" val="39589785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dirty="0"/>
          </a:p>
        </p:txBody>
      </p:sp>
      <p:sp>
        <p:nvSpPr>
          <p:cNvPr id="4" name="Slide Number Placeholder 3"/>
          <p:cNvSpPr>
            <a:spLocks noGrp="1"/>
          </p:cNvSpPr>
          <p:nvPr>
            <p:ph type="sldNum" sz="quarter" idx="5"/>
          </p:nvPr>
        </p:nvSpPr>
        <p:spPr/>
        <p:txBody>
          <a:bodyPr/>
          <a:lstStyle/>
          <a:p>
            <a:fld id="{D77DAFDD-6BEE-734C-A8BA-E87D8385E1E5}" type="slidenum">
              <a:rPr lang="en-US" smtClean="0"/>
              <a:t>1</a:t>
            </a:fld>
            <a:endParaRPr lang="en-US"/>
          </a:p>
        </p:txBody>
      </p:sp>
    </p:spTree>
    <p:extLst>
      <p:ext uri="{BB962C8B-B14F-4D97-AF65-F5344CB8AC3E}">
        <p14:creationId xmlns:p14="http://schemas.microsoft.com/office/powerpoint/2010/main" val="5224274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next C is for “Change”.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Change is a common challenge that organizations face.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Flux in the market, growth in the business, new technologies…there are many times where organizations will need to either implement or manage change.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Not everyone is as comfortable with either implementing or managing change though.</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Some individuals may feel like things are changing too fast, while others may feel like things are changing too slowly.</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It’s hard to keep everyone happy and to keep everyone up to speed. But it’s possible.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CA" dirty="0"/>
              <a:t>2020 People Trends data: Supporting employees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CA" dirty="0"/>
          </a:p>
          <a:p>
            <a:pPr marL="0" marR="0" lvl="0" indent="0" algn="l" defTabSz="914400" rtl="0" eaLnBrk="1" fontAlgn="auto" latinLnBrk="0" hangingPunct="1">
              <a:lnSpc>
                <a:spcPct val="100000"/>
              </a:lnSpc>
              <a:spcBef>
                <a:spcPts val="0"/>
              </a:spcBef>
              <a:spcAft>
                <a:spcPts val="0"/>
              </a:spcAft>
              <a:buClrTx/>
              <a:buSzTx/>
              <a:buFontTx/>
              <a:buNone/>
              <a:tabLst/>
              <a:defRPr/>
            </a:pPr>
            <a:r>
              <a:rPr lang="en-CA" dirty="0"/>
              <a:t>One way to better support your team is to understand how people approach change.</a:t>
            </a:r>
          </a:p>
        </p:txBody>
      </p:sp>
      <p:sp>
        <p:nvSpPr>
          <p:cNvPr id="4" name="Slide Number Placeholder 3"/>
          <p:cNvSpPr>
            <a:spLocks noGrp="1"/>
          </p:cNvSpPr>
          <p:nvPr>
            <p:ph type="sldNum" sz="quarter" idx="5"/>
          </p:nvPr>
        </p:nvSpPr>
        <p:spPr/>
        <p:txBody>
          <a:bodyPr/>
          <a:lstStyle/>
          <a:p>
            <a:fld id="{A73C514D-B89F-48A3-8BBD-71F38F01C631}" type="slidenum">
              <a:rPr lang="en-CA" smtClean="0"/>
              <a:t>10</a:t>
            </a:fld>
            <a:endParaRPr lang="en-CA"/>
          </a:p>
        </p:txBody>
      </p:sp>
    </p:spTree>
    <p:extLst>
      <p:ext uri="{BB962C8B-B14F-4D97-AF65-F5344CB8AC3E}">
        <p14:creationId xmlns:p14="http://schemas.microsoft.com/office/powerpoint/2010/main" val="361880030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Before we dive into the different change styles, I would like you to consider the following two questions about yourself:</a:t>
            </a:r>
          </a:p>
          <a:p>
            <a:pPr marL="171450" indent="-171450">
              <a:buFont typeface="Arial" panose="020B0604020202020204" pitchFamily="34" charset="0"/>
              <a:buChar char="•"/>
            </a:pPr>
            <a:r>
              <a:rPr lang="en-US" dirty="0"/>
              <a:t>How comfortable are you with implementing change? When you have control. A little, somewhat or a lot?</a:t>
            </a:r>
          </a:p>
          <a:p>
            <a:pPr marL="171450" indent="-171450">
              <a:buFont typeface="Arial" panose="020B0604020202020204" pitchFamily="34" charset="0"/>
              <a:buChar char="•"/>
            </a:pPr>
            <a:r>
              <a:rPr lang="en-CA" dirty="0"/>
              <a:t>How comfortable are you with managing change? When you have less control. A little, somewhat or a lot?</a:t>
            </a:r>
          </a:p>
          <a:p>
            <a:pPr marL="0" indent="0">
              <a:buFont typeface="Arial" panose="020B0604020202020204" pitchFamily="34" charset="0"/>
              <a:buNone/>
            </a:pPr>
            <a:endParaRPr lang="en-CA" dirty="0"/>
          </a:p>
          <a:p>
            <a:pPr marL="0" indent="0">
              <a:buFont typeface="Arial" panose="020B0604020202020204" pitchFamily="34" charset="0"/>
              <a:buNone/>
            </a:pPr>
            <a:r>
              <a:rPr lang="en-CA" dirty="0"/>
              <a:t>Keep your answers in mind as we explore the following 5 Change Styles within the context of a case study.</a:t>
            </a:r>
          </a:p>
        </p:txBody>
      </p:sp>
      <p:sp>
        <p:nvSpPr>
          <p:cNvPr id="4" name="Slide Number Placeholder 3"/>
          <p:cNvSpPr>
            <a:spLocks noGrp="1"/>
          </p:cNvSpPr>
          <p:nvPr>
            <p:ph type="sldNum" sz="quarter" idx="5"/>
          </p:nvPr>
        </p:nvSpPr>
        <p:spPr/>
        <p:txBody>
          <a:bodyPr/>
          <a:lstStyle/>
          <a:p>
            <a:fld id="{D77DAFDD-6BEE-734C-A8BA-E87D8385E1E5}" type="slidenum">
              <a:rPr lang="en-US" smtClean="0"/>
              <a:t>11</a:t>
            </a:fld>
            <a:endParaRPr lang="en-US"/>
          </a:p>
        </p:txBody>
      </p:sp>
    </p:spTree>
    <p:extLst>
      <p:ext uri="{BB962C8B-B14F-4D97-AF65-F5344CB8AC3E}">
        <p14:creationId xmlns:p14="http://schemas.microsoft.com/office/powerpoint/2010/main" val="381319566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Change Catalysts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Comfortable implementing and managing change.</a:t>
            </a:r>
          </a:p>
          <a:p>
            <a:r>
              <a:rPr lang="en-US" b="1" dirty="0"/>
              <a:t>Style:</a:t>
            </a:r>
            <a:r>
              <a:rPr lang="en-US" dirty="0"/>
              <a:t> Stay on top of the latest trends and push for change.</a:t>
            </a:r>
          </a:p>
          <a:p>
            <a:r>
              <a:rPr lang="en-CA" b="1" dirty="0"/>
              <a:t>Derailer:</a:t>
            </a:r>
            <a:r>
              <a:rPr lang="en-CA" dirty="0"/>
              <a:t> </a:t>
            </a:r>
            <a:r>
              <a:rPr lang="en-US" dirty="0"/>
              <a:t>Changing too quickly, not giving people enough time to adjust, and leaving others behind</a:t>
            </a:r>
          </a:p>
          <a:p>
            <a:endParaRPr lang="en-US" dirty="0"/>
          </a:p>
          <a:p>
            <a:r>
              <a:rPr lang="en-US" dirty="0"/>
              <a:t>Example: This was the dominant style of the team. While it worked for some of the team, the Status Quo Stalwarts were beginning to feel left behind.</a:t>
            </a:r>
          </a:p>
        </p:txBody>
      </p:sp>
      <p:sp>
        <p:nvSpPr>
          <p:cNvPr id="4" name="Slide Number Placeholder 3"/>
          <p:cNvSpPr>
            <a:spLocks noGrp="1"/>
          </p:cNvSpPr>
          <p:nvPr>
            <p:ph type="sldNum" sz="quarter" idx="5"/>
          </p:nvPr>
        </p:nvSpPr>
        <p:spPr/>
        <p:txBody>
          <a:bodyPr/>
          <a:lstStyle/>
          <a:p>
            <a:fld id="{D77DAFDD-6BEE-734C-A8BA-E87D8385E1E5}" type="slidenum">
              <a:rPr lang="en-US" smtClean="0"/>
              <a:t>12</a:t>
            </a:fld>
            <a:endParaRPr lang="en-US"/>
          </a:p>
        </p:txBody>
      </p:sp>
    </p:spTree>
    <p:extLst>
      <p:ext uri="{BB962C8B-B14F-4D97-AF65-F5344CB8AC3E}">
        <p14:creationId xmlns:p14="http://schemas.microsoft.com/office/powerpoint/2010/main" val="238458681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Change Drivers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Comfortable implementing change, but not so comfortable managing it.</a:t>
            </a:r>
            <a:endParaRPr lang="en-CA" dirty="0"/>
          </a:p>
          <a:p>
            <a:r>
              <a:rPr lang="en-US" b="1" dirty="0"/>
              <a:t>Style:</a:t>
            </a:r>
            <a:r>
              <a:rPr lang="en-US" dirty="0"/>
              <a:t> Open to directing change and thinking of new ways to do things, but dislike adjusting to change they can't influence.</a:t>
            </a:r>
          </a:p>
          <a:p>
            <a:r>
              <a:rPr lang="en-CA" b="1" dirty="0"/>
              <a:t>Derailer:</a:t>
            </a:r>
            <a:r>
              <a:rPr lang="en-CA" dirty="0"/>
              <a:t> </a:t>
            </a:r>
            <a:r>
              <a:rPr lang="en-US" dirty="0"/>
              <a:t>Struggling to adapt to abrupt changes initiated by others</a:t>
            </a:r>
          </a:p>
          <a:p>
            <a:endParaRPr lang="en-US" dirty="0"/>
          </a:p>
          <a:p>
            <a:r>
              <a:rPr lang="en-US" dirty="0"/>
              <a:t>Example: Comfortable with implementing change and had the say, so they were backing the Change Catalysts.</a:t>
            </a:r>
            <a:endParaRPr lang="en-CA" dirty="0"/>
          </a:p>
        </p:txBody>
      </p:sp>
      <p:sp>
        <p:nvSpPr>
          <p:cNvPr id="4" name="Slide Number Placeholder 3"/>
          <p:cNvSpPr>
            <a:spLocks noGrp="1"/>
          </p:cNvSpPr>
          <p:nvPr>
            <p:ph type="sldNum" sz="quarter" idx="5"/>
          </p:nvPr>
        </p:nvSpPr>
        <p:spPr/>
        <p:txBody>
          <a:bodyPr/>
          <a:lstStyle/>
          <a:p>
            <a:fld id="{D77DAFDD-6BEE-734C-A8BA-E87D8385E1E5}" type="slidenum">
              <a:rPr lang="en-US" smtClean="0"/>
              <a:t>13</a:t>
            </a:fld>
            <a:endParaRPr lang="en-US"/>
          </a:p>
        </p:txBody>
      </p:sp>
    </p:spTree>
    <p:extLst>
      <p:ext uri="{BB962C8B-B14F-4D97-AF65-F5344CB8AC3E}">
        <p14:creationId xmlns:p14="http://schemas.microsoft.com/office/powerpoint/2010/main" val="290290303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Status Quo Stalwarts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Not always comfortable implementing or managing change.</a:t>
            </a:r>
            <a:endParaRPr lang="en-CA" dirty="0"/>
          </a:p>
          <a:p>
            <a:r>
              <a:rPr lang="en-US" b="1" dirty="0"/>
              <a:t>Style:</a:t>
            </a:r>
            <a:r>
              <a:rPr lang="en-US" dirty="0"/>
              <a:t> Focused on maintaining current processes and harnessing proven solutions.</a:t>
            </a:r>
          </a:p>
          <a:p>
            <a:r>
              <a:rPr lang="en-CA" b="1" dirty="0"/>
              <a:t>Derailer:</a:t>
            </a:r>
            <a:r>
              <a:rPr lang="en-CA" dirty="0"/>
              <a:t> </a:t>
            </a:r>
            <a:r>
              <a:rPr lang="en-US" dirty="0"/>
              <a:t>Saying “this is how we have always done it.”</a:t>
            </a:r>
          </a:p>
          <a:p>
            <a:endParaRPr lang="en-US" dirty="0"/>
          </a:p>
          <a:p>
            <a:r>
              <a:rPr lang="en-US" dirty="0"/>
              <a:t>Example: They were not comfortable with the rapid pace of change, because by the time they caught up, things were changing again.</a:t>
            </a:r>
          </a:p>
        </p:txBody>
      </p:sp>
      <p:sp>
        <p:nvSpPr>
          <p:cNvPr id="4" name="Slide Number Placeholder 3"/>
          <p:cNvSpPr>
            <a:spLocks noGrp="1"/>
          </p:cNvSpPr>
          <p:nvPr>
            <p:ph type="sldNum" sz="quarter" idx="5"/>
          </p:nvPr>
        </p:nvSpPr>
        <p:spPr/>
        <p:txBody>
          <a:bodyPr/>
          <a:lstStyle/>
          <a:p>
            <a:fld id="{D77DAFDD-6BEE-734C-A8BA-E87D8385E1E5}" type="slidenum">
              <a:rPr lang="en-US" smtClean="0"/>
              <a:t>14</a:t>
            </a:fld>
            <a:endParaRPr lang="en-US"/>
          </a:p>
        </p:txBody>
      </p:sp>
    </p:spTree>
    <p:extLst>
      <p:ext uri="{BB962C8B-B14F-4D97-AF65-F5344CB8AC3E}">
        <p14:creationId xmlns:p14="http://schemas.microsoft.com/office/powerpoint/2010/main" val="310811417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Incremental Improvers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Comfortable implementing and managing change.</a:t>
            </a:r>
            <a:endParaRPr lang="en-CA" dirty="0"/>
          </a:p>
          <a:p>
            <a:r>
              <a:rPr lang="en-US" b="1" dirty="0"/>
              <a:t>Style:</a:t>
            </a:r>
            <a:r>
              <a:rPr lang="en-US" dirty="0"/>
              <a:t> Improve things by building on what currently exists.</a:t>
            </a:r>
          </a:p>
          <a:p>
            <a:r>
              <a:rPr lang="en-CA" b="1" dirty="0"/>
              <a:t>Derailer:</a:t>
            </a:r>
            <a:r>
              <a:rPr lang="en-CA" dirty="0"/>
              <a:t> </a:t>
            </a:r>
            <a:r>
              <a:rPr lang="en-US" dirty="0"/>
              <a:t>Not recognizing when larger changes are required for longer-term solutions</a:t>
            </a:r>
          </a:p>
          <a:p>
            <a:endParaRPr lang="en-US" dirty="0"/>
          </a:p>
          <a:p>
            <a:r>
              <a:rPr lang="en-US" dirty="0"/>
              <a:t>Example: They were able to act as the bridge between the Change-motivated individuals and the Status Quo Stalwarts. Instead of sweeping changes, how can we improve what we have?</a:t>
            </a:r>
          </a:p>
        </p:txBody>
      </p:sp>
      <p:sp>
        <p:nvSpPr>
          <p:cNvPr id="4" name="Slide Number Placeholder 3"/>
          <p:cNvSpPr>
            <a:spLocks noGrp="1"/>
          </p:cNvSpPr>
          <p:nvPr>
            <p:ph type="sldNum" sz="quarter" idx="5"/>
          </p:nvPr>
        </p:nvSpPr>
        <p:spPr/>
        <p:txBody>
          <a:bodyPr/>
          <a:lstStyle/>
          <a:p>
            <a:fld id="{D77DAFDD-6BEE-734C-A8BA-E87D8385E1E5}" type="slidenum">
              <a:rPr lang="en-US" smtClean="0"/>
              <a:t>15</a:t>
            </a:fld>
            <a:endParaRPr lang="en-US"/>
          </a:p>
        </p:txBody>
      </p:sp>
    </p:spTree>
    <p:extLst>
      <p:ext uri="{BB962C8B-B14F-4D97-AF65-F5344CB8AC3E}">
        <p14:creationId xmlns:p14="http://schemas.microsoft.com/office/powerpoint/2010/main" val="428157710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Adaptable Contributors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Comfortable managing change, but maybe not so much implementing it.</a:t>
            </a:r>
            <a:endParaRPr lang="en-CA" dirty="0"/>
          </a:p>
          <a:p>
            <a:r>
              <a:rPr lang="en-US" b="1" dirty="0"/>
              <a:t>Style:</a:t>
            </a:r>
            <a:r>
              <a:rPr lang="en-US" dirty="0"/>
              <a:t> Comfortable adapting to change, but not the driving change initiatives.</a:t>
            </a:r>
          </a:p>
          <a:p>
            <a:r>
              <a:rPr lang="en-CA" b="1" dirty="0"/>
              <a:t>Derailer:</a:t>
            </a:r>
            <a:r>
              <a:rPr lang="en-CA" dirty="0"/>
              <a:t> More reactive than proactive</a:t>
            </a:r>
          </a:p>
          <a:p>
            <a:endParaRPr lang="en-CA" dirty="0"/>
          </a:p>
          <a:p>
            <a:r>
              <a:rPr lang="en-CA" dirty="0"/>
              <a:t>Example: While no one was this style in the group, they likely would have been comfortable going with the flow.</a:t>
            </a:r>
          </a:p>
        </p:txBody>
      </p:sp>
      <p:sp>
        <p:nvSpPr>
          <p:cNvPr id="4" name="Slide Number Placeholder 3"/>
          <p:cNvSpPr>
            <a:spLocks noGrp="1"/>
          </p:cNvSpPr>
          <p:nvPr>
            <p:ph type="sldNum" sz="quarter" idx="5"/>
          </p:nvPr>
        </p:nvSpPr>
        <p:spPr/>
        <p:txBody>
          <a:bodyPr/>
          <a:lstStyle/>
          <a:p>
            <a:fld id="{D77DAFDD-6BEE-734C-A8BA-E87D8385E1E5}" type="slidenum">
              <a:rPr lang="en-US" smtClean="0"/>
              <a:t>16</a:t>
            </a:fld>
            <a:endParaRPr lang="en-US"/>
          </a:p>
        </p:txBody>
      </p:sp>
    </p:spTree>
    <p:extLst>
      <p:ext uri="{BB962C8B-B14F-4D97-AF65-F5344CB8AC3E}">
        <p14:creationId xmlns:p14="http://schemas.microsoft.com/office/powerpoint/2010/main" val="147760898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happened with this team?</a:t>
            </a:r>
          </a:p>
          <a:p>
            <a:pPr marL="171450" indent="-171450">
              <a:buFont typeface="Arial" panose="020B0604020202020204" pitchFamily="34" charset="0"/>
              <a:buChar char="•"/>
            </a:pPr>
            <a:r>
              <a:rPr lang="en-US" dirty="0"/>
              <a:t>The Status Quo Stalwarts asked for more structure. This helped improve the amount of change that was happening at the same time, which became more comfortable for everyone.</a:t>
            </a:r>
          </a:p>
          <a:p>
            <a:pPr marL="171450" indent="-171450">
              <a:buFont typeface="Arial" panose="020B0604020202020204" pitchFamily="34" charset="0"/>
              <a:buChar char="•"/>
            </a:pPr>
            <a:r>
              <a:rPr lang="en-US" dirty="0"/>
              <a:t>The Change-focused individuals realized that they were leaving some individuals behind. This additional planning helped them ensure that their ideas were refined (and necessary) before implementing.</a:t>
            </a:r>
          </a:p>
          <a:p>
            <a:endParaRPr lang="en-US" dirty="0"/>
          </a:p>
          <a:p>
            <a:endParaRPr lang="en-US" dirty="0"/>
          </a:p>
          <a:p>
            <a:r>
              <a:rPr lang="en-US" dirty="0"/>
              <a:t>As much as many of us would like to be Change Catalysts (because it’s appealing in a high innovation world), not everyone is.</a:t>
            </a:r>
          </a:p>
          <a:p>
            <a:pPr marL="171450" indent="-171450">
              <a:buFont typeface="Arial" panose="020B0604020202020204" pitchFamily="34" charset="0"/>
              <a:buChar char="•"/>
            </a:pPr>
            <a:r>
              <a:rPr lang="en-US" dirty="0"/>
              <a:t>And this is ok! It’s not a bad thing. Without the variety of styles, we would forever be changing for the sake of change.</a:t>
            </a:r>
          </a:p>
          <a:p>
            <a:pPr marL="171450" indent="-171450">
              <a:buFont typeface="Arial" panose="020B0604020202020204" pitchFamily="34" charset="0"/>
              <a:buChar char="•"/>
            </a:pPr>
            <a:r>
              <a:rPr lang="en-US" dirty="0"/>
              <a:t>Each style provides their own unique contribution, and we need the balance.</a:t>
            </a:r>
          </a:p>
          <a:p>
            <a:pPr marL="0" indent="0">
              <a:buFont typeface="Arial" panose="020B0604020202020204" pitchFamily="34" charset="0"/>
              <a:buNone/>
            </a:pPr>
            <a:endParaRPr lang="en-CA" dirty="0"/>
          </a:p>
          <a:p>
            <a:pPr marL="0" indent="0">
              <a:buFont typeface="Arial" panose="020B0604020202020204" pitchFamily="34" charset="0"/>
              <a:buNone/>
            </a:pPr>
            <a:r>
              <a:rPr lang="en-CA" dirty="0"/>
              <a:t>How are the change styles distributed within the Canadian sample?</a:t>
            </a:r>
          </a:p>
          <a:p>
            <a:pPr marL="171450" indent="-171450">
              <a:buFont typeface="Arial" panose="020B0604020202020204" pitchFamily="34" charset="0"/>
              <a:buChar char="•"/>
            </a:pPr>
            <a:r>
              <a:rPr lang="en-US" dirty="0"/>
              <a:t>30% of the sample are Status Quo Stalwarts: They prefer smaller or fewer changes to occur.</a:t>
            </a:r>
          </a:p>
          <a:p>
            <a:pPr marL="171450" indent="-171450">
              <a:buFont typeface="Arial" panose="020B0604020202020204" pitchFamily="34" charset="0"/>
              <a:buChar char="•"/>
            </a:pPr>
            <a:r>
              <a:rPr lang="en-US" dirty="0"/>
              <a:t>28% are Change Drivers: They are comfortable implementing change, but maybe not as comfortable with adapting to chance forced on them.</a:t>
            </a:r>
          </a:p>
          <a:p>
            <a:pPr marL="171450" lvl="0" indent="-171450">
              <a:buFont typeface="Arial" panose="020B0604020202020204" pitchFamily="34" charset="0"/>
              <a:buChar char="•"/>
            </a:pPr>
            <a:r>
              <a:rPr lang="en-US" dirty="0"/>
              <a:t>23% are Incremental Improvers: They like to improve things in a step-by-step manner, and are most comfortable with changes that are implemented in the same way.</a:t>
            </a:r>
          </a:p>
          <a:p>
            <a:pPr marL="628650" lvl="1" indent="-171450">
              <a:buFont typeface="Arial" panose="020B0604020202020204" pitchFamily="34" charset="0"/>
              <a:buChar char="•"/>
            </a:pPr>
            <a:r>
              <a:rPr lang="en-US" dirty="0"/>
              <a:t>This covers 81% of the sample.</a:t>
            </a:r>
          </a:p>
        </p:txBody>
      </p:sp>
      <p:sp>
        <p:nvSpPr>
          <p:cNvPr id="4" name="Slide Number Placeholder 3"/>
          <p:cNvSpPr>
            <a:spLocks noGrp="1"/>
          </p:cNvSpPr>
          <p:nvPr>
            <p:ph type="sldNum" sz="quarter" idx="5"/>
          </p:nvPr>
        </p:nvSpPr>
        <p:spPr/>
        <p:txBody>
          <a:bodyPr/>
          <a:lstStyle/>
          <a:p>
            <a:fld id="{D77DAFDD-6BEE-734C-A8BA-E87D8385E1E5}" type="slidenum">
              <a:rPr lang="en-US" smtClean="0"/>
              <a:t>17</a:t>
            </a:fld>
            <a:endParaRPr lang="en-US"/>
          </a:p>
        </p:txBody>
      </p:sp>
    </p:spTree>
    <p:extLst>
      <p:ext uri="{BB962C8B-B14F-4D97-AF65-F5344CB8AC3E}">
        <p14:creationId xmlns:p14="http://schemas.microsoft.com/office/powerpoint/2010/main" val="232659451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final C is for Conflict.</a:t>
            </a:r>
          </a:p>
          <a:p>
            <a:endParaRPr lang="en-US" dirty="0"/>
          </a:p>
          <a:p>
            <a:r>
              <a:rPr lang="en-CA" dirty="0"/>
              <a:t>Data from the 2020 People Trends Report</a:t>
            </a:r>
          </a:p>
          <a:p>
            <a:pPr marL="171450" indent="-171450">
              <a:buFont typeface="Arial" panose="020B0604020202020204" pitchFamily="34" charset="0"/>
              <a:buChar char="•"/>
            </a:pPr>
            <a:r>
              <a:rPr lang="en-CA" dirty="0"/>
              <a:t>Top issues are those where flexibility or adaptation is needed (higher stress situations, e.g. times of change).</a:t>
            </a:r>
          </a:p>
          <a:p>
            <a:pPr marL="171450" indent="-171450">
              <a:buFont typeface="Arial" panose="020B0604020202020204" pitchFamily="34" charset="0"/>
              <a:buChar char="•"/>
            </a:pPr>
            <a:r>
              <a:rPr lang="en-CA" dirty="0"/>
              <a:t>Disagreements can also occur during routine operations, but less often (differences of opinion).</a:t>
            </a:r>
          </a:p>
          <a:p>
            <a:pPr marL="171450" indent="-171450">
              <a:buFont typeface="Arial" panose="020B0604020202020204" pitchFamily="34" charset="0"/>
              <a:buChar char="•"/>
            </a:pPr>
            <a:r>
              <a:rPr lang="en-CA" dirty="0"/>
              <a:t>Less conflict occurs when trying to plan in advance.</a:t>
            </a:r>
          </a:p>
          <a:p>
            <a:endParaRPr lang="en-US" dirty="0"/>
          </a:p>
          <a:p>
            <a:r>
              <a:rPr lang="en-US" dirty="0"/>
              <a:t>There are 5 main styles that individuals tend to gravitate towards when faced with conflict.</a:t>
            </a:r>
          </a:p>
          <a:p>
            <a:pPr marL="171450" indent="-171450">
              <a:buFont typeface="Arial" panose="020B0604020202020204" pitchFamily="34" charset="0"/>
              <a:buChar char="•"/>
            </a:pPr>
            <a:r>
              <a:rPr lang="en-US" dirty="0"/>
              <a:t>It’s not that this is the only style they can use, but it’s the one that they default to.</a:t>
            </a:r>
          </a:p>
          <a:p>
            <a:pPr marL="171450" indent="-171450">
              <a:buFont typeface="Arial" panose="020B0604020202020204" pitchFamily="34" charset="0"/>
              <a:buChar char="•"/>
            </a:pPr>
            <a:r>
              <a:rPr lang="en-US" dirty="0"/>
              <a:t>It’s the most comfortable style, and maybe the one that they’ve seen the most success when harnessing in the past.</a:t>
            </a:r>
          </a:p>
          <a:p>
            <a:pPr marL="171450" indent="-171450">
              <a:buFont typeface="Arial" panose="020B0604020202020204" pitchFamily="34" charset="0"/>
              <a:buChar char="•"/>
            </a:pPr>
            <a:endParaRPr lang="en-US" dirty="0"/>
          </a:p>
          <a:p>
            <a:pPr marL="0" indent="0">
              <a:buFont typeface="Arial" panose="020B0604020202020204" pitchFamily="34" charset="0"/>
              <a:buNone/>
            </a:pPr>
            <a:r>
              <a:rPr lang="en-US" dirty="0"/>
              <a:t>Instead of having you predict your preferred conflict style, let’s see what the group looks like before we look at the research sample data.</a:t>
            </a:r>
          </a:p>
          <a:p>
            <a:pPr marL="171450" indent="-171450">
              <a:buFont typeface="Arial" panose="020B0604020202020204" pitchFamily="34" charset="0"/>
              <a:buChar char="•"/>
            </a:pPr>
            <a:r>
              <a:rPr lang="en-US" dirty="0"/>
              <a:t>So, as we go through the 5 styles, consider which styles you may be harnessing the most often.</a:t>
            </a:r>
          </a:p>
          <a:p>
            <a:pPr marL="171450" indent="-171450">
              <a:buFont typeface="Arial" panose="020B0604020202020204" pitchFamily="34" charset="0"/>
              <a:buChar char="•"/>
            </a:pPr>
            <a:r>
              <a:rPr lang="en-US" dirty="0"/>
              <a:t>I’m also going to take you through an example of a group that I’ve worked with.</a:t>
            </a:r>
          </a:p>
          <a:p>
            <a:pPr marL="628650" lvl="1" indent="-171450">
              <a:buFont typeface="Arial" panose="020B0604020202020204" pitchFamily="34" charset="0"/>
              <a:buChar char="•"/>
            </a:pPr>
            <a:r>
              <a:rPr lang="en-US" dirty="0"/>
              <a:t>Unfortunately, this group wasn’t using the conflict styles in an ideal way, so it created some challenges initially.</a:t>
            </a:r>
            <a:endParaRPr lang="en-CA" dirty="0"/>
          </a:p>
        </p:txBody>
      </p:sp>
      <p:sp>
        <p:nvSpPr>
          <p:cNvPr id="4" name="Slide Number Placeholder 3"/>
          <p:cNvSpPr>
            <a:spLocks noGrp="1"/>
          </p:cNvSpPr>
          <p:nvPr>
            <p:ph type="sldNum" sz="quarter" idx="5"/>
          </p:nvPr>
        </p:nvSpPr>
        <p:spPr/>
        <p:txBody>
          <a:bodyPr/>
          <a:lstStyle/>
          <a:p>
            <a:fld id="{D77DAFDD-6BEE-734C-A8BA-E87D8385E1E5}" type="slidenum">
              <a:rPr lang="en-US" smtClean="0"/>
              <a:t>18</a:t>
            </a:fld>
            <a:endParaRPr lang="en-US"/>
          </a:p>
        </p:txBody>
      </p:sp>
    </p:spTree>
    <p:extLst>
      <p:ext uri="{BB962C8B-B14F-4D97-AF65-F5344CB8AC3E}">
        <p14:creationId xmlns:p14="http://schemas.microsoft.com/office/powerpoint/2010/main" val="267979250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Evaders</a:t>
            </a:r>
          </a:p>
          <a:p>
            <a:r>
              <a:rPr lang="en-US" b="1" dirty="0"/>
              <a:t>Approach to Conflict:</a:t>
            </a:r>
            <a:r>
              <a:rPr lang="en-US" b="0" dirty="0"/>
              <a:t> </a:t>
            </a:r>
            <a:r>
              <a:rPr lang="en-US" dirty="0"/>
              <a:t>Avoiding conflict, putting conflict aside to return when tensions have cooled</a:t>
            </a:r>
          </a:p>
          <a:p>
            <a:r>
              <a:rPr lang="en-US" b="1" dirty="0"/>
              <a:t>Contributions:</a:t>
            </a:r>
            <a:r>
              <a:rPr lang="en-US" b="0" dirty="0"/>
              <a:t> </a:t>
            </a:r>
            <a:r>
              <a:rPr lang="en-CA" dirty="0"/>
              <a:t>Reducing tensions, seeing that the conflict might be the by-product of a larger issue.</a:t>
            </a:r>
            <a:endParaRPr lang="en-US" b="0" dirty="0"/>
          </a:p>
          <a:p>
            <a:r>
              <a:rPr lang="en-US" b="1" dirty="0"/>
              <a:t>Overdependence: </a:t>
            </a:r>
            <a:r>
              <a:rPr lang="en-US" dirty="0"/>
              <a:t>Putting off conflicts for too long and letting resentment build.</a:t>
            </a:r>
          </a:p>
          <a:p>
            <a:endParaRPr lang="en-CA" dirty="0"/>
          </a:p>
          <a:p>
            <a:r>
              <a:rPr lang="en-CA" dirty="0"/>
              <a:t>Example: This was the group’s primary style, though they did not use it in an effective manner. They tended to avoid the conflict when they could.</a:t>
            </a:r>
          </a:p>
        </p:txBody>
      </p:sp>
      <p:sp>
        <p:nvSpPr>
          <p:cNvPr id="4" name="Slide Number Placeholder 3"/>
          <p:cNvSpPr>
            <a:spLocks noGrp="1"/>
          </p:cNvSpPr>
          <p:nvPr>
            <p:ph type="sldNum" sz="quarter" idx="5"/>
          </p:nvPr>
        </p:nvSpPr>
        <p:spPr/>
        <p:txBody>
          <a:bodyPr/>
          <a:lstStyle/>
          <a:p>
            <a:fld id="{D77DAFDD-6BEE-734C-A8BA-E87D8385E1E5}" type="slidenum">
              <a:rPr lang="en-US" smtClean="0"/>
              <a:t>19</a:t>
            </a:fld>
            <a:endParaRPr lang="en-US"/>
          </a:p>
        </p:txBody>
      </p:sp>
    </p:spTree>
    <p:extLst>
      <p:ext uri="{BB962C8B-B14F-4D97-AF65-F5344CB8AC3E}">
        <p14:creationId xmlns:p14="http://schemas.microsoft.com/office/powerpoint/2010/main" val="12169868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Throughout my career, I’ve seen a lot of organizations trying to figure out what makes an effective team.</a:t>
            </a:r>
          </a:p>
          <a:p>
            <a:pPr marL="171450" indent="-171450">
              <a:buFont typeface="Arial" panose="020B0604020202020204" pitchFamily="34" charset="0"/>
              <a:buChar char="•"/>
            </a:pPr>
            <a:r>
              <a:rPr lang="en-US" dirty="0"/>
              <a:t>However, the code has not yet been cracked.</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A great example is Project Aristotle (Google).</a:t>
            </a:r>
          </a:p>
          <a:p>
            <a:pPr marL="628650" lvl="1" indent="-171450">
              <a:buFont typeface="Arial" panose="020B0604020202020204" pitchFamily="34" charset="0"/>
              <a:buChar char="•"/>
            </a:pPr>
            <a:r>
              <a:rPr lang="en-US" dirty="0"/>
              <a:t>Initially in the project, they were having a hard time finding any patterns, or (NY Times article) “any evidence that the composition of a team made any difference”.</a:t>
            </a:r>
          </a:p>
          <a:p>
            <a:pPr marL="628650" lvl="1" indent="-171450">
              <a:buFont typeface="Arial" panose="020B0604020202020204" pitchFamily="34" charset="0"/>
              <a:buChar char="•"/>
            </a:pPr>
            <a:r>
              <a:rPr lang="en-US" dirty="0"/>
              <a:t>They began to focus on group norms, but found that “the norms of one effective team contrasted sharply with those of another equally successful group”.</a:t>
            </a:r>
          </a:p>
          <a:p>
            <a:pPr marL="171450" lvl="0" indent="-171450">
              <a:buFont typeface="Arial" panose="020B0604020202020204" pitchFamily="34" charset="0"/>
              <a:buChar char="•"/>
            </a:pPr>
            <a:endParaRPr lang="en-US" dirty="0"/>
          </a:p>
          <a:p>
            <a:pPr marL="0" lvl="0" indent="0">
              <a:buFont typeface="Arial" panose="020B0604020202020204" pitchFamily="34" charset="0"/>
              <a:buNone/>
            </a:pPr>
            <a:r>
              <a:rPr lang="en-US" dirty="0"/>
              <a:t>A lot of this research and exploration reminds me of articles that I’ve written about connected and disconnected cultures.</a:t>
            </a:r>
          </a:p>
          <a:p>
            <a:pPr marL="171450" lvl="0" indent="-171450">
              <a:buFont typeface="Arial" panose="020B0604020202020204" pitchFamily="34" charset="0"/>
              <a:buChar char="•"/>
            </a:pPr>
            <a:r>
              <a:rPr lang="en-US" dirty="0"/>
              <a:t>I’ve proposed that there isn’t a “good” or “bad”, just internal cultures that work for groups (which may not work for others).</a:t>
            </a:r>
          </a:p>
          <a:p>
            <a:pPr marL="171450" lvl="0" indent="-171450">
              <a:buFont typeface="Arial" panose="020B0604020202020204" pitchFamily="34" charset="0"/>
              <a:buChar char="•"/>
            </a:pPr>
            <a:r>
              <a:rPr lang="en-US" dirty="0"/>
              <a:t>However, each culture or group norm has elements that can be broken down further.</a:t>
            </a:r>
          </a:p>
          <a:p>
            <a:endParaRPr lang="en-US" dirty="0"/>
          </a:p>
          <a:p>
            <a:r>
              <a:rPr lang="en-US" dirty="0"/>
              <a:t>That’s where we get to concepts like communication, change and conflict.</a:t>
            </a:r>
          </a:p>
          <a:p>
            <a:pPr marL="171450" indent="-171450">
              <a:buFont typeface="Arial" panose="020B0604020202020204" pitchFamily="34" charset="0"/>
              <a:buChar char="•"/>
            </a:pPr>
            <a:r>
              <a:rPr lang="en-US" dirty="0"/>
              <a:t>Of course, there are more than just these 3 elements that can influence team effectiveness.</a:t>
            </a:r>
          </a:p>
          <a:p>
            <a:pPr marL="171450" indent="-171450">
              <a:buFont typeface="Arial" panose="020B0604020202020204" pitchFamily="34" charset="0"/>
              <a:buChar char="•"/>
            </a:pPr>
            <a:r>
              <a:rPr lang="en-US" dirty="0"/>
              <a:t>But everyone needs a starting point. And these 3 factors are a powerful place to start.</a:t>
            </a:r>
          </a:p>
          <a:p>
            <a:pPr marL="171450" indent="-171450">
              <a:buFont typeface="Arial" panose="020B0604020202020204" pitchFamily="34" charset="0"/>
              <a:buChar char="•"/>
            </a:pPr>
            <a:endParaRPr lang="en-US" dirty="0"/>
          </a:p>
          <a:p>
            <a:pPr marL="0" indent="0">
              <a:buFont typeface="Arial" panose="020B0604020202020204" pitchFamily="34" charset="0"/>
              <a:buNone/>
            </a:pPr>
            <a:r>
              <a:rPr lang="en-US" dirty="0"/>
              <a:t>In today’s webinar, I would like to:</a:t>
            </a:r>
          </a:p>
          <a:p>
            <a:pPr marL="171450" indent="-171450">
              <a:buFont typeface="Arial" panose="020B0604020202020204" pitchFamily="34" charset="0"/>
              <a:buChar char="•"/>
            </a:pPr>
            <a:r>
              <a:rPr lang="en-US" dirty="0"/>
              <a:t>Share a different, data-driven way to approach these three topics</a:t>
            </a:r>
          </a:p>
          <a:p>
            <a:pPr marL="171450" indent="-171450">
              <a:buFont typeface="Arial" panose="020B0604020202020204" pitchFamily="34" charset="0"/>
              <a:buChar char="•"/>
            </a:pPr>
            <a:r>
              <a:rPr lang="en-US" dirty="0"/>
              <a:t>Explore a case studies where the data has been used to improve team cohesion</a:t>
            </a:r>
          </a:p>
          <a:p>
            <a:pPr marL="171450" indent="-171450">
              <a:buFont typeface="Arial" panose="020B0604020202020204" pitchFamily="34" charset="0"/>
              <a:buChar char="•"/>
            </a:pPr>
            <a:r>
              <a:rPr lang="en-US" dirty="0"/>
              <a:t>Look at what we can learn from a large sample</a:t>
            </a:r>
          </a:p>
        </p:txBody>
      </p:sp>
      <p:sp>
        <p:nvSpPr>
          <p:cNvPr id="4" name="Slide Number Placeholder 3"/>
          <p:cNvSpPr>
            <a:spLocks noGrp="1"/>
          </p:cNvSpPr>
          <p:nvPr>
            <p:ph type="sldNum" sz="quarter" idx="5"/>
          </p:nvPr>
        </p:nvSpPr>
        <p:spPr/>
        <p:txBody>
          <a:bodyPr/>
          <a:lstStyle/>
          <a:p>
            <a:fld id="{A73C514D-B89F-48A3-8BBD-71F38F01C631}" type="slidenum">
              <a:rPr lang="en-CA" smtClean="0"/>
              <a:t>2</a:t>
            </a:fld>
            <a:endParaRPr lang="en-CA"/>
          </a:p>
        </p:txBody>
      </p:sp>
    </p:spTree>
    <p:extLst>
      <p:ext uri="{BB962C8B-B14F-4D97-AF65-F5344CB8AC3E}">
        <p14:creationId xmlns:p14="http://schemas.microsoft.com/office/powerpoint/2010/main" val="330937642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Harmonizers</a:t>
            </a:r>
          </a:p>
          <a:p>
            <a:r>
              <a:rPr lang="en-US" b="1" dirty="0"/>
              <a:t>Approach to Conflict:</a:t>
            </a:r>
            <a:r>
              <a:rPr lang="en-US" b="0" dirty="0"/>
              <a:t> </a:t>
            </a:r>
            <a:r>
              <a:rPr lang="en-US" dirty="0"/>
              <a:t>Identify and accommodate the desires of others</a:t>
            </a:r>
          </a:p>
          <a:p>
            <a:r>
              <a:rPr lang="en-US" b="1" dirty="0"/>
              <a:t>Contributions:</a:t>
            </a:r>
            <a:r>
              <a:rPr lang="en-US" b="0" dirty="0"/>
              <a:t> </a:t>
            </a:r>
            <a:r>
              <a:rPr lang="en-US" dirty="0"/>
              <a:t>Building cohesion and good will in teams. Willing to adopt other’s ideas.</a:t>
            </a:r>
            <a:endParaRPr lang="en-US" b="0" dirty="0"/>
          </a:p>
          <a:p>
            <a:r>
              <a:rPr lang="en-US" b="1" dirty="0"/>
              <a:t>Overdependence:</a:t>
            </a:r>
            <a:r>
              <a:rPr lang="en-US" b="0" dirty="0"/>
              <a:t> </a:t>
            </a:r>
            <a:r>
              <a:rPr lang="en-US" dirty="0"/>
              <a:t>Sacrificing their own needs. (Extreme case: Letting others walk over them.)</a:t>
            </a:r>
          </a:p>
          <a:p>
            <a:endParaRPr lang="en-CA" dirty="0"/>
          </a:p>
          <a:p>
            <a:r>
              <a:rPr lang="en-CA" dirty="0"/>
              <a:t>Example: This was the group’s secondary style. If conflict needed to be resolved, they would accommodate to the needs of others, ignoring their own.</a:t>
            </a:r>
          </a:p>
          <a:p>
            <a:r>
              <a:rPr lang="en-CA" dirty="0"/>
              <a:t>Between evading and accommodating, they weren’t often getting the resources that they needed, and resentment was building up.</a:t>
            </a:r>
          </a:p>
        </p:txBody>
      </p:sp>
      <p:sp>
        <p:nvSpPr>
          <p:cNvPr id="4" name="Slide Number Placeholder 3"/>
          <p:cNvSpPr>
            <a:spLocks noGrp="1"/>
          </p:cNvSpPr>
          <p:nvPr>
            <p:ph type="sldNum" sz="quarter" idx="5"/>
          </p:nvPr>
        </p:nvSpPr>
        <p:spPr/>
        <p:txBody>
          <a:bodyPr/>
          <a:lstStyle/>
          <a:p>
            <a:fld id="{D77DAFDD-6BEE-734C-A8BA-E87D8385E1E5}" type="slidenum">
              <a:rPr lang="en-US" smtClean="0"/>
              <a:t>20</a:t>
            </a:fld>
            <a:endParaRPr lang="en-US"/>
          </a:p>
        </p:txBody>
      </p:sp>
    </p:spTree>
    <p:extLst>
      <p:ext uri="{BB962C8B-B14F-4D97-AF65-F5344CB8AC3E}">
        <p14:creationId xmlns:p14="http://schemas.microsoft.com/office/powerpoint/2010/main" val="157269953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Negotiators</a:t>
            </a:r>
          </a:p>
          <a:p>
            <a:r>
              <a:rPr lang="en-US" b="1" dirty="0"/>
              <a:t>Approach to Conflict:</a:t>
            </a:r>
            <a:r>
              <a:rPr lang="en-US" b="0" dirty="0"/>
              <a:t> </a:t>
            </a:r>
            <a:r>
              <a:rPr lang="en-US" dirty="0"/>
              <a:t>Searching for solutions that meet some of everyone’s needs (middle ground)</a:t>
            </a:r>
          </a:p>
          <a:p>
            <a:r>
              <a:rPr lang="en-US" b="1" dirty="0"/>
              <a:t>Contributions:</a:t>
            </a:r>
            <a:r>
              <a:rPr lang="en-US" b="0" dirty="0"/>
              <a:t> </a:t>
            </a:r>
            <a:r>
              <a:rPr lang="en-US" dirty="0"/>
              <a:t>Identifying acceptable solutions in a timely manner. Implementing temporary solutions until a more comprehensive solution can be identified.</a:t>
            </a:r>
            <a:endParaRPr lang="en-US" b="0" dirty="0"/>
          </a:p>
          <a:p>
            <a:r>
              <a:rPr lang="en-US" b="1" dirty="0"/>
              <a:t>Overdependence:</a:t>
            </a:r>
            <a:r>
              <a:rPr lang="en-US" b="0" dirty="0"/>
              <a:t> </a:t>
            </a:r>
            <a:r>
              <a:rPr lang="en-US" dirty="0"/>
              <a:t>Focusing on the short-term resolution at the expense of the big-picture perspective</a:t>
            </a:r>
          </a:p>
          <a:p>
            <a:endParaRPr lang="en-CA" dirty="0"/>
          </a:p>
          <a:p>
            <a:r>
              <a:rPr lang="en-CA" dirty="0"/>
              <a:t>Example: There was one person on the team whose primary style was to Negotiate. They often felt frustrated because everyone was trying to avoid conflict in some manner, rather than address it.</a:t>
            </a:r>
          </a:p>
          <a:p>
            <a:r>
              <a:rPr lang="en-CA" dirty="0"/>
              <a:t>Again, due to conflict not being addressed and needs not being met, they were starting to feel resentful.</a:t>
            </a:r>
          </a:p>
        </p:txBody>
      </p:sp>
      <p:sp>
        <p:nvSpPr>
          <p:cNvPr id="4" name="Slide Number Placeholder 3"/>
          <p:cNvSpPr>
            <a:spLocks noGrp="1"/>
          </p:cNvSpPr>
          <p:nvPr>
            <p:ph type="sldNum" sz="quarter" idx="5"/>
          </p:nvPr>
        </p:nvSpPr>
        <p:spPr/>
        <p:txBody>
          <a:bodyPr/>
          <a:lstStyle/>
          <a:p>
            <a:fld id="{D77DAFDD-6BEE-734C-A8BA-E87D8385E1E5}" type="slidenum">
              <a:rPr lang="en-US" smtClean="0"/>
              <a:t>21</a:t>
            </a:fld>
            <a:endParaRPr lang="en-US"/>
          </a:p>
        </p:txBody>
      </p:sp>
    </p:spTree>
    <p:extLst>
      <p:ext uri="{BB962C8B-B14F-4D97-AF65-F5344CB8AC3E}">
        <p14:creationId xmlns:p14="http://schemas.microsoft.com/office/powerpoint/2010/main" val="404711665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Persuaders</a:t>
            </a:r>
          </a:p>
          <a:p>
            <a:r>
              <a:rPr lang="en-US" b="1" dirty="0"/>
              <a:t>Approach to Conflict:</a:t>
            </a:r>
            <a:r>
              <a:rPr lang="en-US" b="0" dirty="0"/>
              <a:t> Convince others and </a:t>
            </a:r>
            <a:r>
              <a:rPr lang="en-US" dirty="0"/>
              <a:t>argue their point of view</a:t>
            </a:r>
          </a:p>
          <a:p>
            <a:r>
              <a:rPr lang="en-US" b="1" dirty="0"/>
              <a:t>Contributions:</a:t>
            </a:r>
            <a:r>
              <a:rPr lang="en-US" b="0" dirty="0"/>
              <a:t> </a:t>
            </a:r>
            <a:r>
              <a:rPr lang="en-CA" dirty="0"/>
              <a:t>Pushing for resolution</a:t>
            </a:r>
            <a:endParaRPr lang="en-US" b="0" dirty="0"/>
          </a:p>
          <a:p>
            <a:r>
              <a:rPr lang="en-US" b="1" dirty="0"/>
              <a:t>Overdependence:</a:t>
            </a:r>
            <a:r>
              <a:rPr lang="en-US" b="0" dirty="0"/>
              <a:t> </a:t>
            </a:r>
            <a:r>
              <a:rPr lang="en-US" dirty="0"/>
              <a:t>May be seen as inflexible and unwilling to compromise</a:t>
            </a:r>
          </a:p>
          <a:p>
            <a:endParaRPr lang="en-CA" dirty="0"/>
          </a:p>
          <a:p>
            <a:r>
              <a:rPr lang="en-CA" dirty="0"/>
              <a:t>Example: There were no Persuaders in the group that I worked with, which meant that they spent most of the time either evading conflict or accommodating when they couldn’t evade.</a:t>
            </a:r>
          </a:p>
          <a:p>
            <a:r>
              <a:rPr lang="en-CA" dirty="0"/>
              <a:t>Ultimately, the leader of the team was tasked with this role, though she wasn’t comfortable with doing so. But there were things that her team needed that she had to push for.</a:t>
            </a:r>
          </a:p>
        </p:txBody>
      </p:sp>
      <p:sp>
        <p:nvSpPr>
          <p:cNvPr id="4" name="Slide Number Placeholder 3"/>
          <p:cNvSpPr>
            <a:spLocks noGrp="1"/>
          </p:cNvSpPr>
          <p:nvPr>
            <p:ph type="sldNum" sz="quarter" idx="5"/>
          </p:nvPr>
        </p:nvSpPr>
        <p:spPr/>
        <p:txBody>
          <a:bodyPr/>
          <a:lstStyle/>
          <a:p>
            <a:fld id="{D77DAFDD-6BEE-734C-A8BA-E87D8385E1E5}" type="slidenum">
              <a:rPr lang="en-US" smtClean="0"/>
              <a:t>22</a:t>
            </a:fld>
            <a:endParaRPr lang="en-US"/>
          </a:p>
        </p:txBody>
      </p:sp>
    </p:spTree>
    <p:extLst>
      <p:ext uri="{BB962C8B-B14F-4D97-AF65-F5344CB8AC3E}">
        <p14:creationId xmlns:p14="http://schemas.microsoft.com/office/powerpoint/2010/main" val="151380083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Builders</a:t>
            </a:r>
          </a:p>
          <a:p>
            <a:r>
              <a:rPr lang="en-US" b="1" dirty="0"/>
              <a:t>Approach to Conflict:</a:t>
            </a:r>
            <a:r>
              <a:rPr lang="en-US" b="0" dirty="0"/>
              <a:t> </a:t>
            </a:r>
            <a:r>
              <a:rPr lang="en-US" dirty="0"/>
              <a:t>Finding solutions that are mutually beneficial. </a:t>
            </a:r>
            <a:r>
              <a:rPr lang="en-US" dirty="0">
                <a:effectLst/>
              </a:rPr>
              <a:t>Listen, share, and incorporate all points of view.</a:t>
            </a:r>
          </a:p>
          <a:p>
            <a:r>
              <a:rPr lang="en-US" b="1" dirty="0"/>
              <a:t>Contributions:</a:t>
            </a:r>
            <a:r>
              <a:rPr lang="en-US" b="0" dirty="0"/>
              <a:t> </a:t>
            </a:r>
            <a:r>
              <a:rPr lang="en-CA" dirty="0"/>
              <a:t>Pushing for win-win solutions</a:t>
            </a:r>
            <a:endParaRPr lang="en-US" b="0" dirty="0"/>
          </a:p>
          <a:p>
            <a:r>
              <a:rPr lang="en-US" b="1" dirty="0"/>
              <a:t>Overdependence:</a:t>
            </a:r>
            <a:r>
              <a:rPr lang="en-US" b="0" dirty="0"/>
              <a:t> </a:t>
            </a:r>
            <a:r>
              <a:rPr lang="en-US" dirty="0"/>
              <a:t>May devote too much time trying to find consensus</a:t>
            </a:r>
          </a:p>
          <a:p>
            <a:endParaRPr lang="en-US" dirty="0"/>
          </a:p>
          <a:p>
            <a:r>
              <a:rPr lang="en-US" dirty="0"/>
              <a:t>Example: There were no Builders in the case group either, which meant that win-win solutions were rarely emerging from conflict.</a:t>
            </a:r>
          </a:p>
        </p:txBody>
      </p:sp>
      <p:sp>
        <p:nvSpPr>
          <p:cNvPr id="4" name="Slide Number Placeholder 3"/>
          <p:cNvSpPr>
            <a:spLocks noGrp="1"/>
          </p:cNvSpPr>
          <p:nvPr>
            <p:ph type="sldNum" sz="quarter" idx="5"/>
          </p:nvPr>
        </p:nvSpPr>
        <p:spPr/>
        <p:txBody>
          <a:bodyPr/>
          <a:lstStyle/>
          <a:p>
            <a:fld id="{D77DAFDD-6BEE-734C-A8BA-E87D8385E1E5}" type="slidenum">
              <a:rPr lang="en-US" smtClean="0"/>
              <a:t>23</a:t>
            </a:fld>
            <a:endParaRPr lang="en-US"/>
          </a:p>
        </p:txBody>
      </p:sp>
    </p:spTree>
    <p:extLst>
      <p:ext uri="{BB962C8B-B14F-4D97-AF65-F5344CB8AC3E}">
        <p14:creationId xmlns:p14="http://schemas.microsoft.com/office/powerpoint/2010/main" val="352928310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Ultimately, the team needed to start addressing conflict directly (in a constructive way), rather than letting it linger.</a:t>
            </a:r>
          </a:p>
          <a:p>
            <a:pPr marL="171450" indent="-171450">
              <a:buFont typeface="Arial" panose="020B0604020202020204" pitchFamily="34" charset="0"/>
              <a:buChar char="•"/>
            </a:pPr>
            <a:r>
              <a:rPr lang="en-US" dirty="0"/>
              <a:t>Instead of evading conflict, they started to use this opportunity to gather their thoughts and bring them back to the table.</a:t>
            </a:r>
          </a:p>
          <a:p>
            <a:pPr marL="171450" indent="-171450">
              <a:buFont typeface="Arial" panose="020B0604020202020204" pitchFamily="34" charset="0"/>
              <a:buChar char="•"/>
            </a:pPr>
            <a:r>
              <a:rPr lang="en-US" dirty="0"/>
              <a:t>Instead of accommodating when they needed to address conflict, they started to discuss what they would need to reach a win-win solution, or at least a middle ground.</a:t>
            </a:r>
          </a:p>
        </p:txBody>
      </p:sp>
      <p:sp>
        <p:nvSpPr>
          <p:cNvPr id="4" name="Slide Number Placeholder 3"/>
          <p:cNvSpPr>
            <a:spLocks noGrp="1"/>
          </p:cNvSpPr>
          <p:nvPr>
            <p:ph type="sldNum" sz="quarter" idx="5"/>
          </p:nvPr>
        </p:nvSpPr>
        <p:spPr/>
        <p:txBody>
          <a:bodyPr/>
          <a:lstStyle/>
          <a:p>
            <a:fld id="{D77DAFDD-6BEE-734C-A8BA-E87D8385E1E5}" type="slidenum">
              <a:rPr lang="en-US" smtClean="0"/>
              <a:t>24</a:t>
            </a:fld>
            <a:endParaRPr lang="en-US"/>
          </a:p>
        </p:txBody>
      </p:sp>
    </p:spTree>
    <p:extLst>
      <p:ext uri="{BB962C8B-B14F-4D97-AF65-F5344CB8AC3E}">
        <p14:creationId xmlns:p14="http://schemas.microsoft.com/office/powerpoint/2010/main" val="72119369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Which conflict styles are we most likely to encounter in the wider world? Which are the least likely?</a:t>
            </a:r>
          </a:p>
          <a:p>
            <a:pPr marL="171450" indent="-171450">
              <a:buFont typeface="Arial" panose="020B0604020202020204" pitchFamily="34" charset="0"/>
              <a:buChar char="•"/>
            </a:pPr>
            <a:r>
              <a:rPr lang="en-CA" dirty="0"/>
              <a:t>50% of the sample were Builders: When it seems like others might be taking too long to resolve the challenge at hand, it may be because they’re trying to find a win-win solution.</a:t>
            </a:r>
          </a:p>
          <a:p>
            <a:pPr marL="171450" indent="-171450">
              <a:buFont typeface="Arial" panose="020B0604020202020204" pitchFamily="34" charset="0"/>
              <a:buChar char="•"/>
            </a:pPr>
            <a:r>
              <a:rPr lang="en-CA" dirty="0"/>
              <a:t>33% are Negotiators: They might be the ones to step in and say “Hey, a win-win might not work here, we may need to find a middle ground.”</a:t>
            </a:r>
          </a:p>
          <a:p>
            <a:pPr marL="171450" lvl="0" indent="-171450">
              <a:buFont typeface="Arial" panose="020B0604020202020204" pitchFamily="34" charset="0"/>
              <a:buChar char="•"/>
            </a:pPr>
            <a:r>
              <a:rPr lang="en-CA" dirty="0"/>
              <a:t>That covers 83% of the sample, suggesting that you may see fewer Harmonizers, Evaders and Persuaders (depending on your industry and organization).</a:t>
            </a:r>
          </a:p>
        </p:txBody>
      </p:sp>
      <p:sp>
        <p:nvSpPr>
          <p:cNvPr id="4" name="Slide Number Placeholder 3"/>
          <p:cNvSpPr>
            <a:spLocks noGrp="1"/>
          </p:cNvSpPr>
          <p:nvPr>
            <p:ph type="sldNum" sz="quarter" idx="5"/>
          </p:nvPr>
        </p:nvSpPr>
        <p:spPr/>
        <p:txBody>
          <a:bodyPr/>
          <a:lstStyle/>
          <a:p>
            <a:fld id="{D77DAFDD-6BEE-734C-A8BA-E87D8385E1E5}" type="slidenum">
              <a:rPr lang="en-US" smtClean="0"/>
              <a:t>25</a:t>
            </a:fld>
            <a:endParaRPr lang="en-US"/>
          </a:p>
        </p:txBody>
      </p:sp>
    </p:spTree>
    <p:extLst>
      <p:ext uri="{BB962C8B-B14F-4D97-AF65-F5344CB8AC3E}">
        <p14:creationId xmlns:p14="http://schemas.microsoft.com/office/powerpoint/2010/main" val="312006071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How do I get these insights for my team? How did you gather these insights?</a:t>
            </a:r>
          </a:p>
          <a:p>
            <a:pPr marL="171450" indent="-171450">
              <a:buFont typeface="Arial" panose="020B0604020202020204" pitchFamily="34" charset="0"/>
              <a:buChar char="•"/>
            </a:pPr>
            <a:r>
              <a:rPr lang="en-CA" dirty="0"/>
              <a:t>You’re in luck. All of the information presented about these topics can be found in our Team Dynamics platform.</a:t>
            </a:r>
          </a:p>
          <a:p>
            <a:pPr marL="0" indent="0">
              <a:buFont typeface="Arial" panose="020B0604020202020204" pitchFamily="34" charset="0"/>
              <a:buNone/>
            </a:pPr>
            <a:endParaRPr lang="en-CA" dirty="0"/>
          </a:p>
          <a:p>
            <a:pPr marL="0" indent="0">
              <a:buFont typeface="Arial" panose="020B0604020202020204" pitchFamily="34" charset="0"/>
              <a:buNone/>
            </a:pPr>
            <a:r>
              <a:rPr lang="en-CA" dirty="0"/>
              <a:t>Team Dynamics</a:t>
            </a:r>
          </a:p>
          <a:p>
            <a:pPr marL="171450" indent="-171450">
              <a:buFont typeface="Arial" panose="020B0604020202020204" pitchFamily="34" charset="0"/>
              <a:buChar char="•"/>
            </a:pPr>
            <a:r>
              <a:rPr lang="en-CA" dirty="0"/>
              <a:t>Team Dynamics is a self-guided platform where team members can explore their own results and learn about how they contribute to their team</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dirty="0"/>
              <a:t>Team Leaders use this platform to </a:t>
            </a:r>
            <a:r>
              <a:rPr lang="en-US" dirty="0"/>
              <a:t>get this insights into their own team, and understand where strengths or gaps exist.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HR and L&amp;D professionals use Team Dynamics to help teams and their organization gain these insights in a scalable manner.</a:t>
            </a:r>
          </a:p>
          <a:p>
            <a:pPr marL="171450" indent="-171450">
              <a:buFont typeface="Arial" panose="020B0604020202020204" pitchFamily="34" charset="0"/>
              <a:buChar char="•"/>
            </a:pPr>
            <a:endParaRPr lang="en-CA" dirty="0"/>
          </a:p>
        </p:txBody>
      </p:sp>
      <p:sp>
        <p:nvSpPr>
          <p:cNvPr id="4" name="Slide Number Placeholder 3"/>
          <p:cNvSpPr>
            <a:spLocks noGrp="1"/>
          </p:cNvSpPr>
          <p:nvPr>
            <p:ph type="sldNum" sz="quarter" idx="5"/>
          </p:nvPr>
        </p:nvSpPr>
        <p:spPr/>
        <p:txBody>
          <a:bodyPr/>
          <a:lstStyle/>
          <a:p>
            <a:fld id="{D77DAFDD-6BEE-734C-A8BA-E87D8385E1E5}" type="slidenum">
              <a:rPr lang="en-US" smtClean="0"/>
              <a:t>26</a:t>
            </a:fld>
            <a:endParaRPr lang="en-US"/>
          </a:p>
        </p:txBody>
      </p:sp>
    </p:spTree>
    <p:extLst>
      <p:ext uri="{BB962C8B-B14F-4D97-AF65-F5344CB8AC3E}">
        <p14:creationId xmlns:p14="http://schemas.microsoft.com/office/powerpoint/2010/main" val="276496071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D77DAFDD-6BEE-734C-A8BA-E87D8385E1E5}" type="slidenum">
              <a:rPr lang="en-US" smtClean="0"/>
              <a:t>27</a:t>
            </a:fld>
            <a:endParaRPr lang="en-US"/>
          </a:p>
        </p:txBody>
      </p:sp>
    </p:spTree>
    <p:extLst>
      <p:ext uri="{BB962C8B-B14F-4D97-AF65-F5344CB8AC3E}">
        <p14:creationId xmlns:p14="http://schemas.microsoft.com/office/powerpoint/2010/main" val="252073882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about questions for specific topics, such as communication, change and conflict? How can we explore these in a deeper way?</a:t>
            </a:r>
          </a:p>
          <a:p>
            <a:pPr marL="171450" indent="-171450">
              <a:buFont typeface="Arial" panose="020B0604020202020204" pitchFamily="34" charset="0"/>
              <a:buChar char="•"/>
            </a:pPr>
            <a:r>
              <a:rPr lang="en-US" dirty="0"/>
              <a:t>We have you covered.</a:t>
            </a:r>
          </a:p>
          <a:p>
            <a:pPr marL="171450" indent="-171450">
              <a:buFont typeface="Arial" panose="020B0604020202020204" pitchFamily="34" charset="0"/>
              <a:buChar char="•"/>
            </a:pPr>
            <a:r>
              <a:rPr lang="en-US" dirty="0"/>
              <a:t>After the recording and the slides have been sent to you, everyone registered will also receive a guide that will provide a detailed way for you to dive into each topic with your team.</a:t>
            </a:r>
            <a:endParaRPr lang="en-CA" dirty="0"/>
          </a:p>
        </p:txBody>
      </p:sp>
      <p:sp>
        <p:nvSpPr>
          <p:cNvPr id="4" name="Slide Number Placeholder 3"/>
          <p:cNvSpPr>
            <a:spLocks noGrp="1"/>
          </p:cNvSpPr>
          <p:nvPr>
            <p:ph type="sldNum" sz="quarter" idx="5"/>
          </p:nvPr>
        </p:nvSpPr>
        <p:spPr/>
        <p:txBody>
          <a:bodyPr/>
          <a:lstStyle/>
          <a:p>
            <a:fld id="{D77DAFDD-6BEE-734C-A8BA-E87D8385E1E5}" type="slidenum">
              <a:rPr lang="en-US" smtClean="0"/>
              <a:t>28</a:t>
            </a:fld>
            <a:endParaRPr lang="en-US"/>
          </a:p>
        </p:txBody>
      </p:sp>
    </p:spTree>
    <p:extLst>
      <p:ext uri="{BB962C8B-B14F-4D97-AF65-F5344CB8AC3E}">
        <p14:creationId xmlns:p14="http://schemas.microsoft.com/office/powerpoint/2010/main" val="110129405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D77DAFDD-6BEE-734C-A8BA-E87D8385E1E5}" type="slidenum">
              <a:rPr lang="en-US" smtClean="0"/>
              <a:t>29</a:t>
            </a:fld>
            <a:endParaRPr lang="en-US"/>
          </a:p>
        </p:txBody>
      </p:sp>
    </p:spTree>
    <p:extLst>
      <p:ext uri="{BB962C8B-B14F-4D97-AF65-F5344CB8AC3E}">
        <p14:creationId xmlns:p14="http://schemas.microsoft.com/office/powerpoint/2010/main" val="21216776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It’s well-established that communication is one of the cornerstones of a successful organization.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r>
              <a:rPr lang="en-US" dirty="0"/>
              <a:t>Good communication has plenty of benefits, but the definition of “good” varies.</a:t>
            </a:r>
          </a:p>
          <a:p>
            <a:pPr marL="171450" indent="-171450">
              <a:buFont typeface="Arial" panose="020B0604020202020204" pitchFamily="34" charset="0"/>
              <a:buChar char="•"/>
            </a:pPr>
            <a:r>
              <a:rPr lang="en-US" dirty="0"/>
              <a:t>What is good to me may not be good to you.</a:t>
            </a:r>
          </a:p>
          <a:p>
            <a:pPr marL="171450" indent="-171450">
              <a:buFont typeface="Arial" panose="020B0604020202020204" pitchFamily="34" charset="0"/>
              <a:buChar char="•"/>
            </a:pPr>
            <a:r>
              <a:rPr lang="en-US" dirty="0"/>
              <a:t>“Good” is often based on our own communication preferences.</a:t>
            </a:r>
          </a:p>
          <a:p>
            <a:pPr marL="171450" indent="-171450">
              <a:buFont typeface="Arial" panose="020B0604020202020204" pitchFamily="34" charset="0"/>
              <a:buChar char="•"/>
            </a:pPr>
            <a:r>
              <a:rPr lang="en-US" dirty="0"/>
              <a:t>“Good communication” is delivered in a method that suits the individual, with content that resonates with them.</a:t>
            </a:r>
          </a:p>
          <a:p>
            <a:pPr marL="0" indent="0">
              <a:buFont typeface="Arial" panose="020B0604020202020204" pitchFamily="34" charset="0"/>
              <a:buNone/>
            </a:pPr>
            <a:endParaRPr lang="en-US" dirty="0"/>
          </a:p>
          <a:p>
            <a:pPr marL="0" indent="0">
              <a:buFont typeface="Arial" panose="020B0604020202020204" pitchFamily="34" charset="0"/>
              <a:buNone/>
            </a:pPr>
            <a:r>
              <a:rPr lang="en-US" dirty="0"/>
              <a:t>But we’ve established many times over that not everyone is the same. What are some of the preferences that individuals have? How can we speak to them?</a:t>
            </a:r>
          </a:p>
        </p:txBody>
      </p:sp>
      <p:sp>
        <p:nvSpPr>
          <p:cNvPr id="4" name="Slide Number Placeholder 3"/>
          <p:cNvSpPr>
            <a:spLocks noGrp="1"/>
          </p:cNvSpPr>
          <p:nvPr>
            <p:ph type="sldNum" sz="quarter" idx="5"/>
          </p:nvPr>
        </p:nvSpPr>
        <p:spPr/>
        <p:txBody>
          <a:bodyPr/>
          <a:lstStyle/>
          <a:p>
            <a:fld id="{A73C514D-B89F-48A3-8BBD-71F38F01C631}" type="slidenum">
              <a:rPr lang="en-CA" smtClean="0"/>
              <a:t>3</a:t>
            </a:fld>
            <a:endParaRPr lang="en-CA"/>
          </a:p>
        </p:txBody>
      </p:sp>
    </p:spTree>
    <p:extLst>
      <p:ext uri="{BB962C8B-B14F-4D97-AF65-F5344CB8AC3E}">
        <p14:creationId xmlns:p14="http://schemas.microsoft.com/office/powerpoint/2010/main" val="26443986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Before we explore 4 different communication styles, I want you to make a prediction for yourself. Consider the following two factors:</a:t>
            </a:r>
          </a:p>
          <a:p>
            <a:pPr marL="171450" indent="-171450">
              <a:buFont typeface="Arial" panose="020B0604020202020204" pitchFamily="34" charset="0"/>
              <a:buChar char="•"/>
            </a:pPr>
            <a:r>
              <a:rPr lang="en-US" dirty="0"/>
              <a:t>Are you more extraverted or introverted?</a:t>
            </a:r>
          </a:p>
          <a:p>
            <a:pPr marL="171450" indent="-171450">
              <a:buFont typeface="Arial" panose="020B0604020202020204" pitchFamily="34" charset="0"/>
              <a:buChar char="•"/>
            </a:pPr>
            <a:r>
              <a:rPr lang="en-US" dirty="0"/>
              <a:t>Do you like focusing on the concrete details, or the big picture vision?</a:t>
            </a:r>
          </a:p>
          <a:p>
            <a:pPr marL="171450" indent="-171450">
              <a:buFont typeface="Arial" panose="020B0604020202020204" pitchFamily="34" charset="0"/>
              <a:buChar char="•"/>
            </a:pPr>
            <a:endParaRPr lang="en-US" dirty="0"/>
          </a:p>
          <a:p>
            <a:pPr marL="0" indent="0">
              <a:buFont typeface="Arial" panose="020B0604020202020204" pitchFamily="34" charset="0"/>
              <a:buNone/>
            </a:pPr>
            <a:r>
              <a:rPr lang="en-US" dirty="0"/>
              <a:t>I’ll cover the 4 styles using an example.</a:t>
            </a:r>
            <a:endParaRPr lang="en-CA" dirty="0"/>
          </a:p>
        </p:txBody>
      </p:sp>
      <p:sp>
        <p:nvSpPr>
          <p:cNvPr id="4" name="Slide Number Placeholder 3"/>
          <p:cNvSpPr>
            <a:spLocks noGrp="1"/>
          </p:cNvSpPr>
          <p:nvPr>
            <p:ph type="sldNum" sz="quarter" idx="5"/>
          </p:nvPr>
        </p:nvSpPr>
        <p:spPr/>
        <p:txBody>
          <a:bodyPr/>
          <a:lstStyle/>
          <a:p>
            <a:fld id="{D77DAFDD-6BEE-734C-A8BA-E87D8385E1E5}" type="slidenum">
              <a:rPr lang="en-US" smtClean="0"/>
              <a:t>4</a:t>
            </a:fld>
            <a:endParaRPr lang="en-US"/>
          </a:p>
        </p:txBody>
      </p:sp>
    </p:spTree>
    <p:extLst>
      <p:ext uri="{BB962C8B-B14F-4D97-AF65-F5344CB8AC3E}">
        <p14:creationId xmlns:p14="http://schemas.microsoft.com/office/powerpoint/2010/main" val="41177524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Reflective Visionaries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Self-prediction: Introverted + Big Picture</a:t>
            </a:r>
          </a:p>
          <a:p>
            <a:r>
              <a:rPr lang="en-CA" b="1" dirty="0"/>
              <a:t>Focus on:</a:t>
            </a:r>
            <a:r>
              <a:rPr lang="en-CA" dirty="0"/>
              <a:t> </a:t>
            </a:r>
            <a:r>
              <a:rPr lang="en-US" dirty="0"/>
              <a:t> Vision of the future, ideas and possibilities, what could be</a:t>
            </a:r>
          </a:p>
          <a:p>
            <a:r>
              <a:rPr lang="en-US" b="1" dirty="0"/>
              <a:t>Potential Derailer:</a:t>
            </a:r>
            <a:r>
              <a:rPr lang="en-US" dirty="0"/>
              <a:t> Not taking the time to explain their ideas to others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Example: This was the majority style for the team. As a result, the team focused on future possibilities and what could be, but sometimes assumed that everyone else were on the same page. As a result, the Realists struggled to understand how some ideas could be achieved.</a:t>
            </a:r>
          </a:p>
        </p:txBody>
      </p:sp>
      <p:sp>
        <p:nvSpPr>
          <p:cNvPr id="4" name="Slide Number Placeholder 3"/>
          <p:cNvSpPr>
            <a:spLocks noGrp="1"/>
          </p:cNvSpPr>
          <p:nvPr>
            <p:ph type="sldNum" sz="quarter" idx="5"/>
          </p:nvPr>
        </p:nvSpPr>
        <p:spPr/>
        <p:txBody>
          <a:bodyPr/>
          <a:lstStyle/>
          <a:p>
            <a:fld id="{D77DAFDD-6BEE-734C-A8BA-E87D8385E1E5}" type="slidenum">
              <a:rPr lang="en-US" smtClean="0"/>
              <a:t>5</a:t>
            </a:fld>
            <a:endParaRPr lang="en-US"/>
          </a:p>
        </p:txBody>
      </p:sp>
    </p:spTree>
    <p:extLst>
      <p:ext uri="{BB962C8B-B14F-4D97-AF65-F5344CB8AC3E}">
        <p14:creationId xmlns:p14="http://schemas.microsoft.com/office/powerpoint/2010/main" val="9776307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Reflective Realists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Self-prediction: Introverted + Details</a:t>
            </a:r>
          </a:p>
          <a:p>
            <a:pPr>
              <a:buFont typeface="Arial" panose="020B0604020202020204" pitchFamily="34" charset="0"/>
              <a:buNone/>
            </a:pPr>
            <a:r>
              <a:rPr lang="en-CA" b="1" dirty="0"/>
              <a:t>Focus on: </a:t>
            </a:r>
            <a:r>
              <a:rPr lang="en-US" dirty="0"/>
              <a:t>Clarifying important details, eliminating uncertainty and ambiguity, what is</a:t>
            </a:r>
          </a:p>
          <a:p>
            <a:r>
              <a:rPr lang="en-US" b="1" dirty="0"/>
              <a:t>Potential Derailer: </a:t>
            </a:r>
            <a:r>
              <a:rPr lang="en-US" dirty="0"/>
              <a:t>Overwhelming others with details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Example: This was the secondary style for the team, and this created some communication issues. They tended to start with the details…a lot of details. An overwhelming amount of details. This left some of the team lost and confused.</a:t>
            </a:r>
          </a:p>
        </p:txBody>
      </p:sp>
      <p:sp>
        <p:nvSpPr>
          <p:cNvPr id="4" name="Slide Number Placeholder 3"/>
          <p:cNvSpPr>
            <a:spLocks noGrp="1"/>
          </p:cNvSpPr>
          <p:nvPr>
            <p:ph type="sldNum" sz="quarter" idx="5"/>
          </p:nvPr>
        </p:nvSpPr>
        <p:spPr/>
        <p:txBody>
          <a:bodyPr/>
          <a:lstStyle/>
          <a:p>
            <a:fld id="{D77DAFDD-6BEE-734C-A8BA-E87D8385E1E5}" type="slidenum">
              <a:rPr lang="en-US" smtClean="0"/>
              <a:t>6</a:t>
            </a:fld>
            <a:endParaRPr lang="en-US"/>
          </a:p>
        </p:txBody>
      </p:sp>
    </p:spTree>
    <p:extLst>
      <p:ext uri="{BB962C8B-B14F-4D97-AF65-F5344CB8AC3E}">
        <p14:creationId xmlns:p14="http://schemas.microsoft.com/office/powerpoint/2010/main" val="17693324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Extraverted Realists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Self-prediction: Extraverted + Details</a:t>
            </a:r>
          </a:p>
          <a:p>
            <a:r>
              <a:rPr lang="en-CA" b="1" dirty="0"/>
              <a:t>Focus on:</a:t>
            </a:r>
            <a:r>
              <a:rPr lang="en-CA" dirty="0"/>
              <a:t> </a:t>
            </a:r>
            <a:r>
              <a:rPr lang="en-US" dirty="0"/>
              <a:t> Implementation and execution, needs and challenges, what is</a:t>
            </a:r>
          </a:p>
          <a:p>
            <a:r>
              <a:rPr lang="en-US" b="1" dirty="0"/>
              <a:t>Potential Derailer:</a:t>
            </a:r>
            <a:r>
              <a:rPr lang="en-US" dirty="0"/>
              <a:t> Not linking current activities to strategic plans</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Example: This was the minority style of the team. Being completely outnumbered by the Reflective folks on the team, they had to slow down and wait for others to contribute before they did (in order to give everyone else the time to think it through).</a:t>
            </a:r>
          </a:p>
        </p:txBody>
      </p:sp>
      <p:sp>
        <p:nvSpPr>
          <p:cNvPr id="4" name="Slide Number Placeholder 3"/>
          <p:cNvSpPr>
            <a:spLocks noGrp="1"/>
          </p:cNvSpPr>
          <p:nvPr>
            <p:ph type="sldNum" sz="quarter" idx="5"/>
          </p:nvPr>
        </p:nvSpPr>
        <p:spPr/>
        <p:txBody>
          <a:bodyPr/>
          <a:lstStyle/>
          <a:p>
            <a:fld id="{D77DAFDD-6BEE-734C-A8BA-E87D8385E1E5}" type="slidenum">
              <a:rPr lang="en-US" smtClean="0"/>
              <a:t>7</a:t>
            </a:fld>
            <a:endParaRPr lang="en-US"/>
          </a:p>
        </p:txBody>
      </p:sp>
    </p:spTree>
    <p:extLst>
      <p:ext uri="{BB962C8B-B14F-4D97-AF65-F5344CB8AC3E}">
        <p14:creationId xmlns:p14="http://schemas.microsoft.com/office/powerpoint/2010/main" val="36979623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Extraverted Visionaries</a:t>
            </a:r>
          </a:p>
          <a:p>
            <a:r>
              <a:rPr lang="en-US" dirty="0"/>
              <a:t>Self-prediction: Extraverted + Big Picture</a:t>
            </a:r>
          </a:p>
          <a:p>
            <a:r>
              <a:rPr lang="en-CA" b="1" dirty="0"/>
              <a:t>Focus on:</a:t>
            </a:r>
            <a:r>
              <a:rPr lang="en-CA" dirty="0"/>
              <a:t> </a:t>
            </a:r>
            <a:r>
              <a:rPr lang="en-US" dirty="0"/>
              <a:t>Broad goals, opportunities for the future, what could be</a:t>
            </a:r>
          </a:p>
          <a:p>
            <a:r>
              <a:rPr lang="en-US" b="1" dirty="0"/>
              <a:t>Potential Derailer:</a:t>
            </a:r>
            <a:r>
              <a:rPr lang="en-US" dirty="0"/>
              <a:t> Pragmatic considerations</a:t>
            </a:r>
          </a:p>
          <a:p>
            <a:endParaRPr lang="en-US" dirty="0"/>
          </a:p>
          <a:p>
            <a:r>
              <a:rPr lang="en-US" dirty="0"/>
              <a:t>Example: This was the gap on the team, as there weren’t any. Could someone with this style have balanced the team? Maybe.</a:t>
            </a:r>
          </a:p>
        </p:txBody>
      </p:sp>
      <p:sp>
        <p:nvSpPr>
          <p:cNvPr id="4" name="Slide Number Placeholder 3"/>
          <p:cNvSpPr>
            <a:spLocks noGrp="1"/>
          </p:cNvSpPr>
          <p:nvPr>
            <p:ph type="sldNum" sz="quarter" idx="5"/>
          </p:nvPr>
        </p:nvSpPr>
        <p:spPr/>
        <p:txBody>
          <a:bodyPr/>
          <a:lstStyle/>
          <a:p>
            <a:fld id="{D77DAFDD-6BEE-734C-A8BA-E87D8385E1E5}" type="slidenum">
              <a:rPr lang="en-US" smtClean="0"/>
              <a:t>8</a:t>
            </a:fld>
            <a:endParaRPr lang="en-US"/>
          </a:p>
        </p:txBody>
      </p:sp>
    </p:spTree>
    <p:extLst>
      <p:ext uri="{BB962C8B-B14F-4D97-AF65-F5344CB8AC3E}">
        <p14:creationId xmlns:p14="http://schemas.microsoft.com/office/powerpoint/2010/main" val="12881226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did that team learn? Balance. </a:t>
            </a:r>
          </a:p>
          <a:p>
            <a:pPr marL="171450" indent="-171450">
              <a:buFont typeface="Arial" panose="020B0604020202020204" pitchFamily="34" charset="0"/>
              <a:buChar char="•"/>
            </a:pPr>
            <a:r>
              <a:rPr lang="en-US" dirty="0"/>
              <a:t>First, they understood why each other communicated in the way that they did. This relieved some of the tensions.</a:t>
            </a:r>
          </a:p>
          <a:p>
            <a:pPr marL="171450" indent="-171450">
              <a:buFont typeface="Arial" panose="020B0604020202020204" pitchFamily="34" charset="0"/>
              <a:buChar char="•"/>
            </a:pPr>
            <a:r>
              <a:rPr lang="en-US" dirty="0"/>
              <a:t>From there, they were able to establish a way of communicating that worked for them.</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The Reflective Realists showed a little more restraint in the amount of information they provided. They still started with the details, but the Visionaries understood that they were working their way to the big picture. The Realists just tried to get there a little quicker.</a:t>
            </a:r>
          </a:p>
          <a:p>
            <a:pPr marL="628650" lvl="1" indent="-171450">
              <a:buFont typeface="Arial" panose="020B0604020202020204" pitchFamily="34" charset="0"/>
              <a:buChar char="•"/>
            </a:pPr>
            <a:r>
              <a:rPr lang="en-US" dirty="0"/>
              <a:t>The Visionaries would ask for support in converting their ideas to concrete plans. This ensured that they were explaining the whole idea and ensuring that everyone was actually on board.</a:t>
            </a:r>
          </a:p>
          <a:p>
            <a:endParaRPr lang="en-US" dirty="0"/>
          </a:p>
          <a:p>
            <a:endParaRPr lang="en-US" dirty="0"/>
          </a:p>
          <a:p>
            <a:r>
              <a:rPr lang="en-US" dirty="0"/>
              <a:t>So, those are 4 potential styles of communication.</a:t>
            </a:r>
          </a:p>
          <a:p>
            <a:pPr marL="171450" indent="-171450">
              <a:buFont typeface="Arial" panose="020B0604020202020204" pitchFamily="34" charset="0"/>
              <a:buChar char="•"/>
            </a:pPr>
            <a:r>
              <a:rPr lang="en-US" dirty="0"/>
              <a:t>But we’re not always just working within our own teams, sometimes we’re working with other teams internally or with external clients.</a:t>
            </a:r>
          </a:p>
          <a:p>
            <a:pPr marL="171450" indent="-171450">
              <a:buFont typeface="Arial" panose="020B0604020202020204" pitchFamily="34" charset="0"/>
              <a:buChar char="•"/>
            </a:pPr>
            <a:r>
              <a:rPr lang="en-US" dirty="0"/>
              <a:t>What does the wider population look like? What can you expect from others? What styles might you encounter the most? What might you need to speak to the most?</a:t>
            </a:r>
          </a:p>
          <a:p>
            <a:pPr marL="171450" indent="-171450">
              <a:buFont typeface="Arial" panose="020B0604020202020204" pitchFamily="34" charset="0"/>
              <a:buChar char="•"/>
            </a:pPr>
            <a:endParaRPr lang="en-US" dirty="0"/>
          </a:p>
          <a:p>
            <a:pPr marL="0" indent="0">
              <a:buFont typeface="Arial" panose="020B0604020202020204" pitchFamily="34" charset="0"/>
              <a:buNone/>
            </a:pPr>
            <a:r>
              <a:rPr lang="en-US" dirty="0"/>
              <a:t>I wanted to answer these questions for myself, so I gathered a sample of 113,755 individuals.</a:t>
            </a:r>
          </a:p>
          <a:p>
            <a:pPr marL="171450" indent="-171450">
              <a:buFont typeface="Arial" panose="020B0604020202020204" pitchFamily="34" charset="0"/>
              <a:buChar char="•"/>
            </a:pPr>
            <a:r>
              <a:rPr lang="en-US" dirty="0"/>
              <a:t>Respondents are from the Canadian population.</a:t>
            </a:r>
          </a:p>
          <a:p>
            <a:pPr marL="0" indent="0">
              <a:buFont typeface="Arial" panose="020B0604020202020204" pitchFamily="34" charset="0"/>
              <a:buNone/>
            </a:pPr>
            <a:endParaRPr lang="en-US" dirty="0"/>
          </a:p>
          <a:p>
            <a:pPr marL="0" indent="0">
              <a:buFont typeface="Arial" panose="020B0604020202020204" pitchFamily="34" charset="0"/>
              <a:buNone/>
            </a:pPr>
            <a:r>
              <a:rPr lang="en-US" dirty="0"/>
              <a:t>The most common are the Extraverted Realists, followed by their Reflective cousins. They make up 82% of the general population.</a:t>
            </a:r>
          </a:p>
          <a:p>
            <a:pPr marL="171450" indent="-171450">
              <a:buFont typeface="Arial" panose="020B0604020202020204" pitchFamily="34" charset="0"/>
              <a:buChar char="•"/>
            </a:pPr>
            <a:r>
              <a:rPr lang="en-US" dirty="0"/>
              <a:t>Focus on concrete and abstract.</a:t>
            </a:r>
          </a:p>
          <a:p>
            <a:pPr marL="171450" indent="-171450">
              <a:buFont typeface="Arial" panose="020B0604020202020204" pitchFamily="34" charset="0"/>
              <a:buChar char="•"/>
            </a:pPr>
            <a:r>
              <a:rPr lang="en-US" dirty="0"/>
              <a:t>Focus on the here and now, the needs and challenges. The “What Is”.</a:t>
            </a:r>
          </a:p>
        </p:txBody>
      </p:sp>
      <p:sp>
        <p:nvSpPr>
          <p:cNvPr id="4" name="Slide Number Placeholder 3"/>
          <p:cNvSpPr>
            <a:spLocks noGrp="1"/>
          </p:cNvSpPr>
          <p:nvPr>
            <p:ph type="sldNum" sz="quarter" idx="5"/>
          </p:nvPr>
        </p:nvSpPr>
        <p:spPr/>
        <p:txBody>
          <a:bodyPr/>
          <a:lstStyle/>
          <a:p>
            <a:fld id="{D77DAFDD-6BEE-734C-A8BA-E87D8385E1E5}" type="slidenum">
              <a:rPr lang="en-US" smtClean="0"/>
              <a:t>9</a:t>
            </a:fld>
            <a:endParaRPr lang="en-US"/>
          </a:p>
        </p:txBody>
      </p:sp>
    </p:spTree>
    <p:extLst>
      <p:ext uri="{BB962C8B-B14F-4D97-AF65-F5344CB8AC3E}">
        <p14:creationId xmlns:p14="http://schemas.microsoft.com/office/powerpoint/2010/main" val="144205338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CB5217EE-9BFB-D44D-9DBB-DF74F4B1F9CA}"/>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4" name="Title 1">
            <a:extLst>
              <a:ext uri="{FF2B5EF4-FFF2-40B4-BE49-F238E27FC236}">
                <a16:creationId xmlns:a16="http://schemas.microsoft.com/office/drawing/2014/main" id="{C38E034F-89E7-423A-BF54-9C6E2AD9DB70}"/>
              </a:ext>
            </a:extLst>
          </p:cNvPr>
          <p:cNvSpPr>
            <a:spLocks noGrp="1"/>
          </p:cNvSpPr>
          <p:nvPr>
            <p:ph type="title"/>
          </p:nvPr>
        </p:nvSpPr>
        <p:spPr>
          <a:xfrm>
            <a:off x="838200" y="2211185"/>
            <a:ext cx="10515600" cy="1217815"/>
          </a:xfrm>
        </p:spPr>
        <p:txBody>
          <a:bodyPr anchor="b">
            <a:normAutofit/>
          </a:bodyPr>
          <a:lstStyle>
            <a:lvl1pPr algn="r">
              <a:defRPr sz="4200" b="1" i="0" cap="all" spc="300" baseline="0">
                <a:solidFill>
                  <a:schemeClr val="bg1"/>
                </a:solidFill>
                <a:latin typeface="Futura Std Book" panose="020B0502020204020303" pitchFamily="34" charset="0"/>
                <a:cs typeface="Futura Medium" panose="020B0602020204020303" pitchFamily="34" charset="-79"/>
              </a:defRPr>
            </a:lvl1pPr>
          </a:lstStyle>
          <a:p>
            <a:r>
              <a:rPr lang="en-US" dirty="0"/>
              <a:t>Click to edit Master title style</a:t>
            </a:r>
          </a:p>
        </p:txBody>
      </p:sp>
      <p:sp>
        <p:nvSpPr>
          <p:cNvPr id="5" name="Content Placeholder 2">
            <a:extLst>
              <a:ext uri="{FF2B5EF4-FFF2-40B4-BE49-F238E27FC236}">
                <a16:creationId xmlns:a16="http://schemas.microsoft.com/office/drawing/2014/main" id="{88973C72-AE0E-46E6-BE60-E45C1FCCE77E}"/>
              </a:ext>
            </a:extLst>
          </p:cNvPr>
          <p:cNvSpPr>
            <a:spLocks noGrp="1"/>
          </p:cNvSpPr>
          <p:nvPr>
            <p:ph idx="1"/>
          </p:nvPr>
        </p:nvSpPr>
        <p:spPr>
          <a:xfrm>
            <a:off x="1939212" y="3499658"/>
            <a:ext cx="9414588" cy="1521229"/>
          </a:xfrm>
        </p:spPr>
        <p:txBody>
          <a:bodyPr>
            <a:noAutofit/>
          </a:bodyPr>
          <a:lstStyle>
            <a:lvl1pPr marL="0" indent="0" algn="r">
              <a:spcBef>
                <a:spcPts val="0"/>
              </a:spcBef>
              <a:buFontTx/>
              <a:buNone/>
              <a:defRPr sz="2400" b="0" i="0">
                <a:solidFill>
                  <a:schemeClr val="bg1"/>
                </a:solidFill>
                <a:latin typeface="Futura Std Book" panose="020B0502020204020303" pitchFamily="34" charset="0"/>
                <a:cs typeface="Futura Medium" panose="020B0602020204020303" pitchFamily="34" charset="-79"/>
              </a:defRPr>
            </a:lvl1pPr>
            <a:lvl2pPr marL="0" indent="0" algn="r">
              <a:spcBef>
                <a:spcPts val="0"/>
              </a:spcBef>
              <a:buFontTx/>
              <a:buNone/>
              <a:defRPr sz="2400" b="0" i="0">
                <a:solidFill>
                  <a:schemeClr val="bg1"/>
                </a:solidFill>
                <a:latin typeface="Futura Std Book" panose="020B0502020204020303" pitchFamily="34" charset="0"/>
                <a:cs typeface="Futura Medium" panose="020B0602020204020303" pitchFamily="34" charset="-79"/>
              </a:defRPr>
            </a:lvl2pPr>
            <a:lvl3pPr marL="0" indent="0" algn="r">
              <a:spcBef>
                <a:spcPts val="0"/>
              </a:spcBef>
              <a:buFontTx/>
              <a:buNone/>
              <a:defRPr sz="2400" b="0" i="0">
                <a:solidFill>
                  <a:schemeClr val="bg1"/>
                </a:solidFill>
                <a:latin typeface="Futura Std Book" panose="020B0502020204020303" pitchFamily="34" charset="0"/>
                <a:cs typeface="Futura Medium" panose="020B0602020204020303" pitchFamily="34" charset="-79"/>
              </a:defRPr>
            </a:lvl3pPr>
            <a:lvl4pPr marL="0" indent="0" algn="r">
              <a:spcBef>
                <a:spcPts val="0"/>
              </a:spcBef>
              <a:buFontTx/>
              <a:buNone/>
              <a:defRPr sz="2400" b="0" i="0">
                <a:solidFill>
                  <a:schemeClr val="bg1"/>
                </a:solidFill>
                <a:latin typeface="Futura Std Book" panose="020B0502020204020303" pitchFamily="34" charset="0"/>
                <a:cs typeface="Futura Medium" panose="020B0602020204020303" pitchFamily="34" charset="-79"/>
              </a:defRPr>
            </a:lvl4pPr>
            <a:lvl5pPr marL="0" indent="0" algn="r">
              <a:spcBef>
                <a:spcPts val="0"/>
              </a:spcBef>
              <a:buFontTx/>
              <a:buNone/>
              <a:defRPr sz="2400" b="0" i="0">
                <a:solidFill>
                  <a:schemeClr val="bg1"/>
                </a:solidFill>
                <a:latin typeface="Futura Std Book" panose="020B0502020204020303" pitchFamily="34" charset="0"/>
                <a:cs typeface="Futura Medium" panose="020B0602020204020303" pitchFamily="34" charset="-79"/>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0930159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9" name="Content Placeholder 2">
            <a:extLst>
              <a:ext uri="{FF2B5EF4-FFF2-40B4-BE49-F238E27FC236}">
                <a16:creationId xmlns:a16="http://schemas.microsoft.com/office/drawing/2014/main" id="{0BE42BCD-BE1B-7C46-9AD6-F4ADAC78D643}"/>
              </a:ext>
            </a:extLst>
          </p:cNvPr>
          <p:cNvSpPr>
            <a:spLocks noGrp="1"/>
          </p:cNvSpPr>
          <p:nvPr>
            <p:ph idx="1"/>
          </p:nvPr>
        </p:nvSpPr>
        <p:spPr>
          <a:xfrm>
            <a:off x="838200" y="498764"/>
            <a:ext cx="10515600" cy="5021778"/>
          </a:xfrm>
        </p:spPr>
        <p:txBody>
          <a:bodyPr>
            <a:normAutofit/>
          </a:bodyPr>
          <a:lstStyle>
            <a:lvl1pPr marL="0" indent="0">
              <a:lnSpc>
                <a:spcPct val="150000"/>
              </a:lnSpc>
              <a:spcBef>
                <a:spcPts val="0"/>
              </a:spcBef>
              <a:buFontTx/>
              <a:buNone/>
              <a:defRPr sz="2400" b="0" i="0">
                <a:solidFill>
                  <a:srgbClr val="545756"/>
                </a:solidFill>
                <a:latin typeface="Futura Std Book" panose="020B0502020204020303" pitchFamily="34" charset="0"/>
                <a:cs typeface="Futura Medium" panose="020B0602020204020303" pitchFamily="34" charset="-79"/>
              </a:defRPr>
            </a:lvl1pPr>
            <a:lvl2pPr marL="0" indent="0">
              <a:lnSpc>
                <a:spcPct val="150000"/>
              </a:lnSpc>
              <a:spcBef>
                <a:spcPts val="0"/>
              </a:spcBef>
              <a:buFontTx/>
              <a:buNone/>
              <a:defRPr sz="2400" b="0" i="0">
                <a:solidFill>
                  <a:srgbClr val="545756"/>
                </a:solidFill>
                <a:latin typeface="Futura Std Book" panose="020B0502020204020303" pitchFamily="34" charset="0"/>
                <a:cs typeface="Futura Medium" panose="020B0602020204020303" pitchFamily="34" charset="-79"/>
              </a:defRPr>
            </a:lvl2pPr>
            <a:lvl3pPr marL="0" indent="0">
              <a:lnSpc>
                <a:spcPct val="150000"/>
              </a:lnSpc>
              <a:spcBef>
                <a:spcPts val="0"/>
              </a:spcBef>
              <a:buFontTx/>
              <a:buNone/>
              <a:defRPr sz="2400" b="0" i="0">
                <a:solidFill>
                  <a:srgbClr val="545756"/>
                </a:solidFill>
                <a:latin typeface="Futura Std Book" panose="020B0502020204020303" pitchFamily="34" charset="0"/>
                <a:cs typeface="Futura Medium" panose="020B0602020204020303" pitchFamily="34" charset="-79"/>
              </a:defRPr>
            </a:lvl3pPr>
            <a:lvl4pPr marL="0" indent="0">
              <a:lnSpc>
                <a:spcPct val="150000"/>
              </a:lnSpc>
              <a:spcBef>
                <a:spcPts val="0"/>
              </a:spcBef>
              <a:buFontTx/>
              <a:buNone/>
              <a:defRPr sz="2400" b="0" i="0">
                <a:solidFill>
                  <a:srgbClr val="545756"/>
                </a:solidFill>
                <a:latin typeface="Futura Std Book" panose="020B0502020204020303" pitchFamily="34" charset="0"/>
                <a:cs typeface="Futura Medium" panose="020B0602020204020303" pitchFamily="34" charset="-79"/>
              </a:defRPr>
            </a:lvl4pPr>
            <a:lvl5pPr marL="0" indent="0">
              <a:lnSpc>
                <a:spcPct val="150000"/>
              </a:lnSpc>
              <a:spcBef>
                <a:spcPts val="0"/>
              </a:spcBef>
              <a:buFontTx/>
              <a:buNone/>
              <a:defRPr sz="2400" b="0" i="0">
                <a:solidFill>
                  <a:srgbClr val="545756"/>
                </a:solidFill>
                <a:latin typeface="Futura Std Book" panose="020B0502020204020303" pitchFamily="34" charset="0"/>
                <a:cs typeface="Futura Medium" panose="020B0602020204020303" pitchFamily="34" charset="-79"/>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2" name="Picture 1">
            <a:extLst>
              <a:ext uri="{FF2B5EF4-FFF2-40B4-BE49-F238E27FC236}">
                <a16:creationId xmlns:a16="http://schemas.microsoft.com/office/drawing/2014/main" id="{5280F02B-83DE-45A1-8B04-ACF5DA7B96DC}"/>
              </a:ext>
            </a:extLst>
          </p:cNvPr>
          <p:cNvPicPr>
            <a:picLocks noChangeAspect="1"/>
          </p:cNvPicPr>
          <p:nvPr userDrawn="1"/>
        </p:nvPicPr>
        <p:blipFill>
          <a:blip r:embed="rId2"/>
          <a:stretch>
            <a:fillRect/>
          </a:stretch>
        </p:blipFill>
        <p:spPr>
          <a:xfrm>
            <a:off x="0" y="6054760"/>
            <a:ext cx="12192000" cy="800100"/>
          </a:xfrm>
          <a:prstGeom prst="rect">
            <a:avLst/>
          </a:prstGeom>
        </p:spPr>
      </p:pic>
      <p:sp>
        <p:nvSpPr>
          <p:cNvPr id="20" name="Title 1">
            <a:extLst>
              <a:ext uri="{FF2B5EF4-FFF2-40B4-BE49-F238E27FC236}">
                <a16:creationId xmlns:a16="http://schemas.microsoft.com/office/drawing/2014/main" id="{6C57AB75-C4D0-1144-8E48-7D6ACAF26307}"/>
              </a:ext>
            </a:extLst>
          </p:cNvPr>
          <p:cNvSpPr>
            <a:spLocks noGrp="1"/>
          </p:cNvSpPr>
          <p:nvPr>
            <p:ph type="title"/>
          </p:nvPr>
        </p:nvSpPr>
        <p:spPr>
          <a:xfrm>
            <a:off x="114993" y="6123498"/>
            <a:ext cx="8729749" cy="651375"/>
          </a:xfrm>
        </p:spPr>
        <p:txBody>
          <a:bodyPr>
            <a:noAutofit/>
          </a:bodyPr>
          <a:lstStyle>
            <a:lvl1pPr>
              <a:defRPr sz="3200" b="1" i="0" cap="all" spc="300" baseline="0">
                <a:solidFill>
                  <a:schemeClr val="bg1"/>
                </a:solidFill>
                <a:latin typeface="Futura Std Book" panose="020B0502020204020303" pitchFamily="34" charset="0"/>
                <a:cs typeface="Futura Medium" panose="020B0602020204020303" pitchFamily="34" charset="-79"/>
              </a:defRPr>
            </a:lvl1pPr>
          </a:lstStyle>
          <a:p>
            <a:endParaRPr lang="en-US" dirty="0"/>
          </a:p>
        </p:txBody>
      </p:sp>
    </p:spTree>
    <p:extLst>
      <p:ext uri="{BB962C8B-B14F-4D97-AF65-F5344CB8AC3E}">
        <p14:creationId xmlns:p14="http://schemas.microsoft.com/office/powerpoint/2010/main" val="41136444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7_Custom Layout">
    <p:spTree>
      <p:nvGrpSpPr>
        <p:cNvPr id="1" name=""/>
        <p:cNvGrpSpPr/>
        <p:nvPr/>
      </p:nvGrpSpPr>
      <p:grpSpPr>
        <a:xfrm>
          <a:off x="0" y="0"/>
          <a:ext cx="0" cy="0"/>
          <a:chOff x="0" y="0"/>
          <a:chExt cx="0" cy="0"/>
        </a:xfrm>
      </p:grpSpPr>
      <p:sp>
        <p:nvSpPr>
          <p:cNvPr id="12" name="Content Placeholder 2">
            <a:extLst>
              <a:ext uri="{FF2B5EF4-FFF2-40B4-BE49-F238E27FC236}">
                <a16:creationId xmlns:a16="http://schemas.microsoft.com/office/drawing/2014/main" id="{3AA1DB6F-2265-524C-BF87-F532A71386F1}"/>
              </a:ext>
            </a:extLst>
          </p:cNvPr>
          <p:cNvSpPr>
            <a:spLocks noGrp="1"/>
          </p:cNvSpPr>
          <p:nvPr>
            <p:ph idx="10"/>
          </p:nvPr>
        </p:nvSpPr>
        <p:spPr>
          <a:xfrm>
            <a:off x="838201" y="1432131"/>
            <a:ext cx="5171902" cy="3779949"/>
          </a:xfrm>
        </p:spPr>
        <p:txBody>
          <a:bodyPr>
            <a:normAutofit/>
          </a:bodyPr>
          <a:lstStyle>
            <a:lvl1pPr marL="0" indent="0">
              <a:lnSpc>
                <a:spcPct val="150000"/>
              </a:lnSpc>
              <a:spcBef>
                <a:spcPts val="0"/>
              </a:spcBef>
              <a:buFontTx/>
              <a:buNone/>
              <a:defRPr sz="2000" b="0" i="0">
                <a:solidFill>
                  <a:srgbClr val="545756"/>
                </a:solidFill>
                <a:latin typeface="Futura Std Book" panose="020B0502020204020303" pitchFamily="34" charset="0"/>
                <a:cs typeface="Futura Medium" panose="020B0602020204020303" pitchFamily="34" charset="-79"/>
              </a:defRPr>
            </a:lvl1pPr>
            <a:lvl2pPr marL="0" indent="0">
              <a:lnSpc>
                <a:spcPct val="150000"/>
              </a:lnSpc>
              <a:spcBef>
                <a:spcPts val="0"/>
              </a:spcBef>
              <a:buFontTx/>
              <a:buNone/>
              <a:defRPr sz="2000" b="0" i="0">
                <a:solidFill>
                  <a:srgbClr val="545756"/>
                </a:solidFill>
                <a:latin typeface="Futura Std Book" panose="020B0502020204020303" pitchFamily="34" charset="0"/>
                <a:cs typeface="Futura Medium" panose="020B0602020204020303" pitchFamily="34" charset="-79"/>
              </a:defRPr>
            </a:lvl2pPr>
            <a:lvl3pPr marL="0" indent="0">
              <a:lnSpc>
                <a:spcPct val="150000"/>
              </a:lnSpc>
              <a:spcBef>
                <a:spcPts val="0"/>
              </a:spcBef>
              <a:buFontTx/>
              <a:buNone/>
              <a:defRPr sz="2000" b="0" i="0">
                <a:solidFill>
                  <a:srgbClr val="545756"/>
                </a:solidFill>
                <a:latin typeface="Futura Std Book" panose="020B0502020204020303" pitchFamily="34" charset="0"/>
                <a:cs typeface="Futura Medium" panose="020B0602020204020303" pitchFamily="34" charset="-79"/>
              </a:defRPr>
            </a:lvl3pPr>
            <a:lvl4pPr marL="0" indent="0">
              <a:lnSpc>
                <a:spcPct val="150000"/>
              </a:lnSpc>
              <a:spcBef>
                <a:spcPts val="0"/>
              </a:spcBef>
              <a:buFontTx/>
              <a:buNone/>
              <a:defRPr sz="2000" b="0" i="0">
                <a:solidFill>
                  <a:srgbClr val="545756"/>
                </a:solidFill>
                <a:latin typeface="Futura Std Book" panose="020B0502020204020303" pitchFamily="34" charset="0"/>
                <a:cs typeface="Futura Medium" panose="020B0602020204020303" pitchFamily="34" charset="-79"/>
              </a:defRPr>
            </a:lvl4pPr>
            <a:lvl5pPr marL="0" indent="0">
              <a:lnSpc>
                <a:spcPct val="150000"/>
              </a:lnSpc>
              <a:spcBef>
                <a:spcPts val="0"/>
              </a:spcBef>
              <a:buFontTx/>
              <a:buNone/>
              <a:defRPr sz="2000" b="0" i="0">
                <a:solidFill>
                  <a:srgbClr val="545756"/>
                </a:solidFill>
                <a:latin typeface="Futura Std Book" panose="020B0502020204020303" pitchFamily="34" charset="0"/>
                <a:cs typeface="Futura Medium" panose="020B0602020204020303" pitchFamily="34" charset="-79"/>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Text Placeholder 4">
            <a:extLst>
              <a:ext uri="{FF2B5EF4-FFF2-40B4-BE49-F238E27FC236}">
                <a16:creationId xmlns:a16="http://schemas.microsoft.com/office/drawing/2014/main" id="{30D74B18-9726-E24E-A3F6-7588E685CD28}"/>
              </a:ext>
            </a:extLst>
          </p:cNvPr>
          <p:cNvSpPr>
            <a:spLocks noGrp="1"/>
          </p:cNvSpPr>
          <p:nvPr>
            <p:ph type="body" sz="quarter" idx="11"/>
          </p:nvPr>
        </p:nvSpPr>
        <p:spPr>
          <a:xfrm>
            <a:off x="838200" y="751113"/>
            <a:ext cx="5171902" cy="600075"/>
          </a:xfrm>
        </p:spPr>
        <p:txBody>
          <a:bodyPr anchor="ctr"/>
          <a:lstStyle>
            <a:lvl1pPr marL="0" indent="0">
              <a:buNone/>
              <a:defRPr sz="2400" b="1" i="0" cap="none" baseline="0">
                <a:solidFill>
                  <a:srgbClr val="00A3DB"/>
                </a:solidFill>
                <a:latin typeface="Futura Std Book" panose="020B05020202040203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5" name="Content Placeholder 2">
            <a:extLst>
              <a:ext uri="{FF2B5EF4-FFF2-40B4-BE49-F238E27FC236}">
                <a16:creationId xmlns:a16="http://schemas.microsoft.com/office/drawing/2014/main" id="{A6279A8E-DB4B-DC4F-B289-7500404C3205}"/>
              </a:ext>
            </a:extLst>
          </p:cNvPr>
          <p:cNvSpPr>
            <a:spLocks noGrp="1"/>
          </p:cNvSpPr>
          <p:nvPr>
            <p:ph idx="12"/>
          </p:nvPr>
        </p:nvSpPr>
        <p:spPr>
          <a:xfrm>
            <a:off x="6181896" y="1432131"/>
            <a:ext cx="5171902" cy="3779949"/>
          </a:xfrm>
        </p:spPr>
        <p:txBody>
          <a:bodyPr>
            <a:normAutofit/>
          </a:bodyPr>
          <a:lstStyle>
            <a:lvl1pPr marL="0" indent="0">
              <a:lnSpc>
                <a:spcPct val="150000"/>
              </a:lnSpc>
              <a:spcBef>
                <a:spcPts val="0"/>
              </a:spcBef>
              <a:buFontTx/>
              <a:buNone/>
              <a:defRPr sz="2000" b="0" i="0">
                <a:solidFill>
                  <a:srgbClr val="545756"/>
                </a:solidFill>
                <a:latin typeface="Futura Std Book" panose="020B0502020204020303" pitchFamily="34" charset="0"/>
                <a:cs typeface="Futura Medium" panose="020B0602020204020303" pitchFamily="34" charset="-79"/>
              </a:defRPr>
            </a:lvl1pPr>
            <a:lvl2pPr marL="0" indent="0">
              <a:lnSpc>
                <a:spcPct val="150000"/>
              </a:lnSpc>
              <a:spcBef>
                <a:spcPts val="0"/>
              </a:spcBef>
              <a:buFontTx/>
              <a:buNone/>
              <a:defRPr sz="2000" b="0" i="0">
                <a:solidFill>
                  <a:srgbClr val="545756"/>
                </a:solidFill>
                <a:latin typeface="Futura Std Book" panose="020B0502020204020303" pitchFamily="34" charset="0"/>
                <a:cs typeface="Futura Medium" panose="020B0602020204020303" pitchFamily="34" charset="-79"/>
              </a:defRPr>
            </a:lvl2pPr>
            <a:lvl3pPr marL="0" indent="0">
              <a:lnSpc>
                <a:spcPct val="150000"/>
              </a:lnSpc>
              <a:spcBef>
                <a:spcPts val="0"/>
              </a:spcBef>
              <a:buFontTx/>
              <a:buNone/>
              <a:defRPr sz="2000" b="0" i="0">
                <a:solidFill>
                  <a:srgbClr val="545756"/>
                </a:solidFill>
                <a:latin typeface="Futura Std Book" panose="020B0502020204020303" pitchFamily="34" charset="0"/>
                <a:cs typeface="Futura Medium" panose="020B0602020204020303" pitchFamily="34" charset="-79"/>
              </a:defRPr>
            </a:lvl3pPr>
            <a:lvl4pPr marL="0" indent="0">
              <a:lnSpc>
                <a:spcPct val="150000"/>
              </a:lnSpc>
              <a:spcBef>
                <a:spcPts val="0"/>
              </a:spcBef>
              <a:buFontTx/>
              <a:buNone/>
              <a:defRPr sz="2000" b="0" i="0">
                <a:solidFill>
                  <a:srgbClr val="545756"/>
                </a:solidFill>
                <a:latin typeface="Futura Std Book" panose="020B0502020204020303" pitchFamily="34" charset="0"/>
                <a:cs typeface="Futura Medium" panose="020B0602020204020303" pitchFamily="34" charset="-79"/>
              </a:defRPr>
            </a:lvl4pPr>
            <a:lvl5pPr marL="0" indent="0">
              <a:lnSpc>
                <a:spcPct val="150000"/>
              </a:lnSpc>
              <a:spcBef>
                <a:spcPts val="0"/>
              </a:spcBef>
              <a:buFontTx/>
              <a:buNone/>
              <a:defRPr sz="2000" b="0" i="0">
                <a:solidFill>
                  <a:srgbClr val="545756"/>
                </a:solidFill>
                <a:latin typeface="Futura Std Book" panose="020B0502020204020303" pitchFamily="34" charset="0"/>
                <a:cs typeface="Futura Medium" panose="020B0602020204020303" pitchFamily="34" charset="-79"/>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8" name="Picture 7">
            <a:extLst>
              <a:ext uri="{FF2B5EF4-FFF2-40B4-BE49-F238E27FC236}">
                <a16:creationId xmlns:a16="http://schemas.microsoft.com/office/drawing/2014/main" id="{EB7B2D20-3F2F-4536-81CE-6515B1C20B84}"/>
              </a:ext>
            </a:extLst>
          </p:cNvPr>
          <p:cNvPicPr>
            <a:picLocks noChangeAspect="1"/>
          </p:cNvPicPr>
          <p:nvPr userDrawn="1"/>
        </p:nvPicPr>
        <p:blipFill>
          <a:blip r:embed="rId2"/>
          <a:stretch>
            <a:fillRect/>
          </a:stretch>
        </p:blipFill>
        <p:spPr>
          <a:xfrm>
            <a:off x="0" y="6054760"/>
            <a:ext cx="12192000" cy="800100"/>
          </a:xfrm>
          <a:prstGeom prst="rect">
            <a:avLst/>
          </a:prstGeom>
        </p:spPr>
      </p:pic>
      <p:sp>
        <p:nvSpPr>
          <p:cNvPr id="11" name="Text Placeholder 4">
            <a:extLst>
              <a:ext uri="{FF2B5EF4-FFF2-40B4-BE49-F238E27FC236}">
                <a16:creationId xmlns:a16="http://schemas.microsoft.com/office/drawing/2014/main" id="{ADA195BF-03B9-4366-BD74-53395A748C9C}"/>
              </a:ext>
            </a:extLst>
          </p:cNvPr>
          <p:cNvSpPr>
            <a:spLocks noGrp="1"/>
          </p:cNvSpPr>
          <p:nvPr>
            <p:ph type="body" sz="quarter" idx="14"/>
          </p:nvPr>
        </p:nvSpPr>
        <p:spPr>
          <a:xfrm>
            <a:off x="6181896" y="751113"/>
            <a:ext cx="5171903" cy="600075"/>
          </a:xfrm>
        </p:spPr>
        <p:txBody>
          <a:bodyPr anchor="ctr"/>
          <a:lstStyle>
            <a:lvl1pPr marL="0" indent="0">
              <a:buNone/>
              <a:defRPr sz="2400" b="1" i="0" cap="none" baseline="0">
                <a:solidFill>
                  <a:srgbClr val="00A3DB"/>
                </a:solidFill>
                <a:latin typeface="Futura Std Book" panose="020B05020202040203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0" name="Title 1">
            <a:extLst>
              <a:ext uri="{FF2B5EF4-FFF2-40B4-BE49-F238E27FC236}">
                <a16:creationId xmlns:a16="http://schemas.microsoft.com/office/drawing/2014/main" id="{CF352066-B92A-4279-8996-40C7648EE33C}"/>
              </a:ext>
            </a:extLst>
          </p:cNvPr>
          <p:cNvSpPr>
            <a:spLocks noGrp="1"/>
          </p:cNvSpPr>
          <p:nvPr>
            <p:ph type="title"/>
          </p:nvPr>
        </p:nvSpPr>
        <p:spPr>
          <a:xfrm>
            <a:off x="114993" y="6123498"/>
            <a:ext cx="8729749" cy="651375"/>
          </a:xfrm>
        </p:spPr>
        <p:txBody>
          <a:bodyPr>
            <a:noAutofit/>
          </a:bodyPr>
          <a:lstStyle>
            <a:lvl1pPr>
              <a:defRPr sz="3200" b="1" i="0" cap="all" spc="300" baseline="0">
                <a:solidFill>
                  <a:schemeClr val="bg1"/>
                </a:solidFill>
                <a:latin typeface="Futura Std Book" panose="020B0502020204020303" pitchFamily="34" charset="0"/>
                <a:cs typeface="Futura Medium" panose="020B0602020204020303" pitchFamily="34" charset="-79"/>
              </a:defRPr>
            </a:lvl1pPr>
          </a:lstStyle>
          <a:p>
            <a:endParaRPr lang="en-US" dirty="0"/>
          </a:p>
        </p:txBody>
      </p:sp>
    </p:spTree>
    <p:extLst>
      <p:ext uri="{BB962C8B-B14F-4D97-AF65-F5344CB8AC3E}">
        <p14:creationId xmlns:p14="http://schemas.microsoft.com/office/powerpoint/2010/main" val="24890152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5280F02B-83DE-45A1-8B04-ACF5DA7B96DC}"/>
              </a:ext>
            </a:extLst>
          </p:cNvPr>
          <p:cNvPicPr>
            <a:picLocks noChangeAspect="1"/>
          </p:cNvPicPr>
          <p:nvPr userDrawn="1"/>
        </p:nvPicPr>
        <p:blipFill>
          <a:blip r:embed="rId2"/>
          <a:stretch>
            <a:fillRect/>
          </a:stretch>
        </p:blipFill>
        <p:spPr>
          <a:xfrm>
            <a:off x="0" y="6054760"/>
            <a:ext cx="12192000" cy="800100"/>
          </a:xfrm>
          <a:prstGeom prst="rect">
            <a:avLst/>
          </a:prstGeom>
        </p:spPr>
      </p:pic>
      <p:sp>
        <p:nvSpPr>
          <p:cNvPr id="4" name="Title 1">
            <a:extLst>
              <a:ext uri="{FF2B5EF4-FFF2-40B4-BE49-F238E27FC236}">
                <a16:creationId xmlns:a16="http://schemas.microsoft.com/office/drawing/2014/main" id="{654F5853-EEBB-4FAF-A7B6-F8A9C26F7FD7}"/>
              </a:ext>
            </a:extLst>
          </p:cNvPr>
          <p:cNvSpPr>
            <a:spLocks noGrp="1"/>
          </p:cNvSpPr>
          <p:nvPr>
            <p:ph type="title"/>
          </p:nvPr>
        </p:nvSpPr>
        <p:spPr>
          <a:xfrm>
            <a:off x="114993" y="6123498"/>
            <a:ext cx="8729749" cy="651375"/>
          </a:xfrm>
        </p:spPr>
        <p:txBody>
          <a:bodyPr>
            <a:noAutofit/>
          </a:bodyPr>
          <a:lstStyle>
            <a:lvl1pPr>
              <a:defRPr sz="3200" b="1" i="0" cap="all" spc="300" baseline="0">
                <a:solidFill>
                  <a:schemeClr val="bg1"/>
                </a:solidFill>
                <a:latin typeface="Futura Std Book" panose="020B0502020204020303" pitchFamily="34" charset="0"/>
                <a:cs typeface="Futura Medium" panose="020B0602020204020303" pitchFamily="34" charset="-79"/>
              </a:defRPr>
            </a:lvl1pPr>
          </a:lstStyle>
          <a:p>
            <a:endParaRPr lang="en-US" dirty="0"/>
          </a:p>
        </p:txBody>
      </p:sp>
    </p:spTree>
    <p:extLst>
      <p:ext uri="{BB962C8B-B14F-4D97-AF65-F5344CB8AC3E}">
        <p14:creationId xmlns:p14="http://schemas.microsoft.com/office/powerpoint/2010/main" val="12690003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9FCFD3-09FF-7E7C-111F-EB72805FF557}"/>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4644882F-7674-CD2C-3ED2-2F0E6A39D98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72FD4723-CE59-028F-209E-6EE5FCFA21C7}"/>
              </a:ext>
            </a:extLst>
          </p:cNvPr>
          <p:cNvSpPr>
            <a:spLocks noGrp="1"/>
          </p:cNvSpPr>
          <p:nvPr>
            <p:ph type="dt" sz="half" idx="10"/>
          </p:nvPr>
        </p:nvSpPr>
        <p:spPr/>
        <p:txBody>
          <a:bodyPr/>
          <a:lstStyle/>
          <a:p>
            <a:fld id="{9B69C521-60CD-400B-8C65-71077C325988}" type="datetimeFigureOut">
              <a:rPr lang="en-CA" smtClean="0"/>
              <a:t>2024-05-15</a:t>
            </a:fld>
            <a:endParaRPr lang="en-CA"/>
          </a:p>
        </p:txBody>
      </p:sp>
      <p:sp>
        <p:nvSpPr>
          <p:cNvPr id="5" name="Footer Placeholder 4">
            <a:extLst>
              <a:ext uri="{FF2B5EF4-FFF2-40B4-BE49-F238E27FC236}">
                <a16:creationId xmlns:a16="http://schemas.microsoft.com/office/drawing/2014/main" id="{477306B8-065D-50A4-2D60-9BDFD93BC035}"/>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7B5C16AC-8AF1-ACDB-DC4D-5FE92CB63F68}"/>
              </a:ext>
            </a:extLst>
          </p:cNvPr>
          <p:cNvSpPr>
            <a:spLocks noGrp="1"/>
          </p:cNvSpPr>
          <p:nvPr>
            <p:ph type="sldNum" sz="quarter" idx="12"/>
          </p:nvPr>
        </p:nvSpPr>
        <p:spPr/>
        <p:txBody>
          <a:bodyPr/>
          <a:lstStyle/>
          <a:p>
            <a:fld id="{C003D3AA-41C2-4E67-B0BA-58139FDD69A5}" type="slidenum">
              <a:rPr lang="en-CA" smtClean="0"/>
              <a:t>‹#›</a:t>
            </a:fld>
            <a:endParaRPr lang="en-CA"/>
          </a:p>
        </p:txBody>
      </p:sp>
    </p:spTree>
    <p:extLst>
      <p:ext uri="{BB962C8B-B14F-4D97-AF65-F5344CB8AC3E}">
        <p14:creationId xmlns:p14="http://schemas.microsoft.com/office/powerpoint/2010/main" val="355415492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F8271EC-1377-4948-B568-5A804B27766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CE72CDB-B705-AE42-9828-A005FB4ACD1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311DA41-F4F9-0B49-9DB6-14E0D12490A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85A216-3D80-F344-8FA8-F0899BE2B5F2}" type="datetimeFigureOut">
              <a:rPr lang="en-US" smtClean="0"/>
              <a:t>5/15/2024</a:t>
            </a:fld>
            <a:endParaRPr lang="en-US"/>
          </a:p>
        </p:txBody>
      </p:sp>
      <p:sp>
        <p:nvSpPr>
          <p:cNvPr id="5" name="Footer Placeholder 4">
            <a:extLst>
              <a:ext uri="{FF2B5EF4-FFF2-40B4-BE49-F238E27FC236}">
                <a16:creationId xmlns:a16="http://schemas.microsoft.com/office/drawing/2014/main" id="{CF543D4B-42D0-C349-A170-920742CAE98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79EA4A6-4875-E340-8D25-9C13EE2DEB4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7EE833-493A-6043-9598-1446C635F86D}" type="slidenum">
              <a:rPr lang="en-US" smtClean="0"/>
              <a:t>‹#›</a:t>
            </a:fld>
            <a:endParaRPr lang="en-US"/>
          </a:p>
        </p:txBody>
      </p:sp>
    </p:spTree>
    <p:extLst>
      <p:ext uri="{BB962C8B-B14F-4D97-AF65-F5344CB8AC3E}">
        <p14:creationId xmlns:p14="http://schemas.microsoft.com/office/powerpoint/2010/main" val="341884860"/>
      </p:ext>
    </p:extLst>
  </p:cSld>
  <p:clrMap bg1="lt1" tx1="dk1" bg2="lt2" tx2="dk2" accent1="accent1" accent2="accent2" accent3="accent3" accent4="accent4" accent5="accent5" accent6="accent6" hlink="hlink" folHlink="folHlink"/>
  <p:sldLayoutIdLst>
    <p:sldLayoutId id="2147483649" r:id="rId1"/>
    <p:sldLayoutId id="2147483652" r:id="rId2"/>
    <p:sldLayoutId id="2147483670" r:id="rId3"/>
    <p:sldLayoutId id="2147483673" r:id="rId4"/>
    <p:sldLayoutId id="2147483674" r:id="rId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9.xml"/><Relationship Id="rId1" Type="http://schemas.openxmlformats.org/officeDocument/2006/relationships/slideLayout" Target="../slideLayouts/slideLayout4.xml"/><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9.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808209A-7763-4102-8802-683CEEC75F07}"/>
              </a:ext>
            </a:extLst>
          </p:cNvPr>
          <p:cNvSpPr>
            <a:spLocks noGrp="1"/>
          </p:cNvSpPr>
          <p:nvPr>
            <p:ph type="title"/>
          </p:nvPr>
        </p:nvSpPr>
        <p:spPr/>
        <p:txBody>
          <a:bodyPr>
            <a:normAutofit/>
          </a:bodyPr>
          <a:lstStyle/>
          <a:p>
            <a:r>
              <a:rPr lang="en-US" dirty="0"/>
              <a:t>Leveraging Team Dynamics</a:t>
            </a:r>
            <a:endParaRPr lang="en-CA" dirty="0"/>
          </a:p>
        </p:txBody>
      </p:sp>
      <p:sp>
        <p:nvSpPr>
          <p:cNvPr id="4" name="Content Placeholder 3">
            <a:extLst>
              <a:ext uri="{FF2B5EF4-FFF2-40B4-BE49-F238E27FC236}">
                <a16:creationId xmlns:a16="http://schemas.microsoft.com/office/drawing/2014/main" id="{D815568B-CDD4-475C-9B7A-C2F92FC4E907}"/>
              </a:ext>
            </a:extLst>
          </p:cNvPr>
          <p:cNvSpPr>
            <a:spLocks noGrp="1"/>
          </p:cNvSpPr>
          <p:nvPr>
            <p:ph idx="1"/>
          </p:nvPr>
        </p:nvSpPr>
        <p:spPr/>
        <p:txBody>
          <a:bodyPr/>
          <a:lstStyle/>
          <a:p>
            <a:r>
              <a:rPr lang="en-US" dirty="0"/>
              <a:t>Insights &amp; Tools for HR Leaders</a:t>
            </a:r>
            <a:endParaRPr lang="en-CA" dirty="0"/>
          </a:p>
        </p:txBody>
      </p:sp>
    </p:spTree>
    <p:extLst>
      <p:ext uri="{BB962C8B-B14F-4D97-AF65-F5344CB8AC3E}">
        <p14:creationId xmlns:p14="http://schemas.microsoft.com/office/powerpoint/2010/main" val="23912002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FB5D09-6006-CACE-E8A3-BF59ED7601F0}"/>
              </a:ext>
            </a:extLst>
          </p:cNvPr>
          <p:cNvSpPr>
            <a:spLocks noGrp="1"/>
          </p:cNvSpPr>
          <p:nvPr>
            <p:ph type="title"/>
          </p:nvPr>
        </p:nvSpPr>
        <p:spPr/>
        <p:txBody>
          <a:bodyPr/>
          <a:lstStyle/>
          <a:p>
            <a:r>
              <a:rPr lang="en-US" dirty="0"/>
              <a:t>Change</a:t>
            </a:r>
            <a:endParaRPr lang="en-CA" dirty="0"/>
          </a:p>
        </p:txBody>
      </p:sp>
      <p:graphicFrame>
        <p:nvGraphicFramePr>
          <p:cNvPr id="9" name="Chart 8">
            <a:extLst>
              <a:ext uri="{FF2B5EF4-FFF2-40B4-BE49-F238E27FC236}">
                <a16:creationId xmlns:a16="http://schemas.microsoft.com/office/drawing/2014/main" id="{9612D575-A332-4DE3-8D13-0FEB40660EFA}"/>
              </a:ext>
            </a:extLst>
          </p:cNvPr>
          <p:cNvGraphicFramePr>
            <a:graphicFrameLocks/>
          </p:cNvGraphicFramePr>
          <p:nvPr>
            <p:extLst>
              <p:ext uri="{D42A27DB-BD31-4B8C-83A1-F6EECF244321}">
                <p14:modId xmlns:p14="http://schemas.microsoft.com/office/powerpoint/2010/main" val="776277462"/>
              </p:ext>
            </p:extLst>
          </p:nvPr>
        </p:nvGraphicFramePr>
        <p:xfrm>
          <a:off x="631861" y="1215560"/>
          <a:ext cx="5919627" cy="3623567"/>
        </p:xfrm>
        <a:graphic>
          <a:graphicData uri="http://schemas.openxmlformats.org/drawingml/2006/chart">
            <c:chart xmlns:c="http://schemas.openxmlformats.org/drawingml/2006/chart" xmlns:r="http://schemas.openxmlformats.org/officeDocument/2006/relationships" r:id="rId3"/>
          </a:graphicData>
        </a:graphic>
      </p:graphicFrame>
      <p:sp>
        <p:nvSpPr>
          <p:cNvPr id="10" name="TextBox 9">
            <a:extLst>
              <a:ext uri="{FF2B5EF4-FFF2-40B4-BE49-F238E27FC236}">
                <a16:creationId xmlns:a16="http://schemas.microsoft.com/office/drawing/2014/main" id="{D4C725A3-AB4C-F3CD-F5B5-FF749A299EDB}"/>
              </a:ext>
            </a:extLst>
          </p:cNvPr>
          <p:cNvSpPr txBox="1"/>
          <p:nvPr/>
        </p:nvSpPr>
        <p:spPr>
          <a:xfrm>
            <a:off x="7183349" y="1750070"/>
            <a:ext cx="4376791" cy="2554545"/>
          </a:xfrm>
          <a:prstGeom prst="rect">
            <a:avLst/>
          </a:prstGeom>
          <a:solidFill>
            <a:srgbClr val="005EBC"/>
          </a:solidFill>
          <a:ln>
            <a:noFill/>
          </a:ln>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3200" b="1" i="0" dirty="0">
                <a:solidFill>
                  <a:schemeClr val="bg1"/>
                </a:solidFill>
                <a:latin typeface="Futura Std Book" panose="020B0502020204020303" pitchFamily="34" charset="0"/>
              </a:rPr>
              <a:t>How effectively does your organization support employees during times of change?</a:t>
            </a:r>
            <a:endParaRPr lang="en-CA" sz="3200" b="1" i="0" dirty="0">
              <a:solidFill>
                <a:schemeClr val="bg1"/>
              </a:solidFill>
              <a:latin typeface="Futura Std Book" panose="020B0502020204020303" pitchFamily="34" charset="0"/>
            </a:endParaRPr>
          </a:p>
        </p:txBody>
      </p:sp>
    </p:spTree>
    <p:extLst>
      <p:ext uri="{BB962C8B-B14F-4D97-AF65-F5344CB8AC3E}">
        <p14:creationId xmlns:p14="http://schemas.microsoft.com/office/powerpoint/2010/main" val="2277750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9" grpId="0">
        <p:bldAsOne/>
      </p:bldGraphic>
      <p:bldP spid="10"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4477F6E-3CF2-D24C-9D6C-B0B2E3B1CEBA}"/>
              </a:ext>
            </a:extLst>
          </p:cNvPr>
          <p:cNvSpPr>
            <a:spLocks noGrp="1"/>
          </p:cNvSpPr>
          <p:nvPr>
            <p:ph type="title"/>
          </p:nvPr>
        </p:nvSpPr>
        <p:spPr/>
        <p:txBody>
          <a:bodyPr/>
          <a:lstStyle/>
          <a:p>
            <a:r>
              <a:rPr lang="en-US" dirty="0"/>
              <a:t>Your Style</a:t>
            </a:r>
            <a:endParaRPr lang="en-CA" dirty="0"/>
          </a:p>
        </p:txBody>
      </p:sp>
    </p:spTree>
    <p:extLst>
      <p:ext uri="{BB962C8B-B14F-4D97-AF65-F5344CB8AC3E}">
        <p14:creationId xmlns:p14="http://schemas.microsoft.com/office/powerpoint/2010/main" val="16736142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86F4DB-DD94-9EC1-C86B-17A1FDD9D8B1}"/>
              </a:ext>
            </a:extLst>
          </p:cNvPr>
          <p:cNvSpPr>
            <a:spLocks noGrp="1"/>
          </p:cNvSpPr>
          <p:nvPr>
            <p:ph type="title"/>
          </p:nvPr>
        </p:nvSpPr>
        <p:spPr/>
        <p:txBody>
          <a:bodyPr/>
          <a:lstStyle/>
          <a:p>
            <a:r>
              <a:rPr lang="en-US" dirty="0"/>
              <a:t>Change Style</a:t>
            </a:r>
            <a:endParaRPr lang="en-CA" dirty="0"/>
          </a:p>
        </p:txBody>
      </p:sp>
      <p:grpSp>
        <p:nvGrpSpPr>
          <p:cNvPr id="5" name="Group 4">
            <a:extLst>
              <a:ext uri="{FF2B5EF4-FFF2-40B4-BE49-F238E27FC236}">
                <a16:creationId xmlns:a16="http://schemas.microsoft.com/office/drawing/2014/main" id="{AAEDAAE5-9F3A-4B44-6D35-1DA7654ACB91}"/>
              </a:ext>
            </a:extLst>
          </p:cNvPr>
          <p:cNvGrpSpPr/>
          <p:nvPr/>
        </p:nvGrpSpPr>
        <p:grpSpPr>
          <a:xfrm>
            <a:off x="3158751" y="389797"/>
            <a:ext cx="5874499" cy="5275601"/>
            <a:chOff x="3158751" y="498474"/>
            <a:chExt cx="5874499" cy="5275601"/>
          </a:xfrm>
        </p:grpSpPr>
        <p:sp>
          <p:nvSpPr>
            <p:cNvPr id="6" name="Arrow: Quad 5">
              <a:extLst>
                <a:ext uri="{FF2B5EF4-FFF2-40B4-BE49-F238E27FC236}">
                  <a16:creationId xmlns:a16="http://schemas.microsoft.com/office/drawing/2014/main" id="{55BE495F-5E5C-EECB-44FF-71CF97CC2FFF}"/>
                </a:ext>
              </a:extLst>
            </p:cNvPr>
            <p:cNvSpPr/>
            <p:nvPr/>
          </p:nvSpPr>
          <p:spPr>
            <a:xfrm>
              <a:off x="3158751" y="498474"/>
              <a:ext cx="5874499" cy="5275601"/>
            </a:xfrm>
            <a:prstGeom prst="quadArrow">
              <a:avLst>
                <a:gd name="adj1" fmla="val 2000"/>
                <a:gd name="adj2" fmla="val 4000"/>
                <a:gd name="adj3" fmla="val 5000"/>
              </a:avLst>
            </a:prstGeom>
            <a:solidFill>
              <a:schemeClr val="dk1">
                <a:alpha val="50000"/>
              </a:schemeClr>
            </a:solidFill>
            <a:ln>
              <a:no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a:lstStyle/>
            <a:p>
              <a:endParaRPr lang="en-CA">
                <a:latin typeface="Futura Std Book" panose="020B0502020204020303"/>
              </a:endParaRPr>
            </a:p>
          </p:txBody>
        </p:sp>
        <p:sp>
          <p:nvSpPr>
            <p:cNvPr id="11" name="Oval 10">
              <a:extLst>
                <a:ext uri="{FF2B5EF4-FFF2-40B4-BE49-F238E27FC236}">
                  <a16:creationId xmlns:a16="http://schemas.microsoft.com/office/drawing/2014/main" id="{BCAED463-4858-F4AD-33B9-FB2114F148A0}"/>
                </a:ext>
              </a:extLst>
            </p:cNvPr>
            <p:cNvSpPr/>
            <p:nvPr/>
          </p:nvSpPr>
          <p:spPr>
            <a:xfrm>
              <a:off x="4758918" y="1992773"/>
              <a:ext cx="2674165" cy="2009140"/>
            </a:xfrm>
            <a:prstGeom prst="ellipse">
              <a:avLst/>
            </a:prstGeom>
            <a:solidFill>
              <a:schemeClr val="accent1">
                <a:alpha val="15000"/>
              </a:schemeClr>
            </a:solidFill>
            <a:ln>
              <a:noFill/>
            </a:ln>
          </p:spPr>
          <p:style>
            <a:lnRef idx="0">
              <a:scrgbClr r="0" g="0" b="0"/>
            </a:lnRef>
            <a:fillRef idx="0">
              <a:scrgbClr r="0" g="0" b="0"/>
            </a:fillRef>
            <a:effectRef idx="0">
              <a:scrgbClr r="0" g="0" b="0"/>
            </a:effectRef>
            <a:fontRef idx="minor">
              <a:schemeClr val="lt1"/>
            </a:fontRef>
          </p:style>
          <p:txBody>
            <a:bodyPr spcFirstLastPara="0" vert="horz" wrap="square" lIns="200948" tIns="200948" rIns="200948" bIns="200948" numCol="1" spcCol="1270" anchor="ctr" anchorCtr="0">
              <a:noAutofit/>
            </a:bodyPr>
            <a:lstStyle/>
            <a:p>
              <a:pPr marL="0" lvl="0" indent="0" algn="ctr" defTabSz="1200150">
                <a:lnSpc>
                  <a:spcPct val="90000"/>
                </a:lnSpc>
                <a:spcBef>
                  <a:spcPct val="0"/>
                </a:spcBef>
                <a:spcAft>
                  <a:spcPct val="35000"/>
                </a:spcAft>
                <a:buNone/>
              </a:pPr>
              <a:r>
                <a:rPr lang="en-US" dirty="0">
                  <a:latin typeface="Futura Std Book" panose="020B0502020204020303"/>
                </a:rPr>
                <a:t>Incremental Improvers</a:t>
              </a:r>
              <a:endParaRPr lang="en-CA" kern="1200" dirty="0">
                <a:latin typeface="Futura Std Book" panose="020B0502020204020303"/>
              </a:endParaRPr>
            </a:p>
          </p:txBody>
        </p:sp>
        <p:sp>
          <p:nvSpPr>
            <p:cNvPr id="7" name="Oval 6">
              <a:extLst>
                <a:ext uri="{FF2B5EF4-FFF2-40B4-BE49-F238E27FC236}">
                  <a16:creationId xmlns:a16="http://schemas.microsoft.com/office/drawing/2014/main" id="{DEE61E44-A866-62AB-C498-825180A830DF}"/>
                </a:ext>
              </a:extLst>
            </p:cNvPr>
            <p:cNvSpPr/>
            <p:nvPr/>
          </p:nvSpPr>
          <p:spPr>
            <a:xfrm>
              <a:off x="3167588" y="516740"/>
              <a:ext cx="2674165" cy="2009140"/>
            </a:xfrm>
            <a:prstGeom prst="ellipse">
              <a:avLst/>
            </a:prstGeom>
            <a:solidFill>
              <a:schemeClr val="accent2">
                <a:alpha val="15000"/>
              </a:schemeClr>
            </a:solidFill>
            <a:ln>
              <a:noFill/>
            </a:ln>
          </p:spPr>
          <p:style>
            <a:lnRef idx="0">
              <a:scrgbClr r="0" g="0" b="0"/>
            </a:lnRef>
            <a:fillRef idx="0">
              <a:scrgbClr r="0" g="0" b="0"/>
            </a:fillRef>
            <a:effectRef idx="0">
              <a:scrgbClr r="0" g="0" b="0"/>
            </a:effectRef>
            <a:fontRef idx="minor">
              <a:schemeClr val="lt1"/>
            </a:fontRef>
          </p:style>
          <p:txBody>
            <a:bodyPr spcFirstLastPara="0" vert="horz" wrap="square" lIns="200948" tIns="200948" rIns="200948" bIns="200948" numCol="1" spcCol="1270" anchor="ctr" anchorCtr="0">
              <a:noAutofit/>
            </a:bodyPr>
            <a:lstStyle/>
            <a:p>
              <a:pPr marL="0" lvl="0" indent="0" algn="ctr" defTabSz="1200150">
                <a:lnSpc>
                  <a:spcPct val="90000"/>
                </a:lnSpc>
                <a:spcBef>
                  <a:spcPct val="0"/>
                </a:spcBef>
                <a:spcAft>
                  <a:spcPct val="35000"/>
                </a:spcAft>
                <a:buNone/>
              </a:pPr>
              <a:r>
                <a:rPr lang="en-US" dirty="0">
                  <a:latin typeface="Futura Std Book" panose="020B0502020204020303"/>
                </a:rPr>
                <a:t>Adaptable Contributors</a:t>
              </a:r>
              <a:endParaRPr lang="en-CA" kern="1200" dirty="0">
                <a:latin typeface="Futura Std Book" panose="020B0502020204020303"/>
              </a:endParaRPr>
            </a:p>
          </p:txBody>
        </p:sp>
        <p:sp>
          <p:nvSpPr>
            <p:cNvPr id="8" name="Oval 7">
              <a:extLst>
                <a:ext uri="{FF2B5EF4-FFF2-40B4-BE49-F238E27FC236}">
                  <a16:creationId xmlns:a16="http://schemas.microsoft.com/office/drawing/2014/main" id="{4DFECCD3-80F0-64EB-56EC-25428CDCD211}"/>
                </a:ext>
              </a:extLst>
            </p:cNvPr>
            <p:cNvSpPr/>
            <p:nvPr/>
          </p:nvSpPr>
          <p:spPr>
            <a:xfrm>
              <a:off x="6350247" y="516740"/>
              <a:ext cx="2674165" cy="2009140"/>
            </a:xfrm>
            <a:prstGeom prst="ellipse">
              <a:avLst/>
            </a:prstGeom>
            <a:ln/>
          </p:spPr>
          <p:style>
            <a:lnRef idx="0">
              <a:schemeClr val="accent3"/>
            </a:lnRef>
            <a:fillRef idx="3">
              <a:schemeClr val="accent3"/>
            </a:fillRef>
            <a:effectRef idx="3">
              <a:schemeClr val="accent3"/>
            </a:effectRef>
            <a:fontRef idx="minor">
              <a:schemeClr val="lt1"/>
            </a:fontRef>
          </p:style>
          <p:txBody>
            <a:bodyPr spcFirstLastPara="0" vert="horz" wrap="square" lIns="200948" tIns="200948" rIns="200948" bIns="200948" numCol="1" spcCol="1270" anchor="ctr" anchorCtr="0">
              <a:noAutofit/>
            </a:bodyPr>
            <a:lstStyle/>
            <a:p>
              <a:pPr marL="0" lvl="0" indent="0" algn="ctr" defTabSz="1200150">
                <a:lnSpc>
                  <a:spcPct val="90000"/>
                </a:lnSpc>
                <a:spcBef>
                  <a:spcPct val="0"/>
                </a:spcBef>
                <a:spcAft>
                  <a:spcPct val="35000"/>
                </a:spcAft>
                <a:buNone/>
              </a:pPr>
              <a:r>
                <a:rPr lang="en-US" kern="1200" dirty="0">
                  <a:latin typeface="Futura Std Book" panose="020B0502020204020303"/>
                </a:rPr>
                <a:t>Change Catalysts</a:t>
              </a:r>
              <a:endParaRPr lang="en-CA" kern="1200" dirty="0">
                <a:latin typeface="Futura Std Book" panose="020B0502020204020303"/>
              </a:endParaRPr>
            </a:p>
          </p:txBody>
        </p:sp>
        <p:sp>
          <p:nvSpPr>
            <p:cNvPr id="9" name="Oval 8">
              <a:extLst>
                <a:ext uri="{FF2B5EF4-FFF2-40B4-BE49-F238E27FC236}">
                  <a16:creationId xmlns:a16="http://schemas.microsoft.com/office/drawing/2014/main" id="{B60AAF69-6DFE-2AB1-7C4E-63CF076E66D0}"/>
                </a:ext>
              </a:extLst>
            </p:cNvPr>
            <p:cNvSpPr/>
            <p:nvPr/>
          </p:nvSpPr>
          <p:spPr>
            <a:xfrm>
              <a:off x="3167588" y="3493919"/>
              <a:ext cx="2674165" cy="2009140"/>
            </a:xfrm>
            <a:prstGeom prst="ellipse">
              <a:avLst/>
            </a:prstGeom>
            <a:solidFill>
              <a:schemeClr val="accent4">
                <a:alpha val="15000"/>
              </a:schemeClr>
            </a:solidFill>
            <a:ln>
              <a:noFill/>
            </a:ln>
          </p:spPr>
          <p:style>
            <a:lnRef idx="0">
              <a:scrgbClr r="0" g="0" b="0"/>
            </a:lnRef>
            <a:fillRef idx="0">
              <a:scrgbClr r="0" g="0" b="0"/>
            </a:fillRef>
            <a:effectRef idx="0">
              <a:scrgbClr r="0" g="0" b="0"/>
            </a:effectRef>
            <a:fontRef idx="minor">
              <a:schemeClr val="lt1"/>
            </a:fontRef>
          </p:style>
          <p:txBody>
            <a:bodyPr spcFirstLastPara="0" vert="horz" wrap="square" lIns="200948" tIns="200948" rIns="200948" bIns="200948" numCol="1" spcCol="1270" anchor="ctr" anchorCtr="0">
              <a:noAutofit/>
            </a:bodyPr>
            <a:lstStyle/>
            <a:p>
              <a:pPr marL="0" lvl="0" indent="0" algn="ctr" defTabSz="1200150">
                <a:lnSpc>
                  <a:spcPct val="90000"/>
                </a:lnSpc>
                <a:spcBef>
                  <a:spcPct val="0"/>
                </a:spcBef>
                <a:spcAft>
                  <a:spcPct val="35000"/>
                </a:spcAft>
                <a:buNone/>
              </a:pPr>
              <a:r>
                <a:rPr lang="en-US" kern="1200" dirty="0">
                  <a:latin typeface="Futura Std Book" panose="020B0502020204020303"/>
                </a:rPr>
                <a:t>Status Quo Stalwarts</a:t>
              </a:r>
              <a:endParaRPr lang="en-CA" kern="1200" dirty="0">
                <a:latin typeface="Futura Std Book" panose="020B0502020204020303"/>
              </a:endParaRPr>
            </a:p>
          </p:txBody>
        </p:sp>
        <p:sp>
          <p:nvSpPr>
            <p:cNvPr id="10" name="Oval 9">
              <a:extLst>
                <a:ext uri="{FF2B5EF4-FFF2-40B4-BE49-F238E27FC236}">
                  <a16:creationId xmlns:a16="http://schemas.microsoft.com/office/drawing/2014/main" id="{9EAF3E66-207E-7D3C-3F14-CE5A50059A7A}"/>
                </a:ext>
              </a:extLst>
            </p:cNvPr>
            <p:cNvSpPr/>
            <p:nvPr/>
          </p:nvSpPr>
          <p:spPr>
            <a:xfrm>
              <a:off x="6350247" y="3493919"/>
              <a:ext cx="2674165" cy="2009140"/>
            </a:xfrm>
            <a:prstGeom prst="ellipse">
              <a:avLst/>
            </a:prstGeom>
            <a:solidFill>
              <a:schemeClr val="accent5">
                <a:alpha val="15000"/>
              </a:schemeClr>
            </a:solidFill>
            <a:ln>
              <a:noFill/>
            </a:ln>
          </p:spPr>
          <p:style>
            <a:lnRef idx="0">
              <a:scrgbClr r="0" g="0" b="0"/>
            </a:lnRef>
            <a:fillRef idx="0">
              <a:scrgbClr r="0" g="0" b="0"/>
            </a:fillRef>
            <a:effectRef idx="0">
              <a:scrgbClr r="0" g="0" b="0"/>
            </a:effectRef>
            <a:fontRef idx="minor">
              <a:schemeClr val="lt1"/>
            </a:fontRef>
          </p:style>
          <p:txBody>
            <a:bodyPr spcFirstLastPara="0" vert="horz" wrap="square" lIns="200948" tIns="200948" rIns="200948" bIns="200948" numCol="1" spcCol="1270" anchor="ctr" anchorCtr="0">
              <a:noAutofit/>
            </a:bodyPr>
            <a:lstStyle/>
            <a:p>
              <a:pPr marL="0" lvl="0" indent="0" algn="ctr" defTabSz="1200150">
                <a:lnSpc>
                  <a:spcPct val="90000"/>
                </a:lnSpc>
                <a:spcBef>
                  <a:spcPct val="0"/>
                </a:spcBef>
                <a:spcAft>
                  <a:spcPct val="35000"/>
                </a:spcAft>
                <a:buNone/>
              </a:pPr>
              <a:r>
                <a:rPr lang="en-US" dirty="0">
                  <a:latin typeface="Futura Std Book" panose="020B0502020204020303"/>
                </a:rPr>
                <a:t>Change Drivers</a:t>
              </a:r>
              <a:endParaRPr lang="en-CA" kern="1200" dirty="0">
                <a:latin typeface="Futura Std Book" panose="020B0502020204020303"/>
              </a:endParaRPr>
            </a:p>
          </p:txBody>
        </p:sp>
      </p:grpSp>
    </p:spTree>
    <p:extLst>
      <p:ext uri="{BB962C8B-B14F-4D97-AF65-F5344CB8AC3E}">
        <p14:creationId xmlns:p14="http://schemas.microsoft.com/office/powerpoint/2010/main" val="8402477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86F4DB-DD94-9EC1-C86B-17A1FDD9D8B1}"/>
              </a:ext>
            </a:extLst>
          </p:cNvPr>
          <p:cNvSpPr>
            <a:spLocks noGrp="1"/>
          </p:cNvSpPr>
          <p:nvPr>
            <p:ph type="title"/>
          </p:nvPr>
        </p:nvSpPr>
        <p:spPr/>
        <p:txBody>
          <a:bodyPr/>
          <a:lstStyle/>
          <a:p>
            <a:r>
              <a:rPr lang="en-US" dirty="0"/>
              <a:t>Change Style</a:t>
            </a:r>
            <a:endParaRPr lang="en-CA" dirty="0"/>
          </a:p>
        </p:txBody>
      </p:sp>
      <p:grpSp>
        <p:nvGrpSpPr>
          <p:cNvPr id="5" name="Group 4">
            <a:extLst>
              <a:ext uri="{FF2B5EF4-FFF2-40B4-BE49-F238E27FC236}">
                <a16:creationId xmlns:a16="http://schemas.microsoft.com/office/drawing/2014/main" id="{AAEDAAE5-9F3A-4B44-6D35-1DA7654ACB91}"/>
              </a:ext>
            </a:extLst>
          </p:cNvPr>
          <p:cNvGrpSpPr/>
          <p:nvPr/>
        </p:nvGrpSpPr>
        <p:grpSpPr>
          <a:xfrm>
            <a:off x="3158751" y="389797"/>
            <a:ext cx="5874499" cy="5275601"/>
            <a:chOff x="3158751" y="498474"/>
            <a:chExt cx="5874499" cy="5275601"/>
          </a:xfrm>
        </p:grpSpPr>
        <p:sp>
          <p:nvSpPr>
            <p:cNvPr id="6" name="Arrow: Quad 5">
              <a:extLst>
                <a:ext uri="{FF2B5EF4-FFF2-40B4-BE49-F238E27FC236}">
                  <a16:creationId xmlns:a16="http://schemas.microsoft.com/office/drawing/2014/main" id="{55BE495F-5E5C-EECB-44FF-71CF97CC2FFF}"/>
                </a:ext>
              </a:extLst>
            </p:cNvPr>
            <p:cNvSpPr/>
            <p:nvPr/>
          </p:nvSpPr>
          <p:spPr>
            <a:xfrm>
              <a:off x="3158751" y="498474"/>
              <a:ext cx="5874499" cy="5275601"/>
            </a:xfrm>
            <a:prstGeom prst="quadArrow">
              <a:avLst>
                <a:gd name="adj1" fmla="val 2000"/>
                <a:gd name="adj2" fmla="val 4000"/>
                <a:gd name="adj3" fmla="val 5000"/>
              </a:avLst>
            </a:prstGeom>
            <a:solidFill>
              <a:schemeClr val="dk1">
                <a:alpha val="50000"/>
              </a:schemeClr>
            </a:solidFill>
            <a:ln>
              <a:no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a:lstStyle/>
            <a:p>
              <a:endParaRPr lang="en-CA">
                <a:latin typeface="Futura Std Book" panose="020B0502020204020303"/>
              </a:endParaRPr>
            </a:p>
          </p:txBody>
        </p:sp>
        <p:sp>
          <p:nvSpPr>
            <p:cNvPr id="11" name="Oval 10">
              <a:extLst>
                <a:ext uri="{FF2B5EF4-FFF2-40B4-BE49-F238E27FC236}">
                  <a16:creationId xmlns:a16="http://schemas.microsoft.com/office/drawing/2014/main" id="{BCAED463-4858-F4AD-33B9-FB2114F148A0}"/>
                </a:ext>
              </a:extLst>
            </p:cNvPr>
            <p:cNvSpPr/>
            <p:nvPr/>
          </p:nvSpPr>
          <p:spPr>
            <a:xfrm>
              <a:off x="4758918" y="1992773"/>
              <a:ext cx="2674165" cy="2009140"/>
            </a:xfrm>
            <a:prstGeom prst="ellipse">
              <a:avLst/>
            </a:prstGeom>
            <a:solidFill>
              <a:schemeClr val="accent1">
                <a:alpha val="15000"/>
              </a:schemeClr>
            </a:solidFill>
            <a:ln>
              <a:noFill/>
            </a:ln>
          </p:spPr>
          <p:style>
            <a:lnRef idx="0">
              <a:scrgbClr r="0" g="0" b="0"/>
            </a:lnRef>
            <a:fillRef idx="0">
              <a:scrgbClr r="0" g="0" b="0"/>
            </a:fillRef>
            <a:effectRef idx="0">
              <a:scrgbClr r="0" g="0" b="0"/>
            </a:effectRef>
            <a:fontRef idx="minor">
              <a:schemeClr val="lt1"/>
            </a:fontRef>
          </p:style>
          <p:txBody>
            <a:bodyPr spcFirstLastPara="0" vert="horz" wrap="square" lIns="200948" tIns="200948" rIns="200948" bIns="200948" numCol="1" spcCol="1270" anchor="ctr" anchorCtr="0">
              <a:noAutofit/>
            </a:bodyPr>
            <a:lstStyle/>
            <a:p>
              <a:pPr marL="0" lvl="0" indent="0" algn="ctr" defTabSz="1200150">
                <a:lnSpc>
                  <a:spcPct val="90000"/>
                </a:lnSpc>
                <a:spcBef>
                  <a:spcPct val="0"/>
                </a:spcBef>
                <a:spcAft>
                  <a:spcPct val="35000"/>
                </a:spcAft>
                <a:buNone/>
              </a:pPr>
              <a:r>
                <a:rPr lang="en-US" dirty="0">
                  <a:latin typeface="Futura Std Book" panose="020B0502020204020303"/>
                </a:rPr>
                <a:t>Incremental Improvers</a:t>
              </a:r>
              <a:endParaRPr lang="en-CA" kern="1200" dirty="0">
                <a:latin typeface="Futura Std Book" panose="020B0502020204020303"/>
              </a:endParaRPr>
            </a:p>
          </p:txBody>
        </p:sp>
        <p:sp>
          <p:nvSpPr>
            <p:cNvPr id="7" name="Oval 6">
              <a:extLst>
                <a:ext uri="{FF2B5EF4-FFF2-40B4-BE49-F238E27FC236}">
                  <a16:creationId xmlns:a16="http://schemas.microsoft.com/office/drawing/2014/main" id="{DEE61E44-A866-62AB-C498-825180A830DF}"/>
                </a:ext>
              </a:extLst>
            </p:cNvPr>
            <p:cNvSpPr/>
            <p:nvPr/>
          </p:nvSpPr>
          <p:spPr>
            <a:xfrm>
              <a:off x="3167588" y="516740"/>
              <a:ext cx="2674165" cy="2009140"/>
            </a:xfrm>
            <a:prstGeom prst="ellipse">
              <a:avLst/>
            </a:prstGeom>
            <a:solidFill>
              <a:schemeClr val="accent2">
                <a:alpha val="15000"/>
              </a:schemeClr>
            </a:solidFill>
            <a:ln>
              <a:noFill/>
            </a:ln>
          </p:spPr>
          <p:style>
            <a:lnRef idx="0">
              <a:scrgbClr r="0" g="0" b="0"/>
            </a:lnRef>
            <a:fillRef idx="0">
              <a:scrgbClr r="0" g="0" b="0"/>
            </a:fillRef>
            <a:effectRef idx="0">
              <a:scrgbClr r="0" g="0" b="0"/>
            </a:effectRef>
            <a:fontRef idx="minor">
              <a:schemeClr val="lt1"/>
            </a:fontRef>
          </p:style>
          <p:txBody>
            <a:bodyPr spcFirstLastPara="0" vert="horz" wrap="square" lIns="200948" tIns="200948" rIns="200948" bIns="200948" numCol="1" spcCol="1270" anchor="ctr" anchorCtr="0">
              <a:noAutofit/>
            </a:bodyPr>
            <a:lstStyle/>
            <a:p>
              <a:pPr marL="0" lvl="0" indent="0" algn="ctr" defTabSz="1200150">
                <a:lnSpc>
                  <a:spcPct val="90000"/>
                </a:lnSpc>
                <a:spcBef>
                  <a:spcPct val="0"/>
                </a:spcBef>
                <a:spcAft>
                  <a:spcPct val="35000"/>
                </a:spcAft>
                <a:buNone/>
              </a:pPr>
              <a:r>
                <a:rPr lang="en-US" dirty="0">
                  <a:latin typeface="Futura Std Book" panose="020B0502020204020303"/>
                </a:rPr>
                <a:t>Adaptable Contributors</a:t>
              </a:r>
              <a:endParaRPr lang="en-CA" kern="1200" dirty="0">
                <a:latin typeface="Futura Std Book" panose="020B0502020204020303"/>
              </a:endParaRPr>
            </a:p>
          </p:txBody>
        </p:sp>
        <p:sp>
          <p:nvSpPr>
            <p:cNvPr id="8" name="Oval 7">
              <a:extLst>
                <a:ext uri="{FF2B5EF4-FFF2-40B4-BE49-F238E27FC236}">
                  <a16:creationId xmlns:a16="http://schemas.microsoft.com/office/drawing/2014/main" id="{4DFECCD3-80F0-64EB-56EC-25428CDCD211}"/>
                </a:ext>
              </a:extLst>
            </p:cNvPr>
            <p:cNvSpPr/>
            <p:nvPr/>
          </p:nvSpPr>
          <p:spPr>
            <a:xfrm>
              <a:off x="6350247" y="516740"/>
              <a:ext cx="2674165" cy="2009140"/>
            </a:xfrm>
            <a:prstGeom prst="ellipse">
              <a:avLst/>
            </a:prstGeom>
            <a:solidFill>
              <a:schemeClr val="accent3">
                <a:alpha val="15000"/>
              </a:schemeClr>
            </a:solidFill>
            <a:ln>
              <a:noFill/>
            </a:ln>
          </p:spPr>
          <p:style>
            <a:lnRef idx="0">
              <a:scrgbClr r="0" g="0" b="0"/>
            </a:lnRef>
            <a:fillRef idx="0">
              <a:scrgbClr r="0" g="0" b="0"/>
            </a:fillRef>
            <a:effectRef idx="0">
              <a:scrgbClr r="0" g="0" b="0"/>
            </a:effectRef>
            <a:fontRef idx="minor">
              <a:schemeClr val="lt1"/>
            </a:fontRef>
          </p:style>
          <p:txBody>
            <a:bodyPr spcFirstLastPara="0" vert="horz" wrap="square" lIns="200948" tIns="200948" rIns="200948" bIns="200948" numCol="1" spcCol="1270" anchor="ctr" anchorCtr="0">
              <a:noAutofit/>
            </a:bodyPr>
            <a:lstStyle/>
            <a:p>
              <a:pPr marL="0" lvl="0" indent="0" algn="ctr" defTabSz="1200150">
                <a:lnSpc>
                  <a:spcPct val="90000"/>
                </a:lnSpc>
                <a:spcBef>
                  <a:spcPct val="0"/>
                </a:spcBef>
                <a:spcAft>
                  <a:spcPct val="35000"/>
                </a:spcAft>
                <a:buNone/>
              </a:pPr>
              <a:r>
                <a:rPr lang="en-US" kern="1200" dirty="0">
                  <a:latin typeface="Futura Std Book" panose="020B0502020204020303"/>
                </a:rPr>
                <a:t>Change Catalysts</a:t>
              </a:r>
              <a:endParaRPr lang="en-CA" kern="1200" dirty="0">
                <a:latin typeface="Futura Std Book" panose="020B0502020204020303"/>
              </a:endParaRPr>
            </a:p>
          </p:txBody>
        </p:sp>
        <p:sp>
          <p:nvSpPr>
            <p:cNvPr id="9" name="Oval 8">
              <a:extLst>
                <a:ext uri="{FF2B5EF4-FFF2-40B4-BE49-F238E27FC236}">
                  <a16:creationId xmlns:a16="http://schemas.microsoft.com/office/drawing/2014/main" id="{B60AAF69-6DFE-2AB1-7C4E-63CF076E66D0}"/>
                </a:ext>
              </a:extLst>
            </p:cNvPr>
            <p:cNvSpPr/>
            <p:nvPr/>
          </p:nvSpPr>
          <p:spPr>
            <a:xfrm>
              <a:off x="3167588" y="3493919"/>
              <a:ext cx="2674165" cy="2009140"/>
            </a:xfrm>
            <a:prstGeom prst="ellipse">
              <a:avLst/>
            </a:prstGeom>
            <a:solidFill>
              <a:schemeClr val="accent4">
                <a:alpha val="15000"/>
              </a:schemeClr>
            </a:solidFill>
            <a:ln>
              <a:noFill/>
            </a:ln>
          </p:spPr>
          <p:style>
            <a:lnRef idx="0">
              <a:scrgbClr r="0" g="0" b="0"/>
            </a:lnRef>
            <a:fillRef idx="0">
              <a:scrgbClr r="0" g="0" b="0"/>
            </a:fillRef>
            <a:effectRef idx="0">
              <a:scrgbClr r="0" g="0" b="0"/>
            </a:effectRef>
            <a:fontRef idx="minor">
              <a:schemeClr val="lt1"/>
            </a:fontRef>
          </p:style>
          <p:txBody>
            <a:bodyPr spcFirstLastPara="0" vert="horz" wrap="square" lIns="200948" tIns="200948" rIns="200948" bIns="200948" numCol="1" spcCol="1270" anchor="ctr" anchorCtr="0">
              <a:noAutofit/>
            </a:bodyPr>
            <a:lstStyle/>
            <a:p>
              <a:pPr marL="0" lvl="0" indent="0" algn="ctr" defTabSz="1200150">
                <a:lnSpc>
                  <a:spcPct val="90000"/>
                </a:lnSpc>
                <a:spcBef>
                  <a:spcPct val="0"/>
                </a:spcBef>
                <a:spcAft>
                  <a:spcPct val="35000"/>
                </a:spcAft>
                <a:buNone/>
              </a:pPr>
              <a:r>
                <a:rPr lang="en-US" kern="1200" dirty="0">
                  <a:latin typeface="Futura Std Book" panose="020B0502020204020303"/>
                </a:rPr>
                <a:t>Status Quo Stalwarts</a:t>
              </a:r>
              <a:endParaRPr lang="en-CA" kern="1200" dirty="0">
                <a:latin typeface="Futura Std Book" panose="020B0502020204020303"/>
              </a:endParaRPr>
            </a:p>
          </p:txBody>
        </p:sp>
        <p:sp>
          <p:nvSpPr>
            <p:cNvPr id="10" name="Oval 9">
              <a:extLst>
                <a:ext uri="{FF2B5EF4-FFF2-40B4-BE49-F238E27FC236}">
                  <a16:creationId xmlns:a16="http://schemas.microsoft.com/office/drawing/2014/main" id="{9EAF3E66-207E-7D3C-3F14-CE5A50059A7A}"/>
                </a:ext>
              </a:extLst>
            </p:cNvPr>
            <p:cNvSpPr/>
            <p:nvPr/>
          </p:nvSpPr>
          <p:spPr>
            <a:xfrm>
              <a:off x="6350247" y="3493919"/>
              <a:ext cx="2674165" cy="2009140"/>
            </a:xfrm>
            <a:prstGeom prst="ellipse">
              <a:avLst/>
            </a:prstGeom>
          </p:spPr>
          <p:style>
            <a:lnRef idx="0">
              <a:schemeClr val="lt1">
                <a:hueOff val="0"/>
                <a:satOff val="0"/>
                <a:lumOff val="0"/>
                <a:alphaOff val="0"/>
              </a:schemeClr>
            </a:lnRef>
            <a:fillRef idx="3">
              <a:schemeClr val="accent5">
                <a:hueOff val="0"/>
                <a:satOff val="0"/>
                <a:lumOff val="0"/>
                <a:alphaOff val="0"/>
              </a:schemeClr>
            </a:fillRef>
            <a:effectRef idx="3">
              <a:schemeClr val="accent5">
                <a:hueOff val="0"/>
                <a:satOff val="0"/>
                <a:lumOff val="0"/>
                <a:alphaOff val="0"/>
              </a:schemeClr>
            </a:effectRef>
            <a:fontRef idx="minor">
              <a:schemeClr val="lt1"/>
            </a:fontRef>
          </p:style>
          <p:txBody>
            <a:bodyPr spcFirstLastPara="0" vert="horz" wrap="square" lIns="200948" tIns="200948" rIns="200948" bIns="200948" numCol="1" spcCol="1270" anchor="ctr" anchorCtr="0">
              <a:noAutofit/>
            </a:bodyPr>
            <a:lstStyle/>
            <a:p>
              <a:pPr marL="0" lvl="0" indent="0" algn="ctr" defTabSz="1200150">
                <a:lnSpc>
                  <a:spcPct val="90000"/>
                </a:lnSpc>
                <a:spcBef>
                  <a:spcPct val="0"/>
                </a:spcBef>
                <a:spcAft>
                  <a:spcPct val="35000"/>
                </a:spcAft>
                <a:buNone/>
              </a:pPr>
              <a:r>
                <a:rPr lang="en-US" dirty="0">
                  <a:latin typeface="Futura Std Book" panose="020B0502020204020303"/>
                </a:rPr>
                <a:t>Change Drivers</a:t>
              </a:r>
              <a:endParaRPr lang="en-CA" kern="1200" dirty="0">
                <a:latin typeface="Futura Std Book" panose="020B0502020204020303"/>
              </a:endParaRPr>
            </a:p>
          </p:txBody>
        </p:sp>
      </p:grpSp>
    </p:spTree>
    <p:extLst>
      <p:ext uri="{BB962C8B-B14F-4D97-AF65-F5344CB8AC3E}">
        <p14:creationId xmlns:p14="http://schemas.microsoft.com/office/powerpoint/2010/main" val="2123068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86F4DB-DD94-9EC1-C86B-17A1FDD9D8B1}"/>
              </a:ext>
            </a:extLst>
          </p:cNvPr>
          <p:cNvSpPr>
            <a:spLocks noGrp="1"/>
          </p:cNvSpPr>
          <p:nvPr>
            <p:ph type="title"/>
          </p:nvPr>
        </p:nvSpPr>
        <p:spPr/>
        <p:txBody>
          <a:bodyPr/>
          <a:lstStyle/>
          <a:p>
            <a:r>
              <a:rPr lang="en-US" dirty="0"/>
              <a:t>Change Style</a:t>
            </a:r>
            <a:endParaRPr lang="en-CA" dirty="0"/>
          </a:p>
        </p:txBody>
      </p:sp>
      <p:grpSp>
        <p:nvGrpSpPr>
          <p:cNvPr id="5" name="Group 4">
            <a:extLst>
              <a:ext uri="{FF2B5EF4-FFF2-40B4-BE49-F238E27FC236}">
                <a16:creationId xmlns:a16="http://schemas.microsoft.com/office/drawing/2014/main" id="{AAEDAAE5-9F3A-4B44-6D35-1DA7654ACB91}"/>
              </a:ext>
            </a:extLst>
          </p:cNvPr>
          <p:cNvGrpSpPr/>
          <p:nvPr/>
        </p:nvGrpSpPr>
        <p:grpSpPr>
          <a:xfrm>
            <a:off x="3158751" y="389797"/>
            <a:ext cx="5874499" cy="5275601"/>
            <a:chOff x="3158751" y="498474"/>
            <a:chExt cx="5874499" cy="5275601"/>
          </a:xfrm>
        </p:grpSpPr>
        <p:sp>
          <p:nvSpPr>
            <p:cNvPr id="6" name="Arrow: Quad 5">
              <a:extLst>
                <a:ext uri="{FF2B5EF4-FFF2-40B4-BE49-F238E27FC236}">
                  <a16:creationId xmlns:a16="http://schemas.microsoft.com/office/drawing/2014/main" id="{55BE495F-5E5C-EECB-44FF-71CF97CC2FFF}"/>
                </a:ext>
              </a:extLst>
            </p:cNvPr>
            <p:cNvSpPr/>
            <p:nvPr/>
          </p:nvSpPr>
          <p:spPr>
            <a:xfrm>
              <a:off x="3158751" y="498474"/>
              <a:ext cx="5874499" cy="5275601"/>
            </a:xfrm>
            <a:prstGeom prst="quadArrow">
              <a:avLst>
                <a:gd name="adj1" fmla="val 2000"/>
                <a:gd name="adj2" fmla="val 4000"/>
                <a:gd name="adj3" fmla="val 5000"/>
              </a:avLst>
            </a:prstGeom>
            <a:solidFill>
              <a:schemeClr val="dk1">
                <a:alpha val="50000"/>
              </a:schemeClr>
            </a:solidFill>
            <a:ln>
              <a:no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a:lstStyle/>
            <a:p>
              <a:endParaRPr lang="en-CA">
                <a:latin typeface="Futura Std Book" panose="020B0502020204020303"/>
              </a:endParaRPr>
            </a:p>
          </p:txBody>
        </p:sp>
        <p:sp>
          <p:nvSpPr>
            <p:cNvPr id="11" name="Oval 10">
              <a:extLst>
                <a:ext uri="{FF2B5EF4-FFF2-40B4-BE49-F238E27FC236}">
                  <a16:creationId xmlns:a16="http://schemas.microsoft.com/office/drawing/2014/main" id="{BCAED463-4858-F4AD-33B9-FB2114F148A0}"/>
                </a:ext>
              </a:extLst>
            </p:cNvPr>
            <p:cNvSpPr/>
            <p:nvPr/>
          </p:nvSpPr>
          <p:spPr>
            <a:xfrm>
              <a:off x="4758918" y="1992773"/>
              <a:ext cx="2674165" cy="2009140"/>
            </a:xfrm>
            <a:prstGeom prst="ellipse">
              <a:avLst/>
            </a:prstGeom>
            <a:solidFill>
              <a:schemeClr val="accent1">
                <a:alpha val="15000"/>
              </a:schemeClr>
            </a:solidFill>
            <a:ln>
              <a:noFill/>
            </a:ln>
          </p:spPr>
          <p:style>
            <a:lnRef idx="0">
              <a:scrgbClr r="0" g="0" b="0"/>
            </a:lnRef>
            <a:fillRef idx="0">
              <a:scrgbClr r="0" g="0" b="0"/>
            </a:fillRef>
            <a:effectRef idx="0">
              <a:scrgbClr r="0" g="0" b="0"/>
            </a:effectRef>
            <a:fontRef idx="minor">
              <a:schemeClr val="lt1"/>
            </a:fontRef>
          </p:style>
          <p:txBody>
            <a:bodyPr spcFirstLastPara="0" vert="horz" wrap="square" lIns="200948" tIns="200948" rIns="200948" bIns="200948" numCol="1" spcCol="1270" anchor="ctr" anchorCtr="0">
              <a:noAutofit/>
            </a:bodyPr>
            <a:lstStyle/>
            <a:p>
              <a:pPr marL="0" lvl="0" indent="0" algn="ctr" defTabSz="1200150">
                <a:lnSpc>
                  <a:spcPct val="90000"/>
                </a:lnSpc>
                <a:spcBef>
                  <a:spcPct val="0"/>
                </a:spcBef>
                <a:spcAft>
                  <a:spcPct val="35000"/>
                </a:spcAft>
                <a:buNone/>
              </a:pPr>
              <a:r>
                <a:rPr lang="en-US" dirty="0">
                  <a:latin typeface="Futura Std Book" panose="020B0502020204020303"/>
                </a:rPr>
                <a:t>Incremental Improvers</a:t>
              </a:r>
              <a:endParaRPr lang="en-CA" kern="1200" dirty="0">
                <a:latin typeface="Futura Std Book" panose="020B0502020204020303"/>
              </a:endParaRPr>
            </a:p>
          </p:txBody>
        </p:sp>
        <p:sp>
          <p:nvSpPr>
            <p:cNvPr id="7" name="Oval 6">
              <a:extLst>
                <a:ext uri="{FF2B5EF4-FFF2-40B4-BE49-F238E27FC236}">
                  <a16:creationId xmlns:a16="http://schemas.microsoft.com/office/drawing/2014/main" id="{DEE61E44-A866-62AB-C498-825180A830DF}"/>
                </a:ext>
              </a:extLst>
            </p:cNvPr>
            <p:cNvSpPr/>
            <p:nvPr/>
          </p:nvSpPr>
          <p:spPr>
            <a:xfrm>
              <a:off x="3167588" y="516740"/>
              <a:ext cx="2674165" cy="2009140"/>
            </a:xfrm>
            <a:prstGeom prst="ellipse">
              <a:avLst/>
            </a:prstGeom>
            <a:solidFill>
              <a:schemeClr val="accent2">
                <a:alpha val="15000"/>
              </a:schemeClr>
            </a:solidFill>
            <a:ln>
              <a:noFill/>
            </a:ln>
          </p:spPr>
          <p:style>
            <a:lnRef idx="0">
              <a:scrgbClr r="0" g="0" b="0"/>
            </a:lnRef>
            <a:fillRef idx="0">
              <a:scrgbClr r="0" g="0" b="0"/>
            </a:fillRef>
            <a:effectRef idx="0">
              <a:scrgbClr r="0" g="0" b="0"/>
            </a:effectRef>
            <a:fontRef idx="minor">
              <a:schemeClr val="lt1"/>
            </a:fontRef>
          </p:style>
          <p:txBody>
            <a:bodyPr spcFirstLastPara="0" vert="horz" wrap="square" lIns="200948" tIns="200948" rIns="200948" bIns="200948" numCol="1" spcCol="1270" anchor="ctr" anchorCtr="0">
              <a:noAutofit/>
            </a:bodyPr>
            <a:lstStyle/>
            <a:p>
              <a:pPr marL="0" lvl="0" indent="0" algn="ctr" defTabSz="1200150">
                <a:lnSpc>
                  <a:spcPct val="90000"/>
                </a:lnSpc>
                <a:spcBef>
                  <a:spcPct val="0"/>
                </a:spcBef>
                <a:spcAft>
                  <a:spcPct val="35000"/>
                </a:spcAft>
                <a:buNone/>
              </a:pPr>
              <a:r>
                <a:rPr lang="en-US" dirty="0">
                  <a:latin typeface="Futura Std Book" panose="020B0502020204020303"/>
                </a:rPr>
                <a:t>Adaptable Contributors</a:t>
              </a:r>
              <a:endParaRPr lang="en-CA" kern="1200" dirty="0">
                <a:latin typeface="Futura Std Book" panose="020B0502020204020303"/>
              </a:endParaRPr>
            </a:p>
          </p:txBody>
        </p:sp>
        <p:sp>
          <p:nvSpPr>
            <p:cNvPr id="8" name="Oval 7">
              <a:extLst>
                <a:ext uri="{FF2B5EF4-FFF2-40B4-BE49-F238E27FC236}">
                  <a16:creationId xmlns:a16="http://schemas.microsoft.com/office/drawing/2014/main" id="{4DFECCD3-80F0-64EB-56EC-25428CDCD211}"/>
                </a:ext>
              </a:extLst>
            </p:cNvPr>
            <p:cNvSpPr/>
            <p:nvPr/>
          </p:nvSpPr>
          <p:spPr>
            <a:xfrm>
              <a:off x="6350247" y="516740"/>
              <a:ext cx="2674165" cy="2009140"/>
            </a:xfrm>
            <a:prstGeom prst="ellipse">
              <a:avLst/>
            </a:prstGeom>
            <a:solidFill>
              <a:schemeClr val="accent3">
                <a:alpha val="15000"/>
              </a:schemeClr>
            </a:solidFill>
            <a:ln>
              <a:noFill/>
            </a:ln>
          </p:spPr>
          <p:style>
            <a:lnRef idx="0">
              <a:scrgbClr r="0" g="0" b="0"/>
            </a:lnRef>
            <a:fillRef idx="0">
              <a:scrgbClr r="0" g="0" b="0"/>
            </a:fillRef>
            <a:effectRef idx="0">
              <a:scrgbClr r="0" g="0" b="0"/>
            </a:effectRef>
            <a:fontRef idx="minor">
              <a:schemeClr val="lt1"/>
            </a:fontRef>
          </p:style>
          <p:txBody>
            <a:bodyPr spcFirstLastPara="0" vert="horz" wrap="square" lIns="200948" tIns="200948" rIns="200948" bIns="200948" numCol="1" spcCol="1270" anchor="ctr" anchorCtr="0">
              <a:noAutofit/>
            </a:bodyPr>
            <a:lstStyle/>
            <a:p>
              <a:pPr marL="0" lvl="0" indent="0" algn="ctr" defTabSz="1200150">
                <a:lnSpc>
                  <a:spcPct val="90000"/>
                </a:lnSpc>
                <a:spcBef>
                  <a:spcPct val="0"/>
                </a:spcBef>
                <a:spcAft>
                  <a:spcPct val="35000"/>
                </a:spcAft>
                <a:buNone/>
              </a:pPr>
              <a:r>
                <a:rPr lang="en-US" kern="1200" dirty="0">
                  <a:latin typeface="Futura Std Book" panose="020B0502020204020303"/>
                </a:rPr>
                <a:t>Change Catalysts</a:t>
              </a:r>
              <a:endParaRPr lang="en-CA" kern="1200" dirty="0">
                <a:latin typeface="Futura Std Book" panose="020B0502020204020303"/>
              </a:endParaRPr>
            </a:p>
          </p:txBody>
        </p:sp>
        <p:sp>
          <p:nvSpPr>
            <p:cNvPr id="9" name="Oval 8">
              <a:extLst>
                <a:ext uri="{FF2B5EF4-FFF2-40B4-BE49-F238E27FC236}">
                  <a16:creationId xmlns:a16="http://schemas.microsoft.com/office/drawing/2014/main" id="{B60AAF69-6DFE-2AB1-7C4E-63CF076E66D0}"/>
                </a:ext>
              </a:extLst>
            </p:cNvPr>
            <p:cNvSpPr/>
            <p:nvPr/>
          </p:nvSpPr>
          <p:spPr>
            <a:xfrm>
              <a:off x="3167588" y="3493919"/>
              <a:ext cx="2674165" cy="2009140"/>
            </a:xfrm>
            <a:prstGeom prst="ellipse">
              <a:avLst/>
            </a:prstGeom>
            <a:ln/>
          </p:spPr>
          <p:style>
            <a:lnRef idx="0">
              <a:schemeClr val="accent4"/>
            </a:lnRef>
            <a:fillRef idx="3">
              <a:schemeClr val="accent4"/>
            </a:fillRef>
            <a:effectRef idx="3">
              <a:schemeClr val="accent4"/>
            </a:effectRef>
            <a:fontRef idx="minor">
              <a:schemeClr val="lt1"/>
            </a:fontRef>
          </p:style>
          <p:txBody>
            <a:bodyPr spcFirstLastPara="0" vert="horz" wrap="square" lIns="200948" tIns="200948" rIns="200948" bIns="200948" numCol="1" spcCol="1270" anchor="ctr" anchorCtr="0">
              <a:noAutofit/>
            </a:bodyPr>
            <a:lstStyle/>
            <a:p>
              <a:pPr marL="0" lvl="0" indent="0" algn="ctr" defTabSz="1200150">
                <a:lnSpc>
                  <a:spcPct val="90000"/>
                </a:lnSpc>
                <a:spcBef>
                  <a:spcPct val="0"/>
                </a:spcBef>
                <a:spcAft>
                  <a:spcPct val="35000"/>
                </a:spcAft>
                <a:buNone/>
              </a:pPr>
              <a:r>
                <a:rPr lang="en-US" kern="1200" dirty="0">
                  <a:latin typeface="Futura Std Book" panose="020B0502020204020303"/>
                </a:rPr>
                <a:t>Status Quo Stalwarts</a:t>
              </a:r>
              <a:endParaRPr lang="en-CA" kern="1200" dirty="0">
                <a:latin typeface="Futura Std Book" panose="020B0502020204020303"/>
              </a:endParaRPr>
            </a:p>
          </p:txBody>
        </p:sp>
        <p:sp>
          <p:nvSpPr>
            <p:cNvPr id="10" name="Oval 9">
              <a:extLst>
                <a:ext uri="{FF2B5EF4-FFF2-40B4-BE49-F238E27FC236}">
                  <a16:creationId xmlns:a16="http://schemas.microsoft.com/office/drawing/2014/main" id="{9EAF3E66-207E-7D3C-3F14-CE5A50059A7A}"/>
                </a:ext>
              </a:extLst>
            </p:cNvPr>
            <p:cNvSpPr/>
            <p:nvPr/>
          </p:nvSpPr>
          <p:spPr>
            <a:xfrm>
              <a:off x="6350247" y="3493919"/>
              <a:ext cx="2674165" cy="2009140"/>
            </a:xfrm>
            <a:prstGeom prst="ellipse">
              <a:avLst/>
            </a:prstGeom>
            <a:solidFill>
              <a:schemeClr val="accent5">
                <a:alpha val="15000"/>
              </a:schemeClr>
            </a:solidFill>
            <a:ln>
              <a:noFill/>
            </a:ln>
          </p:spPr>
          <p:style>
            <a:lnRef idx="0">
              <a:scrgbClr r="0" g="0" b="0"/>
            </a:lnRef>
            <a:fillRef idx="0">
              <a:scrgbClr r="0" g="0" b="0"/>
            </a:fillRef>
            <a:effectRef idx="0">
              <a:scrgbClr r="0" g="0" b="0"/>
            </a:effectRef>
            <a:fontRef idx="minor">
              <a:schemeClr val="lt1"/>
            </a:fontRef>
          </p:style>
          <p:txBody>
            <a:bodyPr spcFirstLastPara="0" vert="horz" wrap="square" lIns="200948" tIns="200948" rIns="200948" bIns="200948" numCol="1" spcCol="1270" anchor="ctr" anchorCtr="0">
              <a:noAutofit/>
            </a:bodyPr>
            <a:lstStyle/>
            <a:p>
              <a:pPr marL="0" lvl="0" indent="0" algn="ctr" defTabSz="1200150">
                <a:lnSpc>
                  <a:spcPct val="90000"/>
                </a:lnSpc>
                <a:spcBef>
                  <a:spcPct val="0"/>
                </a:spcBef>
                <a:spcAft>
                  <a:spcPct val="35000"/>
                </a:spcAft>
                <a:buNone/>
              </a:pPr>
              <a:r>
                <a:rPr lang="en-US" dirty="0">
                  <a:latin typeface="Futura Std Book" panose="020B0502020204020303"/>
                </a:rPr>
                <a:t>Change Drivers</a:t>
              </a:r>
              <a:endParaRPr lang="en-CA" kern="1200" dirty="0">
                <a:latin typeface="Futura Std Book" panose="020B0502020204020303"/>
              </a:endParaRPr>
            </a:p>
          </p:txBody>
        </p:sp>
      </p:grpSp>
    </p:spTree>
    <p:extLst>
      <p:ext uri="{BB962C8B-B14F-4D97-AF65-F5344CB8AC3E}">
        <p14:creationId xmlns:p14="http://schemas.microsoft.com/office/powerpoint/2010/main" val="19461622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86F4DB-DD94-9EC1-C86B-17A1FDD9D8B1}"/>
              </a:ext>
            </a:extLst>
          </p:cNvPr>
          <p:cNvSpPr>
            <a:spLocks noGrp="1"/>
          </p:cNvSpPr>
          <p:nvPr>
            <p:ph type="title"/>
          </p:nvPr>
        </p:nvSpPr>
        <p:spPr/>
        <p:txBody>
          <a:bodyPr/>
          <a:lstStyle/>
          <a:p>
            <a:r>
              <a:rPr lang="en-US" dirty="0"/>
              <a:t>Change Style</a:t>
            </a:r>
            <a:endParaRPr lang="en-CA" dirty="0"/>
          </a:p>
        </p:txBody>
      </p:sp>
      <p:grpSp>
        <p:nvGrpSpPr>
          <p:cNvPr id="5" name="Group 4">
            <a:extLst>
              <a:ext uri="{FF2B5EF4-FFF2-40B4-BE49-F238E27FC236}">
                <a16:creationId xmlns:a16="http://schemas.microsoft.com/office/drawing/2014/main" id="{AAEDAAE5-9F3A-4B44-6D35-1DA7654ACB91}"/>
              </a:ext>
            </a:extLst>
          </p:cNvPr>
          <p:cNvGrpSpPr/>
          <p:nvPr/>
        </p:nvGrpSpPr>
        <p:grpSpPr>
          <a:xfrm>
            <a:off x="3158751" y="389797"/>
            <a:ext cx="5874499" cy="5275601"/>
            <a:chOff x="3158751" y="498474"/>
            <a:chExt cx="5874499" cy="5275601"/>
          </a:xfrm>
        </p:grpSpPr>
        <p:sp>
          <p:nvSpPr>
            <p:cNvPr id="6" name="Arrow: Quad 5">
              <a:extLst>
                <a:ext uri="{FF2B5EF4-FFF2-40B4-BE49-F238E27FC236}">
                  <a16:creationId xmlns:a16="http://schemas.microsoft.com/office/drawing/2014/main" id="{55BE495F-5E5C-EECB-44FF-71CF97CC2FFF}"/>
                </a:ext>
              </a:extLst>
            </p:cNvPr>
            <p:cNvSpPr/>
            <p:nvPr/>
          </p:nvSpPr>
          <p:spPr>
            <a:xfrm>
              <a:off x="3158751" y="498474"/>
              <a:ext cx="5874499" cy="5275601"/>
            </a:xfrm>
            <a:prstGeom prst="quadArrow">
              <a:avLst>
                <a:gd name="adj1" fmla="val 2000"/>
                <a:gd name="adj2" fmla="val 4000"/>
                <a:gd name="adj3" fmla="val 5000"/>
              </a:avLst>
            </a:prstGeom>
            <a:solidFill>
              <a:schemeClr val="dk1">
                <a:alpha val="50000"/>
              </a:schemeClr>
            </a:solidFill>
            <a:ln>
              <a:no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a:lstStyle/>
            <a:p>
              <a:endParaRPr lang="en-CA">
                <a:latin typeface="Futura Std Book" panose="020B0502020204020303"/>
              </a:endParaRPr>
            </a:p>
          </p:txBody>
        </p:sp>
        <p:sp>
          <p:nvSpPr>
            <p:cNvPr id="7" name="Oval 6">
              <a:extLst>
                <a:ext uri="{FF2B5EF4-FFF2-40B4-BE49-F238E27FC236}">
                  <a16:creationId xmlns:a16="http://schemas.microsoft.com/office/drawing/2014/main" id="{DEE61E44-A866-62AB-C498-825180A830DF}"/>
                </a:ext>
              </a:extLst>
            </p:cNvPr>
            <p:cNvSpPr/>
            <p:nvPr/>
          </p:nvSpPr>
          <p:spPr>
            <a:xfrm>
              <a:off x="3167588" y="516740"/>
              <a:ext cx="2674165" cy="2009140"/>
            </a:xfrm>
            <a:prstGeom prst="ellipse">
              <a:avLst/>
            </a:prstGeom>
            <a:solidFill>
              <a:schemeClr val="accent2">
                <a:alpha val="15000"/>
              </a:schemeClr>
            </a:solidFill>
            <a:ln>
              <a:noFill/>
            </a:ln>
          </p:spPr>
          <p:style>
            <a:lnRef idx="0">
              <a:scrgbClr r="0" g="0" b="0"/>
            </a:lnRef>
            <a:fillRef idx="0">
              <a:scrgbClr r="0" g="0" b="0"/>
            </a:fillRef>
            <a:effectRef idx="0">
              <a:scrgbClr r="0" g="0" b="0"/>
            </a:effectRef>
            <a:fontRef idx="minor">
              <a:schemeClr val="lt1"/>
            </a:fontRef>
          </p:style>
          <p:txBody>
            <a:bodyPr spcFirstLastPara="0" vert="horz" wrap="square" lIns="200948" tIns="200948" rIns="200948" bIns="200948" numCol="1" spcCol="1270" anchor="ctr" anchorCtr="0">
              <a:noAutofit/>
            </a:bodyPr>
            <a:lstStyle/>
            <a:p>
              <a:pPr marL="0" lvl="0" indent="0" algn="ctr" defTabSz="1200150">
                <a:lnSpc>
                  <a:spcPct val="90000"/>
                </a:lnSpc>
                <a:spcBef>
                  <a:spcPct val="0"/>
                </a:spcBef>
                <a:spcAft>
                  <a:spcPct val="35000"/>
                </a:spcAft>
                <a:buNone/>
              </a:pPr>
              <a:r>
                <a:rPr lang="en-US" dirty="0">
                  <a:latin typeface="Futura Std Book" panose="020B0502020204020303"/>
                </a:rPr>
                <a:t>Adaptable Contributors</a:t>
              </a:r>
              <a:endParaRPr lang="en-CA" kern="1200" dirty="0">
                <a:latin typeface="Futura Std Book" panose="020B0502020204020303"/>
              </a:endParaRPr>
            </a:p>
          </p:txBody>
        </p:sp>
        <p:sp>
          <p:nvSpPr>
            <p:cNvPr id="8" name="Oval 7">
              <a:extLst>
                <a:ext uri="{FF2B5EF4-FFF2-40B4-BE49-F238E27FC236}">
                  <a16:creationId xmlns:a16="http://schemas.microsoft.com/office/drawing/2014/main" id="{4DFECCD3-80F0-64EB-56EC-25428CDCD211}"/>
                </a:ext>
              </a:extLst>
            </p:cNvPr>
            <p:cNvSpPr/>
            <p:nvPr/>
          </p:nvSpPr>
          <p:spPr>
            <a:xfrm>
              <a:off x="6350247" y="516740"/>
              <a:ext cx="2674165" cy="2009140"/>
            </a:xfrm>
            <a:prstGeom prst="ellipse">
              <a:avLst/>
            </a:prstGeom>
            <a:solidFill>
              <a:schemeClr val="accent3">
                <a:alpha val="15000"/>
              </a:schemeClr>
            </a:solidFill>
            <a:ln>
              <a:noFill/>
            </a:ln>
          </p:spPr>
          <p:style>
            <a:lnRef idx="0">
              <a:scrgbClr r="0" g="0" b="0"/>
            </a:lnRef>
            <a:fillRef idx="0">
              <a:scrgbClr r="0" g="0" b="0"/>
            </a:fillRef>
            <a:effectRef idx="0">
              <a:scrgbClr r="0" g="0" b="0"/>
            </a:effectRef>
            <a:fontRef idx="minor">
              <a:schemeClr val="lt1"/>
            </a:fontRef>
          </p:style>
          <p:txBody>
            <a:bodyPr spcFirstLastPara="0" vert="horz" wrap="square" lIns="200948" tIns="200948" rIns="200948" bIns="200948" numCol="1" spcCol="1270" anchor="ctr" anchorCtr="0">
              <a:noAutofit/>
            </a:bodyPr>
            <a:lstStyle/>
            <a:p>
              <a:pPr marL="0" lvl="0" indent="0" algn="ctr" defTabSz="1200150">
                <a:lnSpc>
                  <a:spcPct val="90000"/>
                </a:lnSpc>
                <a:spcBef>
                  <a:spcPct val="0"/>
                </a:spcBef>
                <a:spcAft>
                  <a:spcPct val="35000"/>
                </a:spcAft>
                <a:buNone/>
              </a:pPr>
              <a:r>
                <a:rPr lang="en-US" kern="1200" dirty="0">
                  <a:latin typeface="Futura Std Book" panose="020B0502020204020303"/>
                </a:rPr>
                <a:t>Change Catalysts</a:t>
              </a:r>
              <a:endParaRPr lang="en-CA" kern="1200" dirty="0">
                <a:latin typeface="Futura Std Book" panose="020B0502020204020303"/>
              </a:endParaRPr>
            </a:p>
          </p:txBody>
        </p:sp>
        <p:sp>
          <p:nvSpPr>
            <p:cNvPr id="9" name="Oval 8">
              <a:extLst>
                <a:ext uri="{FF2B5EF4-FFF2-40B4-BE49-F238E27FC236}">
                  <a16:creationId xmlns:a16="http://schemas.microsoft.com/office/drawing/2014/main" id="{B60AAF69-6DFE-2AB1-7C4E-63CF076E66D0}"/>
                </a:ext>
              </a:extLst>
            </p:cNvPr>
            <p:cNvSpPr/>
            <p:nvPr/>
          </p:nvSpPr>
          <p:spPr>
            <a:xfrm>
              <a:off x="3167588" y="3493919"/>
              <a:ext cx="2674165" cy="2009140"/>
            </a:xfrm>
            <a:prstGeom prst="ellipse">
              <a:avLst/>
            </a:prstGeom>
            <a:solidFill>
              <a:schemeClr val="accent4">
                <a:alpha val="15000"/>
              </a:schemeClr>
            </a:solidFill>
            <a:ln>
              <a:noFill/>
            </a:ln>
          </p:spPr>
          <p:style>
            <a:lnRef idx="0">
              <a:scrgbClr r="0" g="0" b="0"/>
            </a:lnRef>
            <a:fillRef idx="0">
              <a:scrgbClr r="0" g="0" b="0"/>
            </a:fillRef>
            <a:effectRef idx="0">
              <a:scrgbClr r="0" g="0" b="0"/>
            </a:effectRef>
            <a:fontRef idx="minor">
              <a:schemeClr val="lt1"/>
            </a:fontRef>
          </p:style>
          <p:txBody>
            <a:bodyPr spcFirstLastPara="0" vert="horz" wrap="square" lIns="200948" tIns="200948" rIns="200948" bIns="200948" numCol="1" spcCol="1270" anchor="ctr" anchorCtr="0">
              <a:noAutofit/>
            </a:bodyPr>
            <a:lstStyle/>
            <a:p>
              <a:pPr marL="0" lvl="0" indent="0" algn="ctr" defTabSz="1200150">
                <a:lnSpc>
                  <a:spcPct val="90000"/>
                </a:lnSpc>
                <a:spcBef>
                  <a:spcPct val="0"/>
                </a:spcBef>
                <a:spcAft>
                  <a:spcPct val="35000"/>
                </a:spcAft>
                <a:buNone/>
              </a:pPr>
              <a:r>
                <a:rPr lang="en-US" kern="1200" dirty="0">
                  <a:latin typeface="Futura Std Book" panose="020B0502020204020303"/>
                </a:rPr>
                <a:t>Status Quo Stalwarts</a:t>
              </a:r>
              <a:endParaRPr lang="en-CA" kern="1200" dirty="0">
                <a:latin typeface="Futura Std Book" panose="020B0502020204020303"/>
              </a:endParaRPr>
            </a:p>
          </p:txBody>
        </p:sp>
        <p:sp>
          <p:nvSpPr>
            <p:cNvPr id="10" name="Oval 9">
              <a:extLst>
                <a:ext uri="{FF2B5EF4-FFF2-40B4-BE49-F238E27FC236}">
                  <a16:creationId xmlns:a16="http://schemas.microsoft.com/office/drawing/2014/main" id="{9EAF3E66-207E-7D3C-3F14-CE5A50059A7A}"/>
                </a:ext>
              </a:extLst>
            </p:cNvPr>
            <p:cNvSpPr/>
            <p:nvPr/>
          </p:nvSpPr>
          <p:spPr>
            <a:xfrm>
              <a:off x="6350247" y="3493919"/>
              <a:ext cx="2674165" cy="2009140"/>
            </a:xfrm>
            <a:prstGeom prst="ellipse">
              <a:avLst/>
            </a:prstGeom>
            <a:solidFill>
              <a:schemeClr val="accent5">
                <a:alpha val="15000"/>
              </a:schemeClr>
            </a:solidFill>
            <a:ln>
              <a:noFill/>
            </a:ln>
          </p:spPr>
          <p:style>
            <a:lnRef idx="0">
              <a:scrgbClr r="0" g="0" b="0"/>
            </a:lnRef>
            <a:fillRef idx="0">
              <a:scrgbClr r="0" g="0" b="0"/>
            </a:fillRef>
            <a:effectRef idx="0">
              <a:scrgbClr r="0" g="0" b="0"/>
            </a:effectRef>
            <a:fontRef idx="minor">
              <a:schemeClr val="lt1"/>
            </a:fontRef>
          </p:style>
          <p:txBody>
            <a:bodyPr spcFirstLastPara="0" vert="horz" wrap="square" lIns="200948" tIns="200948" rIns="200948" bIns="200948" numCol="1" spcCol="1270" anchor="ctr" anchorCtr="0">
              <a:noAutofit/>
            </a:bodyPr>
            <a:lstStyle/>
            <a:p>
              <a:pPr marL="0" lvl="0" indent="0" algn="ctr" defTabSz="1200150">
                <a:lnSpc>
                  <a:spcPct val="90000"/>
                </a:lnSpc>
                <a:spcBef>
                  <a:spcPct val="0"/>
                </a:spcBef>
                <a:spcAft>
                  <a:spcPct val="35000"/>
                </a:spcAft>
                <a:buNone/>
              </a:pPr>
              <a:r>
                <a:rPr lang="en-US" dirty="0">
                  <a:latin typeface="Futura Std Book" panose="020B0502020204020303"/>
                </a:rPr>
                <a:t>Change Drivers</a:t>
              </a:r>
              <a:endParaRPr lang="en-CA" kern="1200" dirty="0">
                <a:latin typeface="Futura Std Book" panose="020B0502020204020303"/>
              </a:endParaRPr>
            </a:p>
          </p:txBody>
        </p:sp>
        <p:sp>
          <p:nvSpPr>
            <p:cNvPr id="11" name="Oval 10">
              <a:extLst>
                <a:ext uri="{FF2B5EF4-FFF2-40B4-BE49-F238E27FC236}">
                  <a16:creationId xmlns:a16="http://schemas.microsoft.com/office/drawing/2014/main" id="{BCAED463-4858-F4AD-33B9-FB2114F148A0}"/>
                </a:ext>
              </a:extLst>
            </p:cNvPr>
            <p:cNvSpPr/>
            <p:nvPr/>
          </p:nvSpPr>
          <p:spPr>
            <a:xfrm>
              <a:off x="4758918" y="1992773"/>
              <a:ext cx="2674165" cy="2009140"/>
            </a:xfrm>
            <a:prstGeom prst="ellipse">
              <a:avLst/>
            </a:prstGeom>
            <a:ln/>
          </p:spPr>
          <p:style>
            <a:lnRef idx="0">
              <a:schemeClr val="accent1"/>
            </a:lnRef>
            <a:fillRef idx="3">
              <a:schemeClr val="accent1"/>
            </a:fillRef>
            <a:effectRef idx="3">
              <a:schemeClr val="accent1"/>
            </a:effectRef>
            <a:fontRef idx="minor">
              <a:schemeClr val="lt1"/>
            </a:fontRef>
          </p:style>
          <p:txBody>
            <a:bodyPr spcFirstLastPara="0" vert="horz" wrap="square" lIns="200948" tIns="200948" rIns="200948" bIns="200948" numCol="1" spcCol="1270" anchor="ctr" anchorCtr="0">
              <a:noAutofit/>
            </a:bodyPr>
            <a:lstStyle/>
            <a:p>
              <a:pPr marL="0" lvl="0" indent="0" algn="ctr" defTabSz="1200150">
                <a:lnSpc>
                  <a:spcPct val="90000"/>
                </a:lnSpc>
                <a:spcBef>
                  <a:spcPct val="0"/>
                </a:spcBef>
                <a:spcAft>
                  <a:spcPct val="35000"/>
                </a:spcAft>
                <a:buNone/>
              </a:pPr>
              <a:r>
                <a:rPr lang="en-US" dirty="0">
                  <a:latin typeface="Futura Std Book" panose="020B0502020204020303"/>
                </a:rPr>
                <a:t>Incremental Improvers</a:t>
              </a:r>
              <a:endParaRPr lang="en-CA" kern="1200" dirty="0">
                <a:latin typeface="Futura Std Book" panose="020B0502020204020303"/>
              </a:endParaRPr>
            </a:p>
          </p:txBody>
        </p:sp>
      </p:grpSp>
    </p:spTree>
    <p:extLst>
      <p:ext uri="{BB962C8B-B14F-4D97-AF65-F5344CB8AC3E}">
        <p14:creationId xmlns:p14="http://schemas.microsoft.com/office/powerpoint/2010/main" val="25242929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86F4DB-DD94-9EC1-C86B-17A1FDD9D8B1}"/>
              </a:ext>
            </a:extLst>
          </p:cNvPr>
          <p:cNvSpPr>
            <a:spLocks noGrp="1"/>
          </p:cNvSpPr>
          <p:nvPr>
            <p:ph type="title"/>
          </p:nvPr>
        </p:nvSpPr>
        <p:spPr/>
        <p:txBody>
          <a:bodyPr/>
          <a:lstStyle/>
          <a:p>
            <a:r>
              <a:rPr lang="en-US" dirty="0"/>
              <a:t>Change Style</a:t>
            </a:r>
            <a:endParaRPr lang="en-CA" dirty="0"/>
          </a:p>
        </p:txBody>
      </p:sp>
      <p:grpSp>
        <p:nvGrpSpPr>
          <p:cNvPr id="5" name="Group 4">
            <a:extLst>
              <a:ext uri="{FF2B5EF4-FFF2-40B4-BE49-F238E27FC236}">
                <a16:creationId xmlns:a16="http://schemas.microsoft.com/office/drawing/2014/main" id="{AAEDAAE5-9F3A-4B44-6D35-1DA7654ACB91}"/>
              </a:ext>
            </a:extLst>
          </p:cNvPr>
          <p:cNvGrpSpPr/>
          <p:nvPr/>
        </p:nvGrpSpPr>
        <p:grpSpPr>
          <a:xfrm>
            <a:off x="3158751" y="389797"/>
            <a:ext cx="5874499" cy="5275601"/>
            <a:chOff x="3158751" y="498474"/>
            <a:chExt cx="5874499" cy="5275601"/>
          </a:xfrm>
        </p:grpSpPr>
        <p:sp>
          <p:nvSpPr>
            <p:cNvPr id="6" name="Arrow: Quad 5">
              <a:extLst>
                <a:ext uri="{FF2B5EF4-FFF2-40B4-BE49-F238E27FC236}">
                  <a16:creationId xmlns:a16="http://schemas.microsoft.com/office/drawing/2014/main" id="{55BE495F-5E5C-EECB-44FF-71CF97CC2FFF}"/>
                </a:ext>
              </a:extLst>
            </p:cNvPr>
            <p:cNvSpPr/>
            <p:nvPr/>
          </p:nvSpPr>
          <p:spPr>
            <a:xfrm>
              <a:off x="3158751" y="498474"/>
              <a:ext cx="5874499" cy="5275601"/>
            </a:xfrm>
            <a:prstGeom prst="quadArrow">
              <a:avLst>
                <a:gd name="adj1" fmla="val 2000"/>
                <a:gd name="adj2" fmla="val 4000"/>
                <a:gd name="adj3" fmla="val 5000"/>
              </a:avLst>
            </a:prstGeom>
            <a:solidFill>
              <a:schemeClr val="dk1">
                <a:alpha val="50000"/>
              </a:schemeClr>
            </a:solidFill>
            <a:ln>
              <a:no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a:lstStyle/>
            <a:p>
              <a:endParaRPr lang="en-CA">
                <a:latin typeface="Futura Std Book" panose="020B0502020204020303"/>
              </a:endParaRPr>
            </a:p>
          </p:txBody>
        </p:sp>
        <p:sp>
          <p:nvSpPr>
            <p:cNvPr id="11" name="Oval 10">
              <a:extLst>
                <a:ext uri="{FF2B5EF4-FFF2-40B4-BE49-F238E27FC236}">
                  <a16:creationId xmlns:a16="http://schemas.microsoft.com/office/drawing/2014/main" id="{BCAED463-4858-F4AD-33B9-FB2114F148A0}"/>
                </a:ext>
              </a:extLst>
            </p:cNvPr>
            <p:cNvSpPr/>
            <p:nvPr/>
          </p:nvSpPr>
          <p:spPr>
            <a:xfrm>
              <a:off x="4758918" y="1992773"/>
              <a:ext cx="2674165" cy="2009140"/>
            </a:xfrm>
            <a:prstGeom prst="ellipse">
              <a:avLst/>
            </a:prstGeom>
            <a:solidFill>
              <a:schemeClr val="accent1">
                <a:alpha val="15000"/>
              </a:schemeClr>
            </a:solidFill>
            <a:ln>
              <a:noFill/>
            </a:ln>
          </p:spPr>
          <p:style>
            <a:lnRef idx="0">
              <a:scrgbClr r="0" g="0" b="0"/>
            </a:lnRef>
            <a:fillRef idx="0">
              <a:scrgbClr r="0" g="0" b="0"/>
            </a:fillRef>
            <a:effectRef idx="0">
              <a:scrgbClr r="0" g="0" b="0"/>
            </a:effectRef>
            <a:fontRef idx="minor">
              <a:schemeClr val="lt1"/>
            </a:fontRef>
          </p:style>
          <p:txBody>
            <a:bodyPr spcFirstLastPara="0" vert="horz" wrap="square" lIns="200948" tIns="200948" rIns="200948" bIns="200948" numCol="1" spcCol="1270" anchor="ctr" anchorCtr="0">
              <a:noAutofit/>
            </a:bodyPr>
            <a:lstStyle/>
            <a:p>
              <a:pPr marL="0" lvl="0" indent="0" algn="ctr" defTabSz="1200150">
                <a:lnSpc>
                  <a:spcPct val="90000"/>
                </a:lnSpc>
                <a:spcBef>
                  <a:spcPct val="0"/>
                </a:spcBef>
                <a:spcAft>
                  <a:spcPct val="35000"/>
                </a:spcAft>
                <a:buNone/>
              </a:pPr>
              <a:r>
                <a:rPr lang="en-US" dirty="0">
                  <a:latin typeface="Futura Std Book" panose="020B0502020204020303"/>
                </a:rPr>
                <a:t>Incremental Improvers</a:t>
              </a:r>
              <a:endParaRPr lang="en-CA" kern="1200" dirty="0">
                <a:latin typeface="Futura Std Book" panose="020B0502020204020303"/>
              </a:endParaRPr>
            </a:p>
          </p:txBody>
        </p:sp>
        <p:sp>
          <p:nvSpPr>
            <p:cNvPr id="7" name="Oval 6">
              <a:extLst>
                <a:ext uri="{FF2B5EF4-FFF2-40B4-BE49-F238E27FC236}">
                  <a16:creationId xmlns:a16="http://schemas.microsoft.com/office/drawing/2014/main" id="{DEE61E44-A866-62AB-C498-825180A830DF}"/>
                </a:ext>
              </a:extLst>
            </p:cNvPr>
            <p:cNvSpPr/>
            <p:nvPr/>
          </p:nvSpPr>
          <p:spPr>
            <a:xfrm>
              <a:off x="3167588" y="516740"/>
              <a:ext cx="2674165" cy="2009140"/>
            </a:xfrm>
            <a:prstGeom prst="ellipse">
              <a:avLst/>
            </a:prstGeom>
            <a:ln/>
          </p:spPr>
          <p:style>
            <a:lnRef idx="0">
              <a:schemeClr val="accent2"/>
            </a:lnRef>
            <a:fillRef idx="3">
              <a:schemeClr val="accent2"/>
            </a:fillRef>
            <a:effectRef idx="3">
              <a:schemeClr val="accent2"/>
            </a:effectRef>
            <a:fontRef idx="minor">
              <a:schemeClr val="lt1"/>
            </a:fontRef>
          </p:style>
          <p:txBody>
            <a:bodyPr spcFirstLastPara="0" vert="horz" wrap="square" lIns="200948" tIns="200948" rIns="200948" bIns="200948" numCol="1" spcCol="1270" anchor="ctr" anchorCtr="0">
              <a:noAutofit/>
            </a:bodyPr>
            <a:lstStyle/>
            <a:p>
              <a:pPr marL="0" lvl="0" indent="0" algn="ctr" defTabSz="1200150">
                <a:lnSpc>
                  <a:spcPct val="90000"/>
                </a:lnSpc>
                <a:spcBef>
                  <a:spcPct val="0"/>
                </a:spcBef>
                <a:spcAft>
                  <a:spcPct val="35000"/>
                </a:spcAft>
                <a:buNone/>
              </a:pPr>
              <a:r>
                <a:rPr lang="en-US" dirty="0">
                  <a:latin typeface="Futura Std Book" panose="020B0502020204020303"/>
                </a:rPr>
                <a:t>Adaptable Contributors</a:t>
              </a:r>
              <a:endParaRPr lang="en-CA" kern="1200" dirty="0">
                <a:latin typeface="Futura Std Book" panose="020B0502020204020303"/>
              </a:endParaRPr>
            </a:p>
          </p:txBody>
        </p:sp>
        <p:sp>
          <p:nvSpPr>
            <p:cNvPr id="8" name="Oval 7">
              <a:extLst>
                <a:ext uri="{FF2B5EF4-FFF2-40B4-BE49-F238E27FC236}">
                  <a16:creationId xmlns:a16="http://schemas.microsoft.com/office/drawing/2014/main" id="{4DFECCD3-80F0-64EB-56EC-25428CDCD211}"/>
                </a:ext>
              </a:extLst>
            </p:cNvPr>
            <p:cNvSpPr/>
            <p:nvPr/>
          </p:nvSpPr>
          <p:spPr>
            <a:xfrm>
              <a:off x="6350247" y="516740"/>
              <a:ext cx="2674165" cy="2009140"/>
            </a:xfrm>
            <a:prstGeom prst="ellipse">
              <a:avLst/>
            </a:prstGeom>
            <a:solidFill>
              <a:schemeClr val="accent3">
                <a:alpha val="15000"/>
              </a:schemeClr>
            </a:solidFill>
            <a:ln>
              <a:noFill/>
            </a:ln>
          </p:spPr>
          <p:style>
            <a:lnRef idx="0">
              <a:scrgbClr r="0" g="0" b="0"/>
            </a:lnRef>
            <a:fillRef idx="0">
              <a:scrgbClr r="0" g="0" b="0"/>
            </a:fillRef>
            <a:effectRef idx="0">
              <a:scrgbClr r="0" g="0" b="0"/>
            </a:effectRef>
            <a:fontRef idx="minor">
              <a:schemeClr val="lt1"/>
            </a:fontRef>
          </p:style>
          <p:txBody>
            <a:bodyPr spcFirstLastPara="0" vert="horz" wrap="square" lIns="200948" tIns="200948" rIns="200948" bIns="200948" numCol="1" spcCol="1270" anchor="ctr" anchorCtr="0">
              <a:noAutofit/>
            </a:bodyPr>
            <a:lstStyle/>
            <a:p>
              <a:pPr marL="0" lvl="0" indent="0" algn="ctr" defTabSz="1200150">
                <a:lnSpc>
                  <a:spcPct val="90000"/>
                </a:lnSpc>
                <a:spcBef>
                  <a:spcPct val="0"/>
                </a:spcBef>
                <a:spcAft>
                  <a:spcPct val="35000"/>
                </a:spcAft>
                <a:buNone/>
              </a:pPr>
              <a:r>
                <a:rPr lang="en-US" kern="1200" dirty="0">
                  <a:latin typeface="Futura Std Book" panose="020B0502020204020303"/>
                </a:rPr>
                <a:t>Change Catalysts</a:t>
              </a:r>
              <a:endParaRPr lang="en-CA" kern="1200" dirty="0">
                <a:latin typeface="Futura Std Book" panose="020B0502020204020303"/>
              </a:endParaRPr>
            </a:p>
          </p:txBody>
        </p:sp>
        <p:sp>
          <p:nvSpPr>
            <p:cNvPr id="9" name="Oval 8">
              <a:extLst>
                <a:ext uri="{FF2B5EF4-FFF2-40B4-BE49-F238E27FC236}">
                  <a16:creationId xmlns:a16="http://schemas.microsoft.com/office/drawing/2014/main" id="{B60AAF69-6DFE-2AB1-7C4E-63CF076E66D0}"/>
                </a:ext>
              </a:extLst>
            </p:cNvPr>
            <p:cNvSpPr/>
            <p:nvPr/>
          </p:nvSpPr>
          <p:spPr>
            <a:xfrm>
              <a:off x="3167588" y="3493919"/>
              <a:ext cx="2674165" cy="2009140"/>
            </a:xfrm>
            <a:prstGeom prst="ellipse">
              <a:avLst/>
            </a:prstGeom>
            <a:solidFill>
              <a:schemeClr val="accent4">
                <a:alpha val="15000"/>
              </a:schemeClr>
            </a:solidFill>
            <a:ln>
              <a:noFill/>
            </a:ln>
          </p:spPr>
          <p:style>
            <a:lnRef idx="0">
              <a:scrgbClr r="0" g="0" b="0"/>
            </a:lnRef>
            <a:fillRef idx="0">
              <a:scrgbClr r="0" g="0" b="0"/>
            </a:fillRef>
            <a:effectRef idx="0">
              <a:scrgbClr r="0" g="0" b="0"/>
            </a:effectRef>
            <a:fontRef idx="minor">
              <a:schemeClr val="lt1"/>
            </a:fontRef>
          </p:style>
          <p:txBody>
            <a:bodyPr spcFirstLastPara="0" vert="horz" wrap="square" lIns="200948" tIns="200948" rIns="200948" bIns="200948" numCol="1" spcCol="1270" anchor="ctr" anchorCtr="0">
              <a:noAutofit/>
            </a:bodyPr>
            <a:lstStyle/>
            <a:p>
              <a:pPr marL="0" lvl="0" indent="0" algn="ctr" defTabSz="1200150">
                <a:lnSpc>
                  <a:spcPct val="90000"/>
                </a:lnSpc>
                <a:spcBef>
                  <a:spcPct val="0"/>
                </a:spcBef>
                <a:spcAft>
                  <a:spcPct val="35000"/>
                </a:spcAft>
                <a:buNone/>
              </a:pPr>
              <a:r>
                <a:rPr lang="en-US" kern="1200" dirty="0">
                  <a:latin typeface="Futura Std Book" panose="020B0502020204020303"/>
                </a:rPr>
                <a:t>Status Quo Stalwarts</a:t>
              </a:r>
              <a:endParaRPr lang="en-CA" kern="1200" dirty="0">
                <a:latin typeface="Futura Std Book" panose="020B0502020204020303"/>
              </a:endParaRPr>
            </a:p>
          </p:txBody>
        </p:sp>
        <p:sp>
          <p:nvSpPr>
            <p:cNvPr id="10" name="Oval 9">
              <a:extLst>
                <a:ext uri="{FF2B5EF4-FFF2-40B4-BE49-F238E27FC236}">
                  <a16:creationId xmlns:a16="http://schemas.microsoft.com/office/drawing/2014/main" id="{9EAF3E66-207E-7D3C-3F14-CE5A50059A7A}"/>
                </a:ext>
              </a:extLst>
            </p:cNvPr>
            <p:cNvSpPr/>
            <p:nvPr/>
          </p:nvSpPr>
          <p:spPr>
            <a:xfrm>
              <a:off x="6350247" y="3493919"/>
              <a:ext cx="2674165" cy="2009140"/>
            </a:xfrm>
            <a:prstGeom prst="ellipse">
              <a:avLst/>
            </a:prstGeom>
            <a:solidFill>
              <a:schemeClr val="accent5">
                <a:alpha val="15000"/>
              </a:schemeClr>
            </a:solidFill>
            <a:ln>
              <a:noFill/>
            </a:ln>
          </p:spPr>
          <p:style>
            <a:lnRef idx="0">
              <a:scrgbClr r="0" g="0" b="0"/>
            </a:lnRef>
            <a:fillRef idx="0">
              <a:scrgbClr r="0" g="0" b="0"/>
            </a:fillRef>
            <a:effectRef idx="0">
              <a:scrgbClr r="0" g="0" b="0"/>
            </a:effectRef>
            <a:fontRef idx="minor">
              <a:schemeClr val="lt1"/>
            </a:fontRef>
          </p:style>
          <p:txBody>
            <a:bodyPr spcFirstLastPara="0" vert="horz" wrap="square" lIns="200948" tIns="200948" rIns="200948" bIns="200948" numCol="1" spcCol="1270" anchor="ctr" anchorCtr="0">
              <a:noAutofit/>
            </a:bodyPr>
            <a:lstStyle/>
            <a:p>
              <a:pPr marL="0" lvl="0" indent="0" algn="ctr" defTabSz="1200150">
                <a:lnSpc>
                  <a:spcPct val="90000"/>
                </a:lnSpc>
                <a:spcBef>
                  <a:spcPct val="0"/>
                </a:spcBef>
                <a:spcAft>
                  <a:spcPct val="35000"/>
                </a:spcAft>
                <a:buNone/>
              </a:pPr>
              <a:r>
                <a:rPr lang="en-US" dirty="0">
                  <a:latin typeface="Futura Std Book" panose="020B0502020204020303"/>
                </a:rPr>
                <a:t>Change Drivers</a:t>
              </a:r>
              <a:endParaRPr lang="en-CA" kern="1200" dirty="0">
                <a:latin typeface="Futura Std Book" panose="020B0502020204020303"/>
              </a:endParaRPr>
            </a:p>
          </p:txBody>
        </p:sp>
      </p:grpSp>
    </p:spTree>
    <p:extLst>
      <p:ext uri="{BB962C8B-B14F-4D97-AF65-F5344CB8AC3E}">
        <p14:creationId xmlns:p14="http://schemas.microsoft.com/office/powerpoint/2010/main" val="6193257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Arrow: Quad 8">
            <a:extLst>
              <a:ext uri="{FF2B5EF4-FFF2-40B4-BE49-F238E27FC236}">
                <a16:creationId xmlns:a16="http://schemas.microsoft.com/office/drawing/2014/main" id="{D3133519-D5C2-F3AF-A579-29384B16EE9A}"/>
              </a:ext>
            </a:extLst>
          </p:cNvPr>
          <p:cNvSpPr/>
          <p:nvPr/>
        </p:nvSpPr>
        <p:spPr>
          <a:xfrm>
            <a:off x="3158751" y="389797"/>
            <a:ext cx="5874499" cy="5275601"/>
          </a:xfrm>
          <a:prstGeom prst="quadArrow">
            <a:avLst>
              <a:gd name="adj1" fmla="val 2000"/>
              <a:gd name="adj2" fmla="val 4000"/>
              <a:gd name="adj3" fmla="val 5000"/>
            </a:avLst>
          </a:prstGeom>
          <a:solidFill>
            <a:schemeClr val="dk1">
              <a:alpha val="50000"/>
            </a:schemeClr>
          </a:solidFill>
          <a:ln>
            <a:no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a:lstStyle/>
          <a:p>
            <a:endParaRPr lang="en-CA"/>
          </a:p>
        </p:txBody>
      </p:sp>
      <p:sp>
        <p:nvSpPr>
          <p:cNvPr id="2" name="Title 1">
            <a:extLst>
              <a:ext uri="{FF2B5EF4-FFF2-40B4-BE49-F238E27FC236}">
                <a16:creationId xmlns:a16="http://schemas.microsoft.com/office/drawing/2014/main" id="{0A81C610-B06D-65D1-2A36-C6258A10BC25}"/>
              </a:ext>
            </a:extLst>
          </p:cNvPr>
          <p:cNvSpPr>
            <a:spLocks noGrp="1"/>
          </p:cNvSpPr>
          <p:nvPr>
            <p:ph type="title"/>
          </p:nvPr>
        </p:nvSpPr>
        <p:spPr/>
        <p:txBody>
          <a:bodyPr>
            <a:normAutofit/>
          </a:bodyPr>
          <a:lstStyle/>
          <a:p>
            <a:r>
              <a:rPr lang="en-US" dirty="0"/>
              <a:t>Change Styles </a:t>
            </a:r>
            <a:r>
              <a:rPr lang="en-US" sz="3200" dirty="0"/>
              <a:t>(n=113,755)</a:t>
            </a:r>
            <a:endParaRPr lang="en-CA" sz="3200" dirty="0"/>
          </a:p>
        </p:txBody>
      </p:sp>
      <p:graphicFrame>
        <p:nvGraphicFramePr>
          <p:cNvPr id="7" name="Content Placeholder 6">
            <a:extLst>
              <a:ext uri="{FF2B5EF4-FFF2-40B4-BE49-F238E27FC236}">
                <a16:creationId xmlns:a16="http://schemas.microsoft.com/office/drawing/2014/main" id="{CE8AC8C6-B362-4E04-AAC8-D3212631FE3C}"/>
              </a:ext>
            </a:extLst>
          </p:cNvPr>
          <p:cNvGraphicFramePr>
            <a:graphicFrameLocks noGrp="1"/>
          </p:cNvGraphicFramePr>
          <p:nvPr>
            <p:ph idx="1"/>
            <p:extLst>
              <p:ext uri="{D42A27DB-BD31-4B8C-83A1-F6EECF244321}">
                <p14:modId xmlns:p14="http://schemas.microsoft.com/office/powerpoint/2010/main" val="141015047"/>
              </p:ext>
            </p:extLst>
          </p:nvPr>
        </p:nvGraphicFramePr>
        <p:xfrm>
          <a:off x="1857483" y="498475"/>
          <a:ext cx="8477035" cy="502285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5226724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graphicEl>
                                              <a:chart seriesIdx="-4" categoryIdx="4" bldStep="category"/>
                                            </p:graphic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1" nodeType="clickEffect">
                                  <p:stCondLst>
                                    <p:cond delay="0"/>
                                  </p:stCondLst>
                                  <p:childTnLst>
                                    <p:set>
                                      <p:cBhvr>
                                        <p:cTn id="10" dur="1" fill="hold">
                                          <p:stCondLst>
                                            <p:cond delay="0"/>
                                          </p:stCondLst>
                                        </p:cTn>
                                        <p:tgtEl>
                                          <p:spTgt spid="7">
                                            <p:graphicEl>
                                              <a:chart seriesIdx="-4" categoryIdx="1" bldStep="category"/>
                                            </p:graphic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2" nodeType="clickEffect">
                                  <p:stCondLst>
                                    <p:cond delay="0"/>
                                  </p:stCondLst>
                                  <p:childTnLst>
                                    <p:set>
                                      <p:cBhvr>
                                        <p:cTn id="14" dur="1" fill="hold">
                                          <p:stCondLst>
                                            <p:cond delay="0"/>
                                          </p:stCondLst>
                                        </p:cTn>
                                        <p:tgtEl>
                                          <p:spTgt spid="7">
                                            <p:graphicEl>
                                              <a:chart seriesIdx="-4" categoryIdx="2" bldStep="category"/>
                                            </p:graphic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3" nodeType="clickEffect">
                                  <p:stCondLst>
                                    <p:cond delay="0"/>
                                  </p:stCondLst>
                                  <p:childTnLst>
                                    <p:set>
                                      <p:cBhvr>
                                        <p:cTn id="18" dur="1" fill="hold">
                                          <p:stCondLst>
                                            <p:cond delay="0"/>
                                          </p:stCondLst>
                                        </p:cTn>
                                        <p:tgtEl>
                                          <p:spTgt spid="7">
                                            <p:graphicEl>
                                              <a:chart seriesIdx="-4" categoryIdx="0" bldStep="category"/>
                                            </p:graphic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4" nodeType="clickEffect">
                                  <p:stCondLst>
                                    <p:cond delay="0"/>
                                  </p:stCondLst>
                                  <p:childTnLst>
                                    <p:set>
                                      <p:cBhvr>
                                        <p:cTn id="22" dur="1" fill="hold">
                                          <p:stCondLst>
                                            <p:cond delay="0"/>
                                          </p:stCondLst>
                                        </p:cTn>
                                        <p:tgtEl>
                                          <p:spTgt spid="7">
                                            <p:graphicEl>
                                              <a:chart seriesIdx="-4" categoryIdx="3" bldStep="category"/>
                                            </p:graphic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uiExpand="1">
        <p:bldSub>
          <a:bldChart bld="category" animBg="0"/>
        </p:bldSub>
      </p:bldGraphic>
      <p:bldGraphic spid="7" grpId="1" uiExpand="1">
        <p:bldSub>
          <a:bldChart bld="category" animBg="0"/>
        </p:bldSub>
      </p:bldGraphic>
      <p:bldGraphic spid="7" grpId="2" uiExpand="1">
        <p:bldSub>
          <a:bldChart bld="category" animBg="0"/>
        </p:bldSub>
      </p:bldGraphic>
      <p:bldGraphic spid="7" grpId="3" uiExpand="1">
        <p:bldSub>
          <a:bldChart bld="category" animBg="0"/>
        </p:bldSub>
      </p:bldGraphic>
      <p:bldGraphic spid="7" grpId="4" uiExpand="1">
        <p:bldSub>
          <a:bldChart bld="category" animBg="0"/>
        </p:bldSub>
      </p:bldGraphic>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227A535-ED55-441D-B4E9-3402A538C369}"/>
              </a:ext>
            </a:extLst>
          </p:cNvPr>
          <p:cNvSpPr>
            <a:spLocks noGrp="1"/>
          </p:cNvSpPr>
          <p:nvPr>
            <p:ph type="title"/>
          </p:nvPr>
        </p:nvSpPr>
        <p:spPr/>
        <p:txBody>
          <a:bodyPr/>
          <a:lstStyle/>
          <a:p>
            <a:r>
              <a:rPr lang="en-CA" dirty="0"/>
              <a:t>Conflict</a:t>
            </a:r>
          </a:p>
        </p:txBody>
      </p:sp>
      <p:graphicFrame>
        <p:nvGraphicFramePr>
          <p:cNvPr id="5" name="Chart 4">
            <a:extLst>
              <a:ext uri="{FF2B5EF4-FFF2-40B4-BE49-F238E27FC236}">
                <a16:creationId xmlns:a16="http://schemas.microsoft.com/office/drawing/2014/main" id="{699438A6-CC92-4A15-AB91-D8FB48C25DBE}"/>
              </a:ext>
            </a:extLst>
          </p:cNvPr>
          <p:cNvGraphicFramePr>
            <a:graphicFrameLocks/>
          </p:cNvGraphicFramePr>
          <p:nvPr>
            <p:extLst>
              <p:ext uri="{D42A27DB-BD31-4B8C-83A1-F6EECF244321}">
                <p14:modId xmlns:p14="http://schemas.microsoft.com/office/powerpoint/2010/main" val="939662978"/>
              </p:ext>
            </p:extLst>
          </p:nvPr>
        </p:nvGraphicFramePr>
        <p:xfrm>
          <a:off x="5011115" y="424920"/>
          <a:ext cx="6728906" cy="5240021"/>
        </p:xfrm>
        <a:graphic>
          <a:graphicData uri="http://schemas.openxmlformats.org/drawingml/2006/chart">
            <c:chart xmlns:c="http://schemas.openxmlformats.org/drawingml/2006/chart" xmlns:r="http://schemas.openxmlformats.org/officeDocument/2006/relationships" r:id="rId3"/>
          </a:graphicData>
        </a:graphic>
      </p:graphicFrame>
      <p:sp>
        <p:nvSpPr>
          <p:cNvPr id="2" name="TextBox 1">
            <a:extLst>
              <a:ext uri="{FF2B5EF4-FFF2-40B4-BE49-F238E27FC236}">
                <a16:creationId xmlns:a16="http://schemas.microsoft.com/office/drawing/2014/main" id="{3D050F39-1C98-7DCA-7BA5-5D0EA8218901}"/>
              </a:ext>
            </a:extLst>
          </p:cNvPr>
          <p:cNvSpPr txBox="1"/>
          <p:nvPr/>
        </p:nvSpPr>
        <p:spPr>
          <a:xfrm>
            <a:off x="451979" y="2506321"/>
            <a:ext cx="4107157" cy="1077218"/>
          </a:xfrm>
          <a:prstGeom prst="rect">
            <a:avLst/>
          </a:prstGeom>
          <a:solidFill>
            <a:srgbClr val="005EBC"/>
          </a:solidFill>
          <a:ln>
            <a:noFill/>
          </a:ln>
        </p:spPr>
        <p:style>
          <a:lnRef idx="0">
            <a:scrgbClr r="0" g="0" b="0"/>
          </a:lnRef>
          <a:fillRef idx="0">
            <a:scrgbClr r="0" g="0" b="0"/>
          </a:fillRef>
          <a:effectRef idx="0">
            <a:scrgbClr r="0" g="0" b="0"/>
          </a:effectRef>
          <a:fontRef idx="minor">
            <a:schemeClr val="lt1"/>
          </a:fontRef>
        </p:style>
        <p:txBody>
          <a:bodyPr wrap="square" rtlCol="0">
            <a:spAutoFit/>
          </a:bodyPr>
          <a:lstStyle/>
          <a:p>
            <a:pPr algn="l"/>
            <a:r>
              <a:rPr lang="en-US" sz="3200" b="1" i="0" dirty="0">
                <a:solidFill>
                  <a:schemeClr val="bg1"/>
                </a:solidFill>
                <a:latin typeface="Futura Std Book" panose="020B0502020204020303" pitchFamily="34" charset="0"/>
              </a:rPr>
              <a:t>When does conflict occur the most?</a:t>
            </a:r>
            <a:endParaRPr lang="en-CA" sz="3200" b="1" i="0" dirty="0">
              <a:solidFill>
                <a:schemeClr val="bg1"/>
              </a:solidFill>
              <a:latin typeface="Futura Std Book" panose="020B0502020204020303" pitchFamily="34" charset="0"/>
            </a:endParaRPr>
          </a:p>
        </p:txBody>
      </p:sp>
    </p:spTree>
    <p:extLst>
      <p:ext uri="{BB962C8B-B14F-4D97-AF65-F5344CB8AC3E}">
        <p14:creationId xmlns:p14="http://schemas.microsoft.com/office/powerpoint/2010/main" val="35023548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P spid="2"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86F4DB-DD94-9EC1-C86B-17A1FDD9D8B1}"/>
              </a:ext>
            </a:extLst>
          </p:cNvPr>
          <p:cNvSpPr>
            <a:spLocks noGrp="1"/>
          </p:cNvSpPr>
          <p:nvPr>
            <p:ph type="title"/>
          </p:nvPr>
        </p:nvSpPr>
        <p:spPr/>
        <p:txBody>
          <a:bodyPr/>
          <a:lstStyle/>
          <a:p>
            <a:r>
              <a:rPr lang="en-US" dirty="0"/>
              <a:t>Conflict Style</a:t>
            </a:r>
            <a:endParaRPr lang="en-CA" dirty="0"/>
          </a:p>
        </p:txBody>
      </p:sp>
      <p:grpSp>
        <p:nvGrpSpPr>
          <p:cNvPr id="3" name="Group 2">
            <a:extLst>
              <a:ext uri="{FF2B5EF4-FFF2-40B4-BE49-F238E27FC236}">
                <a16:creationId xmlns:a16="http://schemas.microsoft.com/office/drawing/2014/main" id="{9BFB02DD-61DF-C7A6-F31E-F7A7AC5506C5}"/>
              </a:ext>
            </a:extLst>
          </p:cNvPr>
          <p:cNvGrpSpPr/>
          <p:nvPr/>
        </p:nvGrpSpPr>
        <p:grpSpPr>
          <a:xfrm>
            <a:off x="3158751" y="389797"/>
            <a:ext cx="5874499" cy="5275601"/>
            <a:chOff x="3158751" y="498474"/>
            <a:chExt cx="5874499" cy="5275601"/>
          </a:xfrm>
        </p:grpSpPr>
        <p:sp>
          <p:nvSpPr>
            <p:cNvPr id="6" name="Arrow: Quad 5">
              <a:extLst>
                <a:ext uri="{FF2B5EF4-FFF2-40B4-BE49-F238E27FC236}">
                  <a16:creationId xmlns:a16="http://schemas.microsoft.com/office/drawing/2014/main" id="{7F2CD824-CFD3-B9CB-D176-D9DDB6C285B7}"/>
                </a:ext>
              </a:extLst>
            </p:cNvPr>
            <p:cNvSpPr/>
            <p:nvPr/>
          </p:nvSpPr>
          <p:spPr>
            <a:xfrm>
              <a:off x="3158751" y="498474"/>
              <a:ext cx="5874499" cy="5275601"/>
            </a:xfrm>
            <a:prstGeom prst="quadArrow">
              <a:avLst>
                <a:gd name="adj1" fmla="val 2000"/>
                <a:gd name="adj2" fmla="val 4000"/>
                <a:gd name="adj3" fmla="val 5000"/>
              </a:avLst>
            </a:prstGeom>
            <a:solidFill>
              <a:schemeClr val="dk1">
                <a:alpha val="50000"/>
              </a:schemeClr>
            </a:solidFill>
            <a:ln>
              <a:no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a:lstStyle/>
            <a:p>
              <a:endParaRPr lang="en-CA" sz="2000">
                <a:latin typeface="Futura Std Book" panose="020B0502020204020303"/>
              </a:endParaRPr>
            </a:p>
          </p:txBody>
        </p:sp>
        <p:sp>
          <p:nvSpPr>
            <p:cNvPr id="11" name="Oval 10">
              <a:extLst>
                <a:ext uri="{FF2B5EF4-FFF2-40B4-BE49-F238E27FC236}">
                  <a16:creationId xmlns:a16="http://schemas.microsoft.com/office/drawing/2014/main" id="{DE94214A-E011-741C-8F7B-B24C05DE2319}"/>
                </a:ext>
              </a:extLst>
            </p:cNvPr>
            <p:cNvSpPr/>
            <p:nvPr/>
          </p:nvSpPr>
          <p:spPr>
            <a:xfrm>
              <a:off x="4758918" y="1992773"/>
              <a:ext cx="2674165" cy="2009140"/>
            </a:xfrm>
            <a:prstGeom prst="ellipse">
              <a:avLst/>
            </a:prstGeom>
            <a:solidFill>
              <a:schemeClr val="accent1">
                <a:alpha val="15000"/>
              </a:schemeClr>
            </a:solidFill>
            <a:ln>
              <a:noFill/>
            </a:ln>
          </p:spPr>
          <p:style>
            <a:lnRef idx="0">
              <a:scrgbClr r="0" g="0" b="0"/>
            </a:lnRef>
            <a:fillRef idx="0">
              <a:scrgbClr r="0" g="0" b="0"/>
            </a:fillRef>
            <a:effectRef idx="0">
              <a:scrgbClr r="0" g="0" b="0"/>
            </a:effectRef>
            <a:fontRef idx="minor">
              <a:schemeClr val="lt1"/>
            </a:fontRef>
          </p:style>
          <p:txBody>
            <a:bodyPr spcFirstLastPara="0" vert="horz" wrap="square" lIns="200948" tIns="200948" rIns="200948" bIns="200948" numCol="1" spcCol="1270" anchor="ctr" anchorCtr="0">
              <a:noAutofit/>
            </a:bodyPr>
            <a:lstStyle/>
            <a:p>
              <a:pPr marL="0" lvl="0" indent="0" algn="ctr" defTabSz="1200150">
                <a:lnSpc>
                  <a:spcPct val="90000"/>
                </a:lnSpc>
                <a:spcBef>
                  <a:spcPct val="0"/>
                </a:spcBef>
                <a:spcAft>
                  <a:spcPct val="35000"/>
                </a:spcAft>
                <a:buNone/>
              </a:pPr>
              <a:r>
                <a:rPr lang="en-US" sz="2000" kern="1200" dirty="0">
                  <a:latin typeface="Futura Std Book" panose="020B0502020204020303"/>
                </a:rPr>
                <a:t>Negotiators</a:t>
              </a:r>
              <a:endParaRPr lang="en-CA" sz="2000" kern="1200" dirty="0">
                <a:latin typeface="Futura Std Book" panose="020B0502020204020303"/>
              </a:endParaRPr>
            </a:p>
          </p:txBody>
        </p:sp>
        <p:sp>
          <p:nvSpPr>
            <p:cNvPr id="7" name="Oval 6">
              <a:extLst>
                <a:ext uri="{FF2B5EF4-FFF2-40B4-BE49-F238E27FC236}">
                  <a16:creationId xmlns:a16="http://schemas.microsoft.com/office/drawing/2014/main" id="{5ECCD978-61EB-D7E3-68DB-7F82974D3206}"/>
                </a:ext>
              </a:extLst>
            </p:cNvPr>
            <p:cNvSpPr/>
            <p:nvPr/>
          </p:nvSpPr>
          <p:spPr>
            <a:xfrm>
              <a:off x="3167588" y="516740"/>
              <a:ext cx="2674165" cy="2009140"/>
            </a:xfrm>
            <a:prstGeom prst="ellipse">
              <a:avLst/>
            </a:prstGeom>
            <a:solidFill>
              <a:schemeClr val="accent2">
                <a:alpha val="15000"/>
              </a:schemeClr>
            </a:solidFill>
            <a:ln>
              <a:noFill/>
            </a:ln>
          </p:spPr>
          <p:style>
            <a:lnRef idx="0">
              <a:scrgbClr r="0" g="0" b="0"/>
            </a:lnRef>
            <a:fillRef idx="0">
              <a:scrgbClr r="0" g="0" b="0"/>
            </a:fillRef>
            <a:effectRef idx="0">
              <a:scrgbClr r="0" g="0" b="0"/>
            </a:effectRef>
            <a:fontRef idx="minor">
              <a:schemeClr val="lt1"/>
            </a:fontRef>
          </p:style>
          <p:txBody>
            <a:bodyPr spcFirstLastPara="0" vert="horz" wrap="square" lIns="200948" tIns="200948" rIns="200948" bIns="200948" numCol="1" spcCol="1270" anchor="ctr" anchorCtr="0">
              <a:noAutofit/>
            </a:bodyPr>
            <a:lstStyle/>
            <a:p>
              <a:pPr marL="0" lvl="0" indent="0" algn="ctr" defTabSz="1200150">
                <a:lnSpc>
                  <a:spcPct val="90000"/>
                </a:lnSpc>
                <a:spcBef>
                  <a:spcPct val="0"/>
                </a:spcBef>
                <a:spcAft>
                  <a:spcPct val="35000"/>
                </a:spcAft>
                <a:buNone/>
              </a:pPr>
              <a:r>
                <a:rPr lang="en-US" sz="2000" kern="1200" dirty="0">
                  <a:latin typeface="Futura Std Book" panose="020B0502020204020303"/>
                </a:rPr>
                <a:t>Persuaders</a:t>
              </a:r>
              <a:endParaRPr lang="en-CA" sz="2000" kern="1200" dirty="0">
                <a:latin typeface="Futura Std Book" panose="020B0502020204020303"/>
              </a:endParaRPr>
            </a:p>
          </p:txBody>
        </p:sp>
        <p:sp>
          <p:nvSpPr>
            <p:cNvPr id="8" name="Oval 7">
              <a:extLst>
                <a:ext uri="{FF2B5EF4-FFF2-40B4-BE49-F238E27FC236}">
                  <a16:creationId xmlns:a16="http://schemas.microsoft.com/office/drawing/2014/main" id="{D1710B9F-FF8C-5A7C-194A-2C94FA2E1C0E}"/>
                </a:ext>
              </a:extLst>
            </p:cNvPr>
            <p:cNvSpPr/>
            <p:nvPr/>
          </p:nvSpPr>
          <p:spPr>
            <a:xfrm>
              <a:off x="6350247" y="516740"/>
              <a:ext cx="2674165" cy="2009140"/>
            </a:xfrm>
            <a:prstGeom prst="ellipse">
              <a:avLst/>
            </a:prstGeom>
            <a:solidFill>
              <a:schemeClr val="accent3">
                <a:alpha val="15000"/>
              </a:schemeClr>
            </a:solidFill>
            <a:ln>
              <a:noFill/>
            </a:ln>
          </p:spPr>
          <p:style>
            <a:lnRef idx="0">
              <a:scrgbClr r="0" g="0" b="0"/>
            </a:lnRef>
            <a:fillRef idx="0">
              <a:scrgbClr r="0" g="0" b="0"/>
            </a:fillRef>
            <a:effectRef idx="0">
              <a:scrgbClr r="0" g="0" b="0"/>
            </a:effectRef>
            <a:fontRef idx="minor">
              <a:schemeClr val="lt1"/>
            </a:fontRef>
          </p:style>
          <p:txBody>
            <a:bodyPr spcFirstLastPara="0" vert="horz" wrap="square" lIns="200948" tIns="200948" rIns="200948" bIns="200948" numCol="1" spcCol="1270" anchor="ctr" anchorCtr="0">
              <a:noAutofit/>
            </a:bodyPr>
            <a:lstStyle/>
            <a:p>
              <a:pPr marL="0" lvl="0" indent="0" algn="ctr" defTabSz="1200150">
                <a:lnSpc>
                  <a:spcPct val="90000"/>
                </a:lnSpc>
                <a:spcBef>
                  <a:spcPct val="0"/>
                </a:spcBef>
                <a:spcAft>
                  <a:spcPct val="35000"/>
                </a:spcAft>
                <a:buNone/>
              </a:pPr>
              <a:r>
                <a:rPr lang="en-US" sz="2000" dirty="0">
                  <a:latin typeface="Futura Std Book" panose="020B0502020204020303"/>
                </a:rPr>
                <a:t>Builders</a:t>
              </a:r>
              <a:endParaRPr lang="en-CA" sz="2000" kern="1200" dirty="0">
                <a:latin typeface="Futura Std Book" panose="020B0502020204020303"/>
              </a:endParaRPr>
            </a:p>
          </p:txBody>
        </p:sp>
        <p:sp>
          <p:nvSpPr>
            <p:cNvPr id="9" name="Oval 8">
              <a:extLst>
                <a:ext uri="{FF2B5EF4-FFF2-40B4-BE49-F238E27FC236}">
                  <a16:creationId xmlns:a16="http://schemas.microsoft.com/office/drawing/2014/main" id="{31B13FE6-69BC-E787-B466-BF84059CDC0C}"/>
                </a:ext>
              </a:extLst>
            </p:cNvPr>
            <p:cNvSpPr/>
            <p:nvPr/>
          </p:nvSpPr>
          <p:spPr>
            <a:xfrm>
              <a:off x="3167588" y="3493919"/>
              <a:ext cx="2674165" cy="2009140"/>
            </a:xfrm>
            <a:prstGeom prst="ellipse">
              <a:avLst/>
            </a:prstGeom>
            <a:ln/>
          </p:spPr>
          <p:style>
            <a:lnRef idx="0">
              <a:schemeClr val="accent4"/>
            </a:lnRef>
            <a:fillRef idx="3">
              <a:schemeClr val="accent4"/>
            </a:fillRef>
            <a:effectRef idx="3">
              <a:schemeClr val="accent4"/>
            </a:effectRef>
            <a:fontRef idx="minor">
              <a:schemeClr val="lt1"/>
            </a:fontRef>
          </p:style>
          <p:txBody>
            <a:bodyPr spcFirstLastPara="0" vert="horz" wrap="square" lIns="200948" tIns="200948" rIns="200948" bIns="200948" numCol="1" spcCol="1270" anchor="ctr" anchorCtr="0">
              <a:noAutofit/>
            </a:bodyPr>
            <a:lstStyle/>
            <a:p>
              <a:pPr marL="0" lvl="0" indent="0" algn="ctr" defTabSz="1200150">
                <a:lnSpc>
                  <a:spcPct val="90000"/>
                </a:lnSpc>
                <a:spcBef>
                  <a:spcPct val="0"/>
                </a:spcBef>
                <a:spcAft>
                  <a:spcPct val="35000"/>
                </a:spcAft>
                <a:buNone/>
              </a:pPr>
              <a:r>
                <a:rPr lang="en-US" sz="2000" kern="1200" dirty="0">
                  <a:latin typeface="Futura Std Book" panose="020B0502020204020303"/>
                </a:rPr>
                <a:t>Evaders</a:t>
              </a:r>
              <a:endParaRPr lang="en-CA" sz="2000" kern="1200" dirty="0">
                <a:latin typeface="Futura Std Book" panose="020B0502020204020303"/>
              </a:endParaRPr>
            </a:p>
          </p:txBody>
        </p:sp>
        <p:sp>
          <p:nvSpPr>
            <p:cNvPr id="10" name="Oval 9">
              <a:extLst>
                <a:ext uri="{FF2B5EF4-FFF2-40B4-BE49-F238E27FC236}">
                  <a16:creationId xmlns:a16="http://schemas.microsoft.com/office/drawing/2014/main" id="{EDBCE81E-C397-70D1-30DA-8EFC84D8EF4D}"/>
                </a:ext>
              </a:extLst>
            </p:cNvPr>
            <p:cNvSpPr/>
            <p:nvPr/>
          </p:nvSpPr>
          <p:spPr>
            <a:xfrm>
              <a:off x="6350247" y="3493919"/>
              <a:ext cx="2674165" cy="2009140"/>
            </a:xfrm>
            <a:prstGeom prst="ellipse">
              <a:avLst/>
            </a:prstGeom>
            <a:solidFill>
              <a:schemeClr val="accent5">
                <a:alpha val="15000"/>
              </a:schemeClr>
            </a:solidFill>
            <a:ln>
              <a:noFill/>
            </a:ln>
          </p:spPr>
          <p:style>
            <a:lnRef idx="0">
              <a:scrgbClr r="0" g="0" b="0"/>
            </a:lnRef>
            <a:fillRef idx="0">
              <a:scrgbClr r="0" g="0" b="0"/>
            </a:fillRef>
            <a:effectRef idx="0">
              <a:scrgbClr r="0" g="0" b="0"/>
            </a:effectRef>
            <a:fontRef idx="minor">
              <a:schemeClr val="lt1"/>
            </a:fontRef>
          </p:style>
          <p:txBody>
            <a:bodyPr spcFirstLastPara="0" vert="horz" wrap="square" lIns="200948" tIns="200948" rIns="200948" bIns="200948" numCol="1" spcCol="1270" anchor="ctr" anchorCtr="0">
              <a:noAutofit/>
            </a:bodyPr>
            <a:lstStyle/>
            <a:p>
              <a:pPr marL="0" lvl="0" indent="0" algn="ctr" defTabSz="1200150">
                <a:lnSpc>
                  <a:spcPct val="90000"/>
                </a:lnSpc>
                <a:spcBef>
                  <a:spcPct val="0"/>
                </a:spcBef>
                <a:spcAft>
                  <a:spcPct val="35000"/>
                </a:spcAft>
                <a:buNone/>
              </a:pPr>
              <a:r>
                <a:rPr lang="en-US" sz="2000" kern="1200" dirty="0">
                  <a:latin typeface="Futura Std Book" panose="020B0502020204020303"/>
                </a:rPr>
                <a:t>Harmonizers</a:t>
              </a:r>
              <a:endParaRPr lang="en-CA" sz="2000" kern="1200" dirty="0">
                <a:latin typeface="Futura Std Book" panose="020B0502020204020303"/>
              </a:endParaRPr>
            </a:p>
          </p:txBody>
        </p:sp>
      </p:grpSp>
    </p:spTree>
    <p:extLst>
      <p:ext uri="{BB962C8B-B14F-4D97-AF65-F5344CB8AC3E}">
        <p14:creationId xmlns:p14="http://schemas.microsoft.com/office/powerpoint/2010/main" val="32109811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3D385-74DE-40FF-3BD8-0E281A286A1B}"/>
              </a:ext>
            </a:extLst>
          </p:cNvPr>
          <p:cNvSpPr>
            <a:spLocks noGrp="1"/>
          </p:cNvSpPr>
          <p:nvPr>
            <p:ph type="title"/>
          </p:nvPr>
        </p:nvSpPr>
        <p:spPr/>
        <p:txBody>
          <a:bodyPr/>
          <a:lstStyle/>
          <a:p>
            <a:r>
              <a:rPr lang="en-US" sz="2800" dirty="0"/>
              <a:t>The Search For Team Effectiveness</a:t>
            </a:r>
            <a:endParaRPr lang="en-CA" sz="2800" dirty="0"/>
          </a:p>
        </p:txBody>
      </p:sp>
    </p:spTree>
    <p:extLst>
      <p:ext uri="{BB962C8B-B14F-4D97-AF65-F5344CB8AC3E}">
        <p14:creationId xmlns:p14="http://schemas.microsoft.com/office/powerpoint/2010/main" val="23742309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86F4DB-DD94-9EC1-C86B-17A1FDD9D8B1}"/>
              </a:ext>
            </a:extLst>
          </p:cNvPr>
          <p:cNvSpPr>
            <a:spLocks noGrp="1"/>
          </p:cNvSpPr>
          <p:nvPr>
            <p:ph type="title"/>
          </p:nvPr>
        </p:nvSpPr>
        <p:spPr/>
        <p:txBody>
          <a:bodyPr/>
          <a:lstStyle/>
          <a:p>
            <a:r>
              <a:rPr lang="en-US" dirty="0"/>
              <a:t>Conflict Style</a:t>
            </a:r>
            <a:endParaRPr lang="en-CA" dirty="0"/>
          </a:p>
        </p:txBody>
      </p:sp>
      <p:grpSp>
        <p:nvGrpSpPr>
          <p:cNvPr id="3" name="Group 2">
            <a:extLst>
              <a:ext uri="{FF2B5EF4-FFF2-40B4-BE49-F238E27FC236}">
                <a16:creationId xmlns:a16="http://schemas.microsoft.com/office/drawing/2014/main" id="{9BFB02DD-61DF-C7A6-F31E-F7A7AC5506C5}"/>
              </a:ext>
            </a:extLst>
          </p:cNvPr>
          <p:cNvGrpSpPr/>
          <p:nvPr/>
        </p:nvGrpSpPr>
        <p:grpSpPr>
          <a:xfrm>
            <a:off x="3158751" y="389797"/>
            <a:ext cx="5874499" cy="5275601"/>
            <a:chOff x="3158751" y="498474"/>
            <a:chExt cx="5874499" cy="5275601"/>
          </a:xfrm>
        </p:grpSpPr>
        <p:sp>
          <p:nvSpPr>
            <p:cNvPr id="6" name="Arrow: Quad 5">
              <a:extLst>
                <a:ext uri="{FF2B5EF4-FFF2-40B4-BE49-F238E27FC236}">
                  <a16:creationId xmlns:a16="http://schemas.microsoft.com/office/drawing/2014/main" id="{7F2CD824-CFD3-B9CB-D176-D9DDB6C285B7}"/>
                </a:ext>
              </a:extLst>
            </p:cNvPr>
            <p:cNvSpPr/>
            <p:nvPr/>
          </p:nvSpPr>
          <p:spPr>
            <a:xfrm>
              <a:off x="3158751" y="498474"/>
              <a:ext cx="5874499" cy="5275601"/>
            </a:xfrm>
            <a:prstGeom prst="quadArrow">
              <a:avLst>
                <a:gd name="adj1" fmla="val 2000"/>
                <a:gd name="adj2" fmla="val 4000"/>
                <a:gd name="adj3" fmla="val 5000"/>
              </a:avLst>
            </a:prstGeom>
            <a:solidFill>
              <a:schemeClr val="dk1">
                <a:alpha val="50000"/>
              </a:schemeClr>
            </a:solidFill>
            <a:ln>
              <a:no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a:lstStyle/>
            <a:p>
              <a:endParaRPr lang="en-CA" sz="2000">
                <a:latin typeface="Futura Std Book" panose="020B0502020204020303"/>
              </a:endParaRPr>
            </a:p>
          </p:txBody>
        </p:sp>
        <p:sp>
          <p:nvSpPr>
            <p:cNvPr id="11" name="Oval 10">
              <a:extLst>
                <a:ext uri="{FF2B5EF4-FFF2-40B4-BE49-F238E27FC236}">
                  <a16:creationId xmlns:a16="http://schemas.microsoft.com/office/drawing/2014/main" id="{DE94214A-E011-741C-8F7B-B24C05DE2319}"/>
                </a:ext>
              </a:extLst>
            </p:cNvPr>
            <p:cNvSpPr/>
            <p:nvPr/>
          </p:nvSpPr>
          <p:spPr>
            <a:xfrm>
              <a:off x="4758918" y="1992773"/>
              <a:ext cx="2674165" cy="2009140"/>
            </a:xfrm>
            <a:prstGeom prst="ellipse">
              <a:avLst/>
            </a:prstGeom>
            <a:solidFill>
              <a:schemeClr val="accent1">
                <a:alpha val="15000"/>
              </a:schemeClr>
            </a:solidFill>
            <a:ln>
              <a:noFill/>
            </a:ln>
          </p:spPr>
          <p:style>
            <a:lnRef idx="0">
              <a:scrgbClr r="0" g="0" b="0"/>
            </a:lnRef>
            <a:fillRef idx="0">
              <a:scrgbClr r="0" g="0" b="0"/>
            </a:fillRef>
            <a:effectRef idx="0">
              <a:scrgbClr r="0" g="0" b="0"/>
            </a:effectRef>
            <a:fontRef idx="minor">
              <a:schemeClr val="lt1"/>
            </a:fontRef>
          </p:style>
          <p:txBody>
            <a:bodyPr spcFirstLastPara="0" vert="horz" wrap="square" lIns="200948" tIns="200948" rIns="200948" bIns="200948" numCol="1" spcCol="1270" anchor="ctr" anchorCtr="0">
              <a:noAutofit/>
            </a:bodyPr>
            <a:lstStyle/>
            <a:p>
              <a:pPr marL="0" lvl="0" indent="0" algn="ctr" defTabSz="1200150">
                <a:lnSpc>
                  <a:spcPct val="90000"/>
                </a:lnSpc>
                <a:spcBef>
                  <a:spcPct val="0"/>
                </a:spcBef>
                <a:spcAft>
                  <a:spcPct val="35000"/>
                </a:spcAft>
                <a:buNone/>
              </a:pPr>
              <a:r>
                <a:rPr lang="en-US" sz="2000" kern="1200" dirty="0">
                  <a:latin typeface="Futura Std Book" panose="020B0502020204020303"/>
                </a:rPr>
                <a:t>Negotiators</a:t>
              </a:r>
              <a:endParaRPr lang="en-CA" sz="2000" kern="1200" dirty="0">
                <a:latin typeface="Futura Std Book" panose="020B0502020204020303"/>
              </a:endParaRPr>
            </a:p>
          </p:txBody>
        </p:sp>
        <p:sp>
          <p:nvSpPr>
            <p:cNvPr id="7" name="Oval 6">
              <a:extLst>
                <a:ext uri="{FF2B5EF4-FFF2-40B4-BE49-F238E27FC236}">
                  <a16:creationId xmlns:a16="http://schemas.microsoft.com/office/drawing/2014/main" id="{5ECCD978-61EB-D7E3-68DB-7F82974D3206}"/>
                </a:ext>
              </a:extLst>
            </p:cNvPr>
            <p:cNvSpPr/>
            <p:nvPr/>
          </p:nvSpPr>
          <p:spPr>
            <a:xfrm>
              <a:off x="3167588" y="516740"/>
              <a:ext cx="2674165" cy="2009140"/>
            </a:xfrm>
            <a:prstGeom prst="ellipse">
              <a:avLst/>
            </a:prstGeom>
            <a:solidFill>
              <a:schemeClr val="accent2">
                <a:alpha val="15000"/>
              </a:schemeClr>
            </a:solidFill>
            <a:ln>
              <a:noFill/>
            </a:ln>
          </p:spPr>
          <p:style>
            <a:lnRef idx="0">
              <a:scrgbClr r="0" g="0" b="0"/>
            </a:lnRef>
            <a:fillRef idx="0">
              <a:scrgbClr r="0" g="0" b="0"/>
            </a:fillRef>
            <a:effectRef idx="0">
              <a:scrgbClr r="0" g="0" b="0"/>
            </a:effectRef>
            <a:fontRef idx="minor">
              <a:schemeClr val="lt1"/>
            </a:fontRef>
          </p:style>
          <p:txBody>
            <a:bodyPr spcFirstLastPara="0" vert="horz" wrap="square" lIns="200948" tIns="200948" rIns="200948" bIns="200948" numCol="1" spcCol="1270" anchor="ctr" anchorCtr="0">
              <a:noAutofit/>
            </a:bodyPr>
            <a:lstStyle/>
            <a:p>
              <a:pPr marL="0" lvl="0" indent="0" algn="ctr" defTabSz="1200150">
                <a:lnSpc>
                  <a:spcPct val="90000"/>
                </a:lnSpc>
                <a:spcBef>
                  <a:spcPct val="0"/>
                </a:spcBef>
                <a:spcAft>
                  <a:spcPct val="35000"/>
                </a:spcAft>
                <a:buNone/>
              </a:pPr>
              <a:r>
                <a:rPr lang="en-US" sz="2000" kern="1200" dirty="0">
                  <a:latin typeface="Futura Std Book" panose="020B0502020204020303"/>
                </a:rPr>
                <a:t>Persuaders</a:t>
              </a:r>
              <a:endParaRPr lang="en-CA" sz="2000" kern="1200" dirty="0">
                <a:latin typeface="Futura Std Book" panose="020B0502020204020303"/>
              </a:endParaRPr>
            </a:p>
          </p:txBody>
        </p:sp>
        <p:sp>
          <p:nvSpPr>
            <p:cNvPr id="8" name="Oval 7">
              <a:extLst>
                <a:ext uri="{FF2B5EF4-FFF2-40B4-BE49-F238E27FC236}">
                  <a16:creationId xmlns:a16="http://schemas.microsoft.com/office/drawing/2014/main" id="{D1710B9F-FF8C-5A7C-194A-2C94FA2E1C0E}"/>
                </a:ext>
              </a:extLst>
            </p:cNvPr>
            <p:cNvSpPr/>
            <p:nvPr/>
          </p:nvSpPr>
          <p:spPr>
            <a:xfrm>
              <a:off x="6350247" y="516740"/>
              <a:ext cx="2674165" cy="2009140"/>
            </a:xfrm>
            <a:prstGeom prst="ellipse">
              <a:avLst/>
            </a:prstGeom>
            <a:solidFill>
              <a:schemeClr val="accent3">
                <a:alpha val="15000"/>
              </a:schemeClr>
            </a:solidFill>
            <a:ln>
              <a:noFill/>
            </a:ln>
          </p:spPr>
          <p:style>
            <a:lnRef idx="0">
              <a:scrgbClr r="0" g="0" b="0"/>
            </a:lnRef>
            <a:fillRef idx="0">
              <a:scrgbClr r="0" g="0" b="0"/>
            </a:fillRef>
            <a:effectRef idx="0">
              <a:scrgbClr r="0" g="0" b="0"/>
            </a:effectRef>
            <a:fontRef idx="minor">
              <a:schemeClr val="lt1"/>
            </a:fontRef>
          </p:style>
          <p:txBody>
            <a:bodyPr spcFirstLastPara="0" vert="horz" wrap="square" lIns="200948" tIns="200948" rIns="200948" bIns="200948" numCol="1" spcCol="1270" anchor="ctr" anchorCtr="0">
              <a:noAutofit/>
            </a:bodyPr>
            <a:lstStyle/>
            <a:p>
              <a:pPr marL="0" lvl="0" indent="0" algn="ctr" defTabSz="1200150">
                <a:lnSpc>
                  <a:spcPct val="90000"/>
                </a:lnSpc>
                <a:spcBef>
                  <a:spcPct val="0"/>
                </a:spcBef>
                <a:spcAft>
                  <a:spcPct val="35000"/>
                </a:spcAft>
                <a:buNone/>
              </a:pPr>
              <a:r>
                <a:rPr lang="en-US" sz="2000" dirty="0">
                  <a:latin typeface="Futura Std Book" panose="020B0502020204020303"/>
                </a:rPr>
                <a:t>Builders</a:t>
              </a:r>
              <a:endParaRPr lang="en-CA" sz="2000" kern="1200" dirty="0">
                <a:latin typeface="Futura Std Book" panose="020B0502020204020303"/>
              </a:endParaRPr>
            </a:p>
          </p:txBody>
        </p:sp>
        <p:sp>
          <p:nvSpPr>
            <p:cNvPr id="9" name="Oval 8">
              <a:extLst>
                <a:ext uri="{FF2B5EF4-FFF2-40B4-BE49-F238E27FC236}">
                  <a16:creationId xmlns:a16="http://schemas.microsoft.com/office/drawing/2014/main" id="{31B13FE6-69BC-E787-B466-BF84059CDC0C}"/>
                </a:ext>
              </a:extLst>
            </p:cNvPr>
            <p:cNvSpPr/>
            <p:nvPr/>
          </p:nvSpPr>
          <p:spPr>
            <a:xfrm>
              <a:off x="3167588" y="3493919"/>
              <a:ext cx="2674165" cy="2009140"/>
            </a:xfrm>
            <a:prstGeom prst="ellipse">
              <a:avLst/>
            </a:prstGeom>
            <a:solidFill>
              <a:schemeClr val="accent4">
                <a:alpha val="15000"/>
              </a:schemeClr>
            </a:solidFill>
            <a:ln>
              <a:noFill/>
            </a:ln>
          </p:spPr>
          <p:style>
            <a:lnRef idx="0">
              <a:scrgbClr r="0" g="0" b="0"/>
            </a:lnRef>
            <a:fillRef idx="0">
              <a:scrgbClr r="0" g="0" b="0"/>
            </a:fillRef>
            <a:effectRef idx="0">
              <a:scrgbClr r="0" g="0" b="0"/>
            </a:effectRef>
            <a:fontRef idx="minor">
              <a:schemeClr val="lt1"/>
            </a:fontRef>
          </p:style>
          <p:txBody>
            <a:bodyPr spcFirstLastPara="0" vert="horz" wrap="square" lIns="200948" tIns="200948" rIns="200948" bIns="200948" numCol="1" spcCol="1270" anchor="ctr" anchorCtr="0">
              <a:noAutofit/>
            </a:bodyPr>
            <a:lstStyle/>
            <a:p>
              <a:pPr marL="0" lvl="0" indent="0" algn="ctr" defTabSz="1200150">
                <a:lnSpc>
                  <a:spcPct val="90000"/>
                </a:lnSpc>
                <a:spcBef>
                  <a:spcPct val="0"/>
                </a:spcBef>
                <a:spcAft>
                  <a:spcPct val="35000"/>
                </a:spcAft>
                <a:buNone/>
              </a:pPr>
              <a:r>
                <a:rPr lang="en-US" sz="2000" kern="1200" dirty="0">
                  <a:latin typeface="Futura Std Book" panose="020B0502020204020303"/>
                </a:rPr>
                <a:t>Evaders</a:t>
              </a:r>
              <a:endParaRPr lang="en-CA" sz="2000" kern="1200" dirty="0">
                <a:latin typeface="Futura Std Book" panose="020B0502020204020303"/>
              </a:endParaRPr>
            </a:p>
          </p:txBody>
        </p:sp>
        <p:sp>
          <p:nvSpPr>
            <p:cNvPr id="10" name="Oval 9">
              <a:extLst>
                <a:ext uri="{FF2B5EF4-FFF2-40B4-BE49-F238E27FC236}">
                  <a16:creationId xmlns:a16="http://schemas.microsoft.com/office/drawing/2014/main" id="{EDBCE81E-C397-70D1-30DA-8EFC84D8EF4D}"/>
                </a:ext>
              </a:extLst>
            </p:cNvPr>
            <p:cNvSpPr/>
            <p:nvPr/>
          </p:nvSpPr>
          <p:spPr>
            <a:xfrm>
              <a:off x="6350247" y="3493919"/>
              <a:ext cx="2674165" cy="2009140"/>
            </a:xfrm>
            <a:prstGeom prst="ellipse">
              <a:avLst/>
            </a:prstGeom>
          </p:spPr>
          <p:style>
            <a:lnRef idx="0">
              <a:schemeClr val="lt1">
                <a:hueOff val="0"/>
                <a:satOff val="0"/>
                <a:lumOff val="0"/>
                <a:alphaOff val="0"/>
              </a:schemeClr>
            </a:lnRef>
            <a:fillRef idx="3">
              <a:schemeClr val="accent5">
                <a:hueOff val="0"/>
                <a:satOff val="0"/>
                <a:lumOff val="0"/>
                <a:alphaOff val="0"/>
              </a:schemeClr>
            </a:fillRef>
            <a:effectRef idx="3">
              <a:schemeClr val="accent5">
                <a:hueOff val="0"/>
                <a:satOff val="0"/>
                <a:lumOff val="0"/>
                <a:alphaOff val="0"/>
              </a:schemeClr>
            </a:effectRef>
            <a:fontRef idx="minor">
              <a:schemeClr val="lt1"/>
            </a:fontRef>
          </p:style>
          <p:txBody>
            <a:bodyPr spcFirstLastPara="0" vert="horz" wrap="square" lIns="200948" tIns="200948" rIns="200948" bIns="200948" numCol="1" spcCol="1270" anchor="ctr" anchorCtr="0">
              <a:noAutofit/>
            </a:bodyPr>
            <a:lstStyle/>
            <a:p>
              <a:pPr marL="0" lvl="0" indent="0" algn="ctr" defTabSz="1200150">
                <a:lnSpc>
                  <a:spcPct val="90000"/>
                </a:lnSpc>
                <a:spcBef>
                  <a:spcPct val="0"/>
                </a:spcBef>
                <a:spcAft>
                  <a:spcPct val="35000"/>
                </a:spcAft>
                <a:buNone/>
              </a:pPr>
              <a:r>
                <a:rPr lang="en-US" sz="2000" kern="1200" dirty="0">
                  <a:latin typeface="Futura Std Book" panose="020B0502020204020303"/>
                </a:rPr>
                <a:t>Harmonizers</a:t>
              </a:r>
              <a:endParaRPr lang="en-CA" sz="2000" kern="1200" dirty="0">
                <a:latin typeface="Futura Std Book" panose="020B0502020204020303"/>
              </a:endParaRPr>
            </a:p>
          </p:txBody>
        </p:sp>
      </p:grpSp>
    </p:spTree>
    <p:extLst>
      <p:ext uri="{BB962C8B-B14F-4D97-AF65-F5344CB8AC3E}">
        <p14:creationId xmlns:p14="http://schemas.microsoft.com/office/powerpoint/2010/main" val="193472174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86F4DB-DD94-9EC1-C86B-17A1FDD9D8B1}"/>
              </a:ext>
            </a:extLst>
          </p:cNvPr>
          <p:cNvSpPr>
            <a:spLocks noGrp="1"/>
          </p:cNvSpPr>
          <p:nvPr>
            <p:ph type="title"/>
          </p:nvPr>
        </p:nvSpPr>
        <p:spPr/>
        <p:txBody>
          <a:bodyPr/>
          <a:lstStyle/>
          <a:p>
            <a:r>
              <a:rPr lang="en-US" dirty="0"/>
              <a:t>Conflict Style</a:t>
            </a:r>
            <a:endParaRPr lang="en-CA" dirty="0"/>
          </a:p>
        </p:txBody>
      </p:sp>
      <p:grpSp>
        <p:nvGrpSpPr>
          <p:cNvPr id="3" name="Group 2">
            <a:extLst>
              <a:ext uri="{FF2B5EF4-FFF2-40B4-BE49-F238E27FC236}">
                <a16:creationId xmlns:a16="http://schemas.microsoft.com/office/drawing/2014/main" id="{9BFB02DD-61DF-C7A6-F31E-F7A7AC5506C5}"/>
              </a:ext>
            </a:extLst>
          </p:cNvPr>
          <p:cNvGrpSpPr/>
          <p:nvPr/>
        </p:nvGrpSpPr>
        <p:grpSpPr>
          <a:xfrm>
            <a:off x="3158751" y="389797"/>
            <a:ext cx="5874499" cy="5275601"/>
            <a:chOff x="3158751" y="498474"/>
            <a:chExt cx="5874499" cy="5275601"/>
          </a:xfrm>
        </p:grpSpPr>
        <p:sp>
          <p:nvSpPr>
            <p:cNvPr id="6" name="Arrow: Quad 5">
              <a:extLst>
                <a:ext uri="{FF2B5EF4-FFF2-40B4-BE49-F238E27FC236}">
                  <a16:creationId xmlns:a16="http://schemas.microsoft.com/office/drawing/2014/main" id="{7F2CD824-CFD3-B9CB-D176-D9DDB6C285B7}"/>
                </a:ext>
              </a:extLst>
            </p:cNvPr>
            <p:cNvSpPr/>
            <p:nvPr/>
          </p:nvSpPr>
          <p:spPr>
            <a:xfrm>
              <a:off x="3158751" y="498474"/>
              <a:ext cx="5874499" cy="5275601"/>
            </a:xfrm>
            <a:prstGeom prst="quadArrow">
              <a:avLst>
                <a:gd name="adj1" fmla="val 2000"/>
                <a:gd name="adj2" fmla="val 4000"/>
                <a:gd name="adj3" fmla="val 5000"/>
              </a:avLst>
            </a:prstGeom>
            <a:solidFill>
              <a:schemeClr val="dk1">
                <a:alpha val="50000"/>
              </a:schemeClr>
            </a:solidFill>
            <a:ln>
              <a:no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a:lstStyle/>
            <a:p>
              <a:endParaRPr lang="en-CA" sz="2000">
                <a:latin typeface="Futura Std Book" panose="020B0502020204020303"/>
              </a:endParaRPr>
            </a:p>
          </p:txBody>
        </p:sp>
        <p:sp>
          <p:nvSpPr>
            <p:cNvPr id="7" name="Oval 6">
              <a:extLst>
                <a:ext uri="{FF2B5EF4-FFF2-40B4-BE49-F238E27FC236}">
                  <a16:creationId xmlns:a16="http://schemas.microsoft.com/office/drawing/2014/main" id="{5ECCD978-61EB-D7E3-68DB-7F82974D3206}"/>
                </a:ext>
              </a:extLst>
            </p:cNvPr>
            <p:cNvSpPr/>
            <p:nvPr/>
          </p:nvSpPr>
          <p:spPr>
            <a:xfrm>
              <a:off x="3167588" y="516740"/>
              <a:ext cx="2674165" cy="2009140"/>
            </a:xfrm>
            <a:prstGeom prst="ellipse">
              <a:avLst/>
            </a:prstGeom>
            <a:solidFill>
              <a:schemeClr val="accent2">
                <a:alpha val="15000"/>
              </a:schemeClr>
            </a:solidFill>
            <a:ln>
              <a:noFill/>
            </a:ln>
          </p:spPr>
          <p:style>
            <a:lnRef idx="0">
              <a:scrgbClr r="0" g="0" b="0"/>
            </a:lnRef>
            <a:fillRef idx="0">
              <a:scrgbClr r="0" g="0" b="0"/>
            </a:fillRef>
            <a:effectRef idx="0">
              <a:scrgbClr r="0" g="0" b="0"/>
            </a:effectRef>
            <a:fontRef idx="minor">
              <a:schemeClr val="lt1"/>
            </a:fontRef>
          </p:style>
          <p:txBody>
            <a:bodyPr spcFirstLastPara="0" vert="horz" wrap="square" lIns="200948" tIns="200948" rIns="200948" bIns="200948" numCol="1" spcCol="1270" anchor="ctr" anchorCtr="0">
              <a:noAutofit/>
            </a:bodyPr>
            <a:lstStyle/>
            <a:p>
              <a:pPr marL="0" lvl="0" indent="0" algn="ctr" defTabSz="1200150">
                <a:lnSpc>
                  <a:spcPct val="90000"/>
                </a:lnSpc>
                <a:spcBef>
                  <a:spcPct val="0"/>
                </a:spcBef>
                <a:spcAft>
                  <a:spcPct val="35000"/>
                </a:spcAft>
                <a:buNone/>
              </a:pPr>
              <a:r>
                <a:rPr lang="en-US" sz="2000" kern="1200" dirty="0">
                  <a:latin typeface="Futura Std Book" panose="020B0502020204020303"/>
                </a:rPr>
                <a:t>Persuaders</a:t>
              </a:r>
              <a:endParaRPr lang="en-CA" sz="2000" kern="1200" dirty="0">
                <a:latin typeface="Futura Std Book" panose="020B0502020204020303"/>
              </a:endParaRPr>
            </a:p>
          </p:txBody>
        </p:sp>
        <p:sp>
          <p:nvSpPr>
            <p:cNvPr id="8" name="Oval 7">
              <a:extLst>
                <a:ext uri="{FF2B5EF4-FFF2-40B4-BE49-F238E27FC236}">
                  <a16:creationId xmlns:a16="http://schemas.microsoft.com/office/drawing/2014/main" id="{D1710B9F-FF8C-5A7C-194A-2C94FA2E1C0E}"/>
                </a:ext>
              </a:extLst>
            </p:cNvPr>
            <p:cNvSpPr/>
            <p:nvPr/>
          </p:nvSpPr>
          <p:spPr>
            <a:xfrm>
              <a:off x="6350247" y="516740"/>
              <a:ext cx="2674165" cy="2009140"/>
            </a:xfrm>
            <a:prstGeom prst="ellipse">
              <a:avLst/>
            </a:prstGeom>
            <a:solidFill>
              <a:schemeClr val="accent3">
                <a:alpha val="15000"/>
              </a:schemeClr>
            </a:solidFill>
            <a:ln>
              <a:noFill/>
            </a:ln>
          </p:spPr>
          <p:style>
            <a:lnRef idx="0">
              <a:scrgbClr r="0" g="0" b="0"/>
            </a:lnRef>
            <a:fillRef idx="0">
              <a:scrgbClr r="0" g="0" b="0"/>
            </a:fillRef>
            <a:effectRef idx="0">
              <a:scrgbClr r="0" g="0" b="0"/>
            </a:effectRef>
            <a:fontRef idx="minor">
              <a:schemeClr val="lt1"/>
            </a:fontRef>
          </p:style>
          <p:txBody>
            <a:bodyPr spcFirstLastPara="0" vert="horz" wrap="square" lIns="200948" tIns="200948" rIns="200948" bIns="200948" numCol="1" spcCol="1270" anchor="ctr" anchorCtr="0">
              <a:noAutofit/>
            </a:bodyPr>
            <a:lstStyle/>
            <a:p>
              <a:pPr marL="0" lvl="0" indent="0" algn="ctr" defTabSz="1200150">
                <a:lnSpc>
                  <a:spcPct val="90000"/>
                </a:lnSpc>
                <a:spcBef>
                  <a:spcPct val="0"/>
                </a:spcBef>
                <a:spcAft>
                  <a:spcPct val="35000"/>
                </a:spcAft>
                <a:buNone/>
              </a:pPr>
              <a:r>
                <a:rPr lang="en-US" sz="2000" dirty="0">
                  <a:latin typeface="Futura Std Book" panose="020B0502020204020303"/>
                </a:rPr>
                <a:t>Builders</a:t>
              </a:r>
              <a:endParaRPr lang="en-CA" sz="2000" kern="1200" dirty="0">
                <a:latin typeface="Futura Std Book" panose="020B0502020204020303"/>
              </a:endParaRPr>
            </a:p>
          </p:txBody>
        </p:sp>
        <p:sp>
          <p:nvSpPr>
            <p:cNvPr id="9" name="Oval 8">
              <a:extLst>
                <a:ext uri="{FF2B5EF4-FFF2-40B4-BE49-F238E27FC236}">
                  <a16:creationId xmlns:a16="http://schemas.microsoft.com/office/drawing/2014/main" id="{31B13FE6-69BC-E787-B466-BF84059CDC0C}"/>
                </a:ext>
              </a:extLst>
            </p:cNvPr>
            <p:cNvSpPr/>
            <p:nvPr/>
          </p:nvSpPr>
          <p:spPr>
            <a:xfrm>
              <a:off x="3167588" y="3493919"/>
              <a:ext cx="2674165" cy="2009140"/>
            </a:xfrm>
            <a:prstGeom prst="ellipse">
              <a:avLst/>
            </a:prstGeom>
            <a:solidFill>
              <a:schemeClr val="accent4">
                <a:alpha val="15000"/>
              </a:schemeClr>
            </a:solidFill>
            <a:ln>
              <a:noFill/>
            </a:ln>
          </p:spPr>
          <p:style>
            <a:lnRef idx="0">
              <a:scrgbClr r="0" g="0" b="0"/>
            </a:lnRef>
            <a:fillRef idx="0">
              <a:scrgbClr r="0" g="0" b="0"/>
            </a:fillRef>
            <a:effectRef idx="0">
              <a:scrgbClr r="0" g="0" b="0"/>
            </a:effectRef>
            <a:fontRef idx="minor">
              <a:schemeClr val="lt1"/>
            </a:fontRef>
          </p:style>
          <p:txBody>
            <a:bodyPr spcFirstLastPara="0" vert="horz" wrap="square" lIns="200948" tIns="200948" rIns="200948" bIns="200948" numCol="1" spcCol="1270" anchor="ctr" anchorCtr="0">
              <a:noAutofit/>
            </a:bodyPr>
            <a:lstStyle/>
            <a:p>
              <a:pPr marL="0" lvl="0" indent="0" algn="ctr" defTabSz="1200150">
                <a:lnSpc>
                  <a:spcPct val="90000"/>
                </a:lnSpc>
                <a:spcBef>
                  <a:spcPct val="0"/>
                </a:spcBef>
                <a:spcAft>
                  <a:spcPct val="35000"/>
                </a:spcAft>
                <a:buNone/>
              </a:pPr>
              <a:r>
                <a:rPr lang="en-US" sz="2000" kern="1200" dirty="0">
                  <a:latin typeface="Futura Std Book" panose="020B0502020204020303"/>
                </a:rPr>
                <a:t>Evaders</a:t>
              </a:r>
              <a:endParaRPr lang="en-CA" sz="2000" kern="1200" dirty="0">
                <a:latin typeface="Futura Std Book" panose="020B0502020204020303"/>
              </a:endParaRPr>
            </a:p>
          </p:txBody>
        </p:sp>
        <p:sp>
          <p:nvSpPr>
            <p:cNvPr id="10" name="Oval 9">
              <a:extLst>
                <a:ext uri="{FF2B5EF4-FFF2-40B4-BE49-F238E27FC236}">
                  <a16:creationId xmlns:a16="http://schemas.microsoft.com/office/drawing/2014/main" id="{EDBCE81E-C397-70D1-30DA-8EFC84D8EF4D}"/>
                </a:ext>
              </a:extLst>
            </p:cNvPr>
            <p:cNvSpPr/>
            <p:nvPr/>
          </p:nvSpPr>
          <p:spPr>
            <a:xfrm>
              <a:off x="6350247" y="3493919"/>
              <a:ext cx="2674165" cy="2009140"/>
            </a:xfrm>
            <a:prstGeom prst="ellipse">
              <a:avLst/>
            </a:prstGeom>
            <a:solidFill>
              <a:schemeClr val="accent5">
                <a:alpha val="15000"/>
              </a:schemeClr>
            </a:solidFill>
            <a:ln>
              <a:noFill/>
            </a:ln>
          </p:spPr>
          <p:style>
            <a:lnRef idx="0">
              <a:scrgbClr r="0" g="0" b="0"/>
            </a:lnRef>
            <a:fillRef idx="0">
              <a:scrgbClr r="0" g="0" b="0"/>
            </a:fillRef>
            <a:effectRef idx="0">
              <a:scrgbClr r="0" g="0" b="0"/>
            </a:effectRef>
            <a:fontRef idx="minor">
              <a:schemeClr val="lt1"/>
            </a:fontRef>
          </p:style>
          <p:txBody>
            <a:bodyPr spcFirstLastPara="0" vert="horz" wrap="square" lIns="200948" tIns="200948" rIns="200948" bIns="200948" numCol="1" spcCol="1270" anchor="ctr" anchorCtr="0">
              <a:noAutofit/>
            </a:bodyPr>
            <a:lstStyle/>
            <a:p>
              <a:pPr marL="0" lvl="0" indent="0" algn="ctr" defTabSz="1200150">
                <a:lnSpc>
                  <a:spcPct val="90000"/>
                </a:lnSpc>
                <a:spcBef>
                  <a:spcPct val="0"/>
                </a:spcBef>
                <a:spcAft>
                  <a:spcPct val="35000"/>
                </a:spcAft>
                <a:buNone/>
              </a:pPr>
              <a:r>
                <a:rPr lang="en-US" sz="2000" kern="1200" dirty="0">
                  <a:latin typeface="Futura Std Book" panose="020B0502020204020303"/>
                </a:rPr>
                <a:t>Harmonizers</a:t>
              </a:r>
              <a:endParaRPr lang="en-CA" sz="2000" kern="1200" dirty="0">
                <a:latin typeface="Futura Std Book" panose="020B0502020204020303"/>
              </a:endParaRPr>
            </a:p>
          </p:txBody>
        </p:sp>
        <p:sp>
          <p:nvSpPr>
            <p:cNvPr id="11" name="Oval 10">
              <a:extLst>
                <a:ext uri="{FF2B5EF4-FFF2-40B4-BE49-F238E27FC236}">
                  <a16:creationId xmlns:a16="http://schemas.microsoft.com/office/drawing/2014/main" id="{DE94214A-E011-741C-8F7B-B24C05DE2319}"/>
                </a:ext>
              </a:extLst>
            </p:cNvPr>
            <p:cNvSpPr/>
            <p:nvPr/>
          </p:nvSpPr>
          <p:spPr>
            <a:xfrm>
              <a:off x="4758918" y="1992773"/>
              <a:ext cx="2674165" cy="2009140"/>
            </a:xfrm>
            <a:prstGeom prst="ellipse">
              <a:avLst/>
            </a:prstGeom>
            <a:ln/>
          </p:spPr>
          <p:style>
            <a:lnRef idx="0">
              <a:schemeClr val="accent1"/>
            </a:lnRef>
            <a:fillRef idx="3">
              <a:schemeClr val="accent1"/>
            </a:fillRef>
            <a:effectRef idx="3">
              <a:schemeClr val="accent1"/>
            </a:effectRef>
            <a:fontRef idx="minor">
              <a:schemeClr val="lt1"/>
            </a:fontRef>
          </p:style>
          <p:txBody>
            <a:bodyPr spcFirstLastPara="0" vert="horz" wrap="square" lIns="200948" tIns="200948" rIns="200948" bIns="200948" numCol="1" spcCol="1270" anchor="ctr" anchorCtr="0">
              <a:noAutofit/>
            </a:bodyPr>
            <a:lstStyle/>
            <a:p>
              <a:pPr marL="0" lvl="0" indent="0" algn="ctr" defTabSz="1200150">
                <a:lnSpc>
                  <a:spcPct val="90000"/>
                </a:lnSpc>
                <a:spcBef>
                  <a:spcPct val="0"/>
                </a:spcBef>
                <a:spcAft>
                  <a:spcPct val="35000"/>
                </a:spcAft>
                <a:buNone/>
              </a:pPr>
              <a:r>
                <a:rPr lang="en-US" sz="2000" kern="1200" dirty="0">
                  <a:latin typeface="Futura Std Book" panose="020B0502020204020303"/>
                </a:rPr>
                <a:t>Negotiators</a:t>
              </a:r>
              <a:endParaRPr lang="en-CA" sz="2000" kern="1200" dirty="0">
                <a:latin typeface="Futura Std Book" panose="020B0502020204020303"/>
              </a:endParaRPr>
            </a:p>
          </p:txBody>
        </p:sp>
      </p:grpSp>
    </p:spTree>
    <p:extLst>
      <p:ext uri="{BB962C8B-B14F-4D97-AF65-F5344CB8AC3E}">
        <p14:creationId xmlns:p14="http://schemas.microsoft.com/office/powerpoint/2010/main" val="119551194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86F4DB-DD94-9EC1-C86B-17A1FDD9D8B1}"/>
              </a:ext>
            </a:extLst>
          </p:cNvPr>
          <p:cNvSpPr>
            <a:spLocks noGrp="1"/>
          </p:cNvSpPr>
          <p:nvPr>
            <p:ph type="title"/>
          </p:nvPr>
        </p:nvSpPr>
        <p:spPr/>
        <p:txBody>
          <a:bodyPr/>
          <a:lstStyle/>
          <a:p>
            <a:r>
              <a:rPr lang="en-US" dirty="0"/>
              <a:t>Conflict Style</a:t>
            </a:r>
            <a:endParaRPr lang="en-CA" dirty="0"/>
          </a:p>
        </p:txBody>
      </p:sp>
      <p:grpSp>
        <p:nvGrpSpPr>
          <p:cNvPr id="3" name="Group 2">
            <a:extLst>
              <a:ext uri="{FF2B5EF4-FFF2-40B4-BE49-F238E27FC236}">
                <a16:creationId xmlns:a16="http://schemas.microsoft.com/office/drawing/2014/main" id="{9BFB02DD-61DF-C7A6-F31E-F7A7AC5506C5}"/>
              </a:ext>
            </a:extLst>
          </p:cNvPr>
          <p:cNvGrpSpPr/>
          <p:nvPr/>
        </p:nvGrpSpPr>
        <p:grpSpPr>
          <a:xfrm>
            <a:off x="3158751" y="389797"/>
            <a:ext cx="5874499" cy="5275601"/>
            <a:chOff x="3158751" y="498474"/>
            <a:chExt cx="5874499" cy="5275601"/>
          </a:xfrm>
        </p:grpSpPr>
        <p:sp>
          <p:nvSpPr>
            <p:cNvPr id="6" name="Arrow: Quad 5">
              <a:extLst>
                <a:ext uri="{FF2B5EF4-FFF2-40B4-BE49-F238E27FC236}">
                  <a16:creationId xmlns:a16="http://schemas.microsoft.com/office/drawing/2014/main" id="{7F2CD824-CFD3-B9CB-D176-D9DDB6C285B7}"/>
                </a:ext>
              </a:extLst>
            </p:cNvPr>
            <p:cNvSpPr/>
            <p:nvPr/>
          </p:nvSpPr>
          <p:spPr>
            <a:xfrm>
              <a:off x="3158751" y="498474"/>
              <a:ext cx="5874499" cy="5275601"/>
            </a:xfrm>
            <a:prstGeom prst="quadArrow">
              <a:avLst>
                <a:gd name="adj1" fmla="val 2000"/>
                <a:gd name="adj2" fmla="val 4000"/>
                <a:gd name="adj3" fmla="val 5000"/>
              </a:avLst>
            </a:prstGeom>
            <a:solidFill>
              <a:schemeClr val="dk1">
                <a:alpha val="50000"/>
              </a:schemeClr>
            </a:solidFill>
            <a:ln>
              <a:no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a:lstStyle/>
            <a:p>
              <a:endParaRPr lang="en-CA" sz="2000">
                <a:latin typeface="Futura Std Book" panose="020B0502020204020303"/>
              </a:endParaRPr>
            </a:p>
          </p:txBody>
        </p:sp>
        <p:sp>
          <p:nvSpPr>
            <p:cNvPr id="11" name="Oval 10">
              <a:extLst>
                <a:ext uri="{FF2B5EF4-FFF2-40B4-BE49-F238E27FC236}">
                  <a16:creationId xmlns:a16="http://schemas.microsoft.com/office/drawing/2014/main" id="{DE94214A-E011-741C-8F7B-B24C05DE2319}"/>
                </a:ext>
              </a:extLst>
            </p:cNvPr>
            <p:cNvSpPr/>
            <p:nvPr/>
          </p:nvSpPr>
          <p:spPr>
            <a:xfrm>
              <a:off x="4758918" y="1992773"/>
              <a:ext cx="2674165" cy="2009140"/>
            </a:xfrm>
            <a:prstGeom prst="ellipse">
              <a:avLst/>
            </a:prstGeom>
            <a:solidFill>
              <a:schemeClr val="accent1">
                <a:alpha val="15000"/>
              </a:schemeClr>
            </a:solidFill>
            <a:ln>
              <a:noFill/>
            </a:ln>
          </p:spPr>
          <p:style>
            <a:lnRef idx="0">
              <a:scrgbClr r="0" g="0" b="0"/>
            </a:lnRef>
            <a:fillRef idx="0">
              <a:scrgbClr r="0" g="0" b="0"/>
            </a:fillRef>
            <a:effectRef idx="0">
              <a:scrgbClr r="0" g="0" b="0"/>
            </a:effectRef>
            <a:fontRef idx="minor">
              <a:schemeClr val="lt1"/>
            </a:fontRef>
          </p:style>
          <p:txBody>
            <a:bodyPr spcFirstLastPara="0" vert="horz" wrap="square" lIns="200948" tIns="200948" rIns="200948" bIns="200948" numCol="1" spcCol="1270" anchor="ctr" anchorCtr="0">
              <a:noAutofit/>
            </a:bodyPr>
            <a:lstStyle/>
            <a:p>
              <a:pPr marL="0" lvl="0" indent="0" algn="ctr" defTabSz="1200150">
                <a:lnSpc>
                  <a:spcPct val="90000"/>
                </a:lnSpc>
                <a:spcBef>
                  <a:spcPct val="0"/>
                </a:spcBef>
                <a:spcAft>
                  <a:spcPct val="35000"/>
                </a:spcAft>
                <a:buNone/>
              </a:pPr>
              <a:r>
                <a:rPr lang="en-US" sz="2000" kern="1200" dirty="0">
                  <a:latin typeface="Futura Std Book" panose="020B0502020204020303"/>
                </a:rPr>
                <a:t>Negotiators</a:t>
              </a:r>
              <a:endParaRPr lang="en-CA" sz="2000" kern="1200" dirty="0">
                <a:latin typeface="Futura Std Book" panose="020B0502020204020303"/>
              </a:endParaRPr>
            </a:p>
          </p:txBody>
        </p:sp>
        <p:sp>
          <p:nvSpPr>
            <p:cNvPr id="7" name="Oval 6">
              <a:extLst>
                <a:ext uri="{FF2B5EF4-FFF2-40B4-BE49-F238E27FC236}">
                  <a16:creationId xmlns:a16="http://schemas.microsoft.com/office/drawing/2014/main" id="{5ECCD978-61EB-D7E3-68DB-7F82974D3206}"/>
                </a:ext>
              </a:extLst>
            </p:cNvPr>
            <p:cNvSpPr/>
            <p:nvPr/>
          </p:nvSpPr>
          <p:spPr>
            <a:xfrm>
              <a:off x="3167588" y="516740"/>
              <a:ext cx="2674165" cy="2009140"/>
            </a:xfrm>
            <a:prstGeom prst="ellipse">
              <a:avLst/>
            </a:prstGeom>
            <a:ln/>
          </p:spPr>
          <p:style>
            <a:lnRef idx="0">
              <a:schemeClr val="accent2"/>
            </a:lnRef>
            <a:fillRef idx="3">
              <a:schemeClr val="accent2"/>
            </a:fillRef>
            <a:effectRef idx="3">
              <a:schemeClr val="accent2"/>
            </a:effectRef>
            <a:fontRef idx="minor">
              <a:schemeClr val="lt1"/>
            </a:fontRef>
          </p:style>
          <p:txBody>
            <a:bodyPr spcFirstLastPara="0" vert="horz" wrap="square" lIns="200948" tIns="200948" rIns="200948" bIns="200948" numCol="1" spcCol="1270" anchor="ctr" anchorCtr="0">
              <a:noAutofit/>
            </a:bodyPr>
            <a:lstStyle/>
            <a:p>
              <a:pPr marL="0" lvl="0" indent="0" algn="ctr" defTabSz="1200150">
                <a:lnSpc>
                  <a:spcPct val="90000"/>
                </a:lnSpc>
                <a:spcBef>
                  <a:spcPct val="0"/>
                </a:spcBef>
                <a:spcAft>
                  <a:spcPct val="35000"/>
                </a:spcAft>
                <a:buNone/>
              </a:pPr>
              <a:r>
                <a:rPr lang="en-US" sz="2000" kern="1200" dirty="0">
                  <a:latin typeface="Futura Std Book" panose="020B0502020204020303"/>
                </a:rPr>
                <a:t>Persuaders</a:t>
              </a:r>
              <a:endParaRPr lang="en-CA" sz="2000" kern="1200" dirty="0">
                <a:latin typeface="Futura Std Book" panose="020B0502020204020303"/>
              </a:endParaRPr>
            </a:p>
          </p:txBody>
        </p:sp>
        <p:sp>
          <p:nvSpPr>
            <p:cNvPr id="8" name="Oval 7">
              <a:extLst>
                <a:ext uri="{FF2B5EF4-FFF2-40B4-BE49-F238E27FC236}">
                  <a16:creationId xmlns:a16="http://schemas.microsoft.com/office/drawing/2014/main" id="{D1710B9F-FF8C-5A7C-194A-2C94FA2E1C0E}"/>
                </a:ext>
              </a:extLst>
            </p:cNvPr>
            <p:cNvSpPr/>
            <p:nvPr/>
          </p:nvSpPr>
          <p:spPr>
            <a:xfrm>
              <a:off x="6350247" y="516740"/>
              <a:ext cx="2674165" cy="2009140"/>
            </a:xfrm>
            <a:prstGeom prst="ellipse">
              <a:avLst/>
            </a:prstGeom>
            <a:solidFill>
              <a:schemeClr val="accent3">
                <a:alpha val="15000"/>
              </a:schemeClr>
            </a:solidFill>
            <a:ln>
              <a:noFill/>
            </a:ln>
          </p:spPr>
          <p:style>
            <a:lnRef idx="0">
              <a:scrgbClr r="0" g="0" b="0"/>
            </a:lnRef>
            <a:fillRef idx="0">
              <a:scrgbClr r="0" g="0" b="0"/>
            </a:fillRef>
            <a:effectRef idx="0">
              <a:scrgbClr r="0" g="0" b="0"/>
            </a:effectRef>
            <a:fontRef idx="minor">
              <a:schemeClr val="lt1"/>
            </a:fontRef>
          </p:style>
          <p:txBody>
            <a:bodyPr spcFirstLastPara="0" vert="horz" wrap="square" lIns="200948" tIns="200948" rIns="200948" bIns="200948" numCol="1" spcCol="1270" anchor="ctr" anchorCtr="0">
              <a:noAutofit/>
            </a:bodyPr>
            <a:lstStyle/>
            <a:p>
              <a:pPr marL="0" lvl="0" indent="0" algn="ctr" defTabSz="1200150">
                <a:lnSpc>
                  <a:spcPct val="90000"/>
                </a:lnSpc>
                <a:spcBef>
                  <a:spcPct val="0"/>
                </a:spcBef>
                <a:spcAft>
                  <a:spcPct val="35000"/>
                </a:spcAft>
                <a:buNone/>
              </a:pPr>
              <a:r>
                <a:rPr lang="en-US" sz="2000" dirty="0">
                  <a:latin typeface="Futura Std Book" panose="020B0502020204020303"/>
                </a:rPr>
                <a:t>Builders</a:t>
              </a:r>
              <a:endParaRPr lang="en-CA" sz="2000" kern="1200" dirty="0">
                <a:latin typeface="Futura Std Book" panose="020B0502020204020303"/>
              </a:endParaRPr>
            </a:p>
          </p:txBody>
        </p:sp>
        <p:sp>
          <p:nvSpPr>
            <p:cNvPr id="9" name="Oval 8">
              <a:extLst>
                <a:ext uri="{FF2B5EF4-FFF2-40B4-BE49-F238E27FC236}">
                  <a16:creationId xmlns:a16="http://schemas.microsoft.com/office/drawing/2014/main" id="{31B13FE6-69BC-E787-B466-BF84059CDC0C}"/>
                </a:ext>
              </a:extLst>
            </p:cNvPr>
            <p:cNvSpPr/>
            <p:nvPr/>
          </p:nvSpPr>
          <p:spPr>
            <a:xfrm>
              <a:off x="3167588" y="3493919"/>
              <a:ext cx="2674165" cy="2009140"/>
            </a:xfrm>
            <a:prstGeom prst="ellipse">
              <a:avLst/>
            </a:prstGeom>
            <a:solidFill>
              <a:schemeClr val="accent4">
                <a:alpha val="15000"/>
              </a:schemeClr>
            </a:solidFill>
            <a:ln>
              <a:noFill/>
            </a:ln>
          </p:spPr>
          <p:style>
            <a:lnRef idx="0">
              <a:scrgbClr r="0" g="0" b="0"/>
            </a:lnRef>
            <a:fillRef idx="0">
              <a:scrgbClr r="0" g="0" b="0"/>
            </a:fillRef>
            <a:effectRef idx="0">
              <a:scrgbClr r="0" g="0" b="0"/>
            </a:effectRef>
            <a:fontRef idx="minor">
              <a:schemeClr val="lt1"/>
            </a:fontRef>
          </p:style>
          <p:txBody>
            <a:bodyPr spcFirstLastPara="0" vert="horz" wrap="square" lIns="200948" tIns="200948" rIns="200948" bIns="200948" numCol="1" spcCol="1270" anchor="ctr" anchorCtr="0">
              <a:noAutofit/>
            </a:bodyPr>
            <a:lstStyle/>
            <a:p>
              <a:pPr marL="0" lvl="0" indent="0" algn="ctr" defTabSz="1200150">
                <a:lnSpc>
                  <a:spcPct val="90000"/>
                </a:lnSpc>
                <a:spcBef>
                  <a:spcPct val="0"/>
                </a:spcBef>
                <a:spcAft>
                  <a:spcPct val="35000"/>
                </a:spcAft>
                <a:buNone/>
              </a:pPr>
              <a:r>
                <a:rPr lang="en-US" sz="2000" kern="1200" dirty="0">
                  <a:latin typeface="Futura Std Book" panose="020B0502020204020303"/>
                </a:rPr>
                <a:t>Evaders</a:t>
              </a:r>
              <a:endParaRPr lang="en-CA" sz="2000" kern="1200" dirty="0">
                <a:latin typeface="Futura Std Book" panose="020B0502020204020303"/>
              </a:endParaRPr>
            </a:p>
          </p:txBody>
        </p:sp>
        <p:sp>
          <p:nvSpPr>
            <p:cNvPr id="10" name="Oval 9">
              <a:extLst>
                <a:ext uri="{FF2B5EF4-FFF2-40B4-BE49-F238E27FC236}">
                  <a16:creationId xmlns:a16="http://schemas.microsoft.com/office/drawing/2014/main" id="{EDBCE81E-C397-70D1-30DA-8EFC84D8EF4D}"/>
                </a:ext>
              </a:extLst>
            </p:cNvPr>
            <p:cNvSpPr/>
            <p:nvPr/>
          </p:nvSpPr>
          <p:spPr>
            <a:xfrm>
              <a:off x="6350247" y="3493919"/>
              <a:ext cx="2674165" cy="2009140"/>
            </a:xfrm>
            <a:prstGeom prst="ellipse">
              <a:avLst/>
            </a:prstGeom>
            <a:solidFill>
              <a:schemeClr val="accent5">
                <a:alpha val="15000"/>
              </a:schemeClr>
            </a:solidFill>
            <a:ln>
              <a:noFill/>
            </a:ln>
          </p:spPr>
          <p:style>
            <a:lnRef idx="0">
              <a:scrgbClr r="0" g="0" b="0"/>
            </a:lnRef>
            <a:fillRef idx="0">
              <a:scrgbClr r="0" g="0" b="0"/>
            </a:fillRef>
            <a:effectRef idx="0">
              <a:scrgbClr r="0" g="0" b="0"/>
            </a:effectRef>
            <a:fontRef idx="minor">
              <a:schemeClr val="lt1"/>
            </a:fontRef>
          </p:style>
          <p:txBody>
            <a:bodyPr spcFirstLastPara="0" vert="horz" wrap="square" lIns="200948" tIns="200948" rIns="200948" bIns="200948" numCol="1" spcCol="1270" anchor="ctr" anchorCtr="0">
              <a:noAutofit/>
            </a:bodyPr>
            <a:lstStyle/>
            <a:p>
              <a:pPr marL="0" lvl="0" indent="0" algn="ctr" defTabSz="1200150">
                <a:lnSpc>
                  <a:spcPct val="90000"/>
                </a:lnSpc>
                <a:spcBef>
                  <a:spcPct val="0"/>
                </a:spcBef>
                <a:spcAft>
                  <a:spcPct val="35000"/>
                </a:spcAft>
                <a:buNone/>
              </a:pPr>
              <a:r>
                <a:rPr lang="en-US" sz="2000" kern="1200" dirty="0">
                  <a:latin typeface="Futura Std Book" panose="020B0502020204020303"/>
                </a:rPr>
                <a:t>Harmonizers</a:t>
              </a:r>
              <a:endParaRPr lang="en-CA" sz="2000" kern="1200" dirty="0">
                <a:latin typeface="Futura Std Book" panose="020B0502020204020303"/>
              </a:endParaRPr>
            </a:p>
          </p:txBody>
        </p:sp>
      </p:grpSp>
    </p:spTree>
    <p:extLst>
      <p:ext uri="{BB962C8B-B14F-4D97-AF65-F5344CB8AC3E}">
        <p14:creationId xmlns:p14="http://schemas.microsoft.com/office/powerpoint/2010/main" val="5161196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86F4DB-DD94-9EC1-C86B-17A1FDD9D8B1}"/>
              </a:ext>
            </a:extLst>
          </p:cNvPr>
          <p:cNvSpPr>
            <a:spLocks noGrp="1"/>
          </p:cNvSpPr>
          <p:nvPr>
            <p:ph type="title"/>
          </p:nvPr>
        </p:nvSpPr>
        <p:spPr/>
        <p:txBody>
          <a:bodyPr/>
          <a:lstStyle/>
          <a:p>
            <a:r>
              <a:rPr lang="en-US" dirty="0"/>
              <a:t>Conflict Style</a:t>
            </a:r>
            <a:endParaRPr lang="en-CA" dirty="0"/>
          </a:p>
        </p:txBody>
      </p:sp>
      <p:grpSp>
        <p:nvGrpSpPr>
          <p:cNvPr id="3" name="Group 2">
            <a:extLst>
              <a:ext uri="{FF2B5EF4-FFF2-40B4-BE49-F238E27FC236}">
                <a16:creationId xmlns:a16="http://schemas.microsoft.com/office/drawing/2014/main" id="{9BFB02DD-61DF-C7A6-F31E-F7A7AC5506C5}"/>
              </a:ext>
            </a:extLst>
          </p:cNvPr>
          <p:cNvGrpSpPr/>
          <p:nvPr/>
        </p:nvGrpSpPr>
        <p:grpSpPr>
          <a:xfrm>
            <a:off x="3158751" y="389797"/>
            <a:ext cx="5874499" cy="5275601"/>
            <a:chOff x="3158751" y="498474"/>
            <a:chExt cx="5874499" cy="5275601"/>
          </a:xfrm>
        </p:grpSpPr>
        <p:sp>
          <p:nvSpPr>
            <p:cNvPr id="6" name="Arrow: Quad 5">
              <a:extLst>
                <a:ext uri="{FF2B5EF4-FFF2-40B4-BE49-F238E27FC236}">
                  <a16:creationId xmlns:a16="http://schemas.microsoft.com/office/drawing/2014/main" id="{7F2CD824-CFD3-B9CB-D176-D9DDB6C285B7}"/>
                </a:ext>
              </a:extLst>
            </p:cNvPr>
            <p:cNvSpPr/>
            <p:nvPr/>
          </p:nvSpPr>
          <p:spPr>
            <a:xfrm>
              <a:off x="3158751" y="498474"/>
              <a:ext cx="5874499" cy="5275601"/>
            </a:xfrm>
            <a:prstGeom prst="quadArrow">
              <a:avLst>
                <a:gd name="adj1" fmla="val 2000"/>
                <a:gd name="adj2" fmla="val 4000"/>
                <a:gd name="adj3" fmla="val 5000"/>
              </a:avLst>
            </a:prstGeom>
            <a:solidFill>
              <a:schemeClr val="dk1">
                <a:alpha val="50000"/>
              </a:schemeClr>
            </a:solidFill>
            <a:ln>
              <a:no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a:lstStyle/>
            <a:p>
              <a:endParaRPr lang="en-CA" sz="2000">
                <a:latin typeface="Futura Std Book" panose="020B0502020204020303"/>
              </a:endParaRPr>
            </a:p>
          </p:txBody>
        </p:sp>
        <p:sp>
          <p:nvSpPr>
            <p:cNvPr id="11" name="Oval 10">
              <a:extLst>
                <a:ext uri="{FF2B5EF4-FFF2-40B4-BE49-F238E27FC236}">
                  <a16:creationId xmlns:a16="http://schemas.microsoft.com/office/drawing/2014/main" id="{DE94214A-E011-741C-8F7B-B24C05DE2319}"/>
                </a:ext>
              </a:extLst>
            </p:cNvPr>
            <p:cNvSpPr/>
            <p:nvPr/>
          </p:nvSpPr>
          <p:spPr>
            <a:xfrm>
              <a:off x="4758918" y="1992773"/>
              <a:ext cx="2674165" cy="2009140"/>
            </a:xfrm>
            <a:prstGeom prst="ellipse">
              <a:avLst/>
            </a:prstGeom>
            <a:solidFill>
              <a:schemeClr val="accent1">
                <a:alpha val="15000"/>
              </a:schemeClr>
            </a:solidFill>
            <a:ln>
              <a:noFill/>
            </a:ln>
          </p:spPr>
          <p:style>
            <a:lnRef idx="0">
              <a:scrgbClr r="0" g="0" b="0"/>
            </a:lnRef>
            <a:fillRef idx="0">
              <a:scrgbClr r="0" g="0" b="0"/>
            </a:fillRef>
            <a:effectRef idx="0">
              <a:scrgbClr r="0" g="0" b="0"/>
            </a:effectRef>
            <a:fontRef idx="minor">
              <a:schemeClr val="lt1"/>
            </a:fontRef>
          </p:style>
          <p:txBody>
            <a:bodyPr spcFirstLastPara="0" vert="horz" wrap="square" lIns="200948" tIns="200948" rIns="200948" bIns="200948" numCol="1" spcCol="1270" anchor="ctr" anchorCtr="0">
              <a:noAutofit/>
            </a:bodyPr>
            <a:lstStyle/>
            <a:p>
              <a:pPr marL="0" lvl="0" indent="0" algn="ctr" defTabSz="1200150">
                <a:lnSpc>
                  <a:spcPct val="90000"/>
                </a:lnSpc>
                <a:spcBef>
                  <a:spcPct val="0"/>
                </a:spcBef>
                <a:spcAft>
                  <a:spcPct val="35000"/>
                </a:spcAft>
                <a:buNone/>
              </a:pPr>
              <a:r>
                <a:rPr lang="en-US" sz="2000" kern="1200" dirty="0">
                  <a:latin typeface="Futura Std Book" panose="020B0502020204020303"/>
                </a:rPr>
                <a:t>Negotiators</a:t>
              </a:r>
              <a:endParaRPr lang="en-CA" sz="2000" kern="1200" dirty="0">
                <a:latin typeface="Futura Std Book" panose="020B0502020204020303"/>
              </a:endParaRPr>
            </a:p>
          </p:txBody>
        </p:sp>
        <p:sp>
          <p:nvSpPr>
            <p:cNvPr id="7" name="Oval 6">
              <a:extLst>
                <a:ext uri="{FF2B5EF4-FFF2-40B4-BE49-F238E27FC236}">
                  <a16:creationId xmlns:a16="http://schemas.microsoft.com/office/drawing/2014/main" id="{5ECCD978-61EB-D7E3-68DB-7F82974D3206}"/>
                </a:ext>
              </a:extLst>
            </p:cNvPr>
            <p:cNvSpPr/>
            <p:nvPr/>
          </p:nvSpPr>
          <p:spPr>
            <a:xfrm>
              <a:off x="3167588" y="516740"/>
              <a:ext cx="2674165" cy="2009140"/>
            </a:xfrm>
            <a:prstGeom prst="ellipse">
              <a:avLst/>
            </a:prstGeom>
            <a:solidFill>
              <a:schemeClr val="accent2">
                <a:alpha val="15000"/>
              </a:schemeClr>
            </a:solidFill>
            <a:ln>
              <a:noFill/>
            </a:ln>
          </p:spPr>
          <p:style>
            <a:lnRef idx="0">
              <a:scrgbClr r="0" g="0" b="0"/>
            </a:lnRef>
            <a:fillRef idx="0">
              <a:scrgbClr r="0" g="0" b="0"/>
            </a:fillRef>
            <a:effectRef idx="0">
              <a:scrgbClr r="0" g="0" b="0"/>
            </a:effectRef>
            <a:fontRef idx="minor">
              <a:schemeClr val="lt1"/>
            </a:fontRef>
          </p:style>
          <p:txBody>
            <a:bodyPr spcFirstLastPara="0" vert="horz" wrap="square" lIns="200948" tIns="200948" rIns="200948" bIns="200948" numCol="1" spcCol="1270" anchor="ctr" anchorCtr="0">
              <a:noAutofit/>
            </a:bodyPr>
            <a:lstStyle/>
            <a:p>
              <a:pPr marL="0" lvl="0" indent="0" algn="ctr" defTabSz="1200150">
                <a:lnSpc>
                  <a:spcPct val="90000"/>
                </a:lnSpc>
                <a:spcBef>
                  <a:spcPct val="0"/>
                </a:spcBef>
                <a:spcAft>
                  <a:spcPct val="35000"/>
                </a:spcAft>
                <a:buNone/>
              </a:pPr>
              <a:r>
                <a:rPr lang="en-US" sz="2000" kern="1200" dirty="0">
                  <a:latin typeface="Futura Std Book" panose="020B0502020204020303"/>
                </a:rPr>
                <a:t>Persuaders</a:t>
              </a:r>
              <a:endParaRPr lang="en-CA" sz="2000" kern="1200" dirty="0">
                <a:latin typeface="Futura Std Book" panose="020B0502020204020303"/>
              </a:endParaRPr>
            </a:p>
          </p:txBody>
        </p:sp>
        <p:sp>
          <p:nvSpPr>
            <p:cNvPr id="8" name="Oval 7">
              <a:extLst>
                <a:ext uri="{FF2B5EF4-FFF2-40B4-BE49-F238E27FC236}">
                  <a16:creationId xmlns:a16="http://schemas.microsoft.com/office/drawing/2014/main" id="{D1710B9F-FF8C-5A7C-194A-2C94FA2E1C0E}"/>
                </a:ext>
              </a:extLst>
            </p:cNvPr>
            <p:cNvSpPr/>
            <p:nvPr/>
          </p:nvSpPr>
          <p:spPr>
            <a:xfrm>
              <a:off x="6350247" y="516740"/>
              <a:ext cx="2674165" cy="2009140"/>
            </a:xfrm>
            <a:prstGeom prst="ellipse">
              <a:avLst/>
            </a:prstGeom>
            <a:ln/>
          </p:spPr>
          <p:style>
            <a:lnRef idx="0">
              <a:schemeClr val="accent3"/>
            </a:lnRef>
            <a:fillRef idx="3">
              <a:schemeClr val="accent3"/>
            </a:fillRef>
            <a:effectRef idx="3">
              <a:schemeClr val="accent3"/>
            </a:effectRef>
            <a:fontRef idx="minor">
              <a:schemeClr val="lt1"/>
            </a:fontRef>
          </p:style>
          <p:txBody>
            <a:bodyPr spcFirstLastPara="0" vert="horz" wrap="square" lIns="200948" tIns="200948" rIns="200948" bIns="200948" numCol="1" spcCol="1270" anchor="ctr" anchorCtr="0">
              <a:noAutofit/>
            </a:bodyPr>
            <a:lstStyle/>
            <a:p>
              <a:pPr marL="0" lvl="0" indent="0" algn="ctr" defTabSz="1200150">
                <a:lnSpc>
                  <a:spcPct val="90000"/>
                </a:lnSpc>
                <a:spcBef>
                  <a:spcPct val="0"/>
                </a:spcBef>
                <a:spcAft>
                  <a:spcPct val="35000"/>
                </a:spcAft>
                <a:buNone/>
              </a:pPr>
              <a:r>
                <a:rPr lang="en-US" sz="2000" dirty="0">
                  <a:latin typeface="Futura Std Book" panose="020B0502020204020303"/>
                </a:rPr>
                <a:t>Builders</a:t>
              </a:r>
              <a:endParaRPr lang="en-CA" sz="2000" kern="1200" dirty="0">
                <a:latin typeface="Futura Std Book" panose="020B0502020204020303"/>
              </a:endParaRPr>
            </a:p>
          </p:txBody>
        </p:sp>
        <p:sp>
          <p:nvSpPr>
            <p:cNvPr id="9" name="Oval 8">
              <a:extLst>
                <a:ext uri="{FF2B5EF4-FFF2-40B4-BE49-F238E27FC236}">
                  <a16:creationId xmlns:a16="http://schemas.microsoft.com/office/drawing/2014/main" id="{31B13FE6-69BC-E787-B466-BF84059CDC0C}"/>
                </a:ext>
              </a:extLst>
            </p:cNvPr>
            <p:cNvSpPr/>
            <p:nvPr/>
          </p:nvSpPr>
          <p:spPr>
            <a:xfrm>
              <a:off x="3167588" y="3493919"/>
              <a:ext cx="2674165" cy="2009140"/>
            </a:xfrm>
            <a:prstGeom prst="ellipse">
              <a:avLst/>
            </a:prstGeom>
            <a:solidFill>
              <a:schemeClr val="accent4">
                <a:alpha val="15000"/>
              </a:schemeClr>
            </a:solidFill>
            <a:ln>
              <a:noFill/>
            </a:ln>
          </p:spPr>
          <p:style>
            <a:lnRef idx="0">
              <a:scrgbClr r="0" g="0" b="0"/>
            </a:lnRef>
            <a:fillRef idx="0">
              <a:scrgbClr r="0" g="0" b="0"/>
            </a:fillRef>
            <a:effectRef idx="0">
              <a:scrgbClr r="0" g="0" b="0"/>
            </a:effectRef>
            <a:fontRef idx="minor">
              <a:schemeClr val="lt1"/>
            </a:fontRef>
          </p:style>
          <p:txBody>
            <a:bodyPr spcFirstLastPara="0" vert="horz" wrap="square" lIns="200948" tIns="200948" rIns="200948" bIns="200948" numCol="1" spcCol="1270" anchor="ctr" anchorCtr="0">
              <a:noAutofit/>
            </a:bodyPr>
            <a:lstStyle/>
            <a:p>
              <a:pPr marL="0" lvl="0" indent="0" algn="ctr" defTabSz="1200150">
                <a:lnSpc>
                  <a:spcPct val="90000"/>
                </a:lnSpc>
                <a:spcBef>
                  <a:spcPct val="0"/>
                </a:spcBef>
                <a:spcAft>
                  <a:spcPct val="35000"/>
                </a:spcAft>
                <a:buNone/>
              </a:pPr>
              <a:r>
                <a:rPr lang="en-US" sz="2000" kern="1200" dirty="0">
                  <a:latin typeface="Futura Std Book" panose="020B0502020204020303"/>
                </a:rPr>
                <a:t>Evaders</a:t>
              </a:r>
              <a:endParaRPr lang="en-CA" sz="2000" kern="1200" dirty="0">
                <a:latin typeface="Futura Std Book" panose="020B0502020204020303"/>
              </a:endParaRPr>
            </a:p>
          </p:txBody>
        </p:sp>
        <p:sp>
          <p:nvSpPr>
            <p:cNvPr id="10" name="Oval 9">
              <a:extLst>
                <a:ext uri="{FF2B5EF4-FFF2-40B4-BE49-F238E27FC236}">
                  <a16:creationId xmlns:a16="http://schemas.microsoft.com/office/drawing/2014/main" id="{EDBCE81E-C397-70D1-30DA-8EFC84D8EF4D}"/>
                </a:ext>
              </a:extLst>
            </p:cNvPr>
            <p:cNvSpPr/>
            <p:nvPr/>
          </p:nvSpPr>
          <p:spPr>
            <a:xfrm>
              <a:off x="6350247" y="3493919"/>
              <a:ext cx="2674165" cy="2009140"/>
            </a:xfrm>
            <a:prstGeom prst="ellipse">
              <a:avLst/>
            </a:prstGeom>
            <a:solidFill>
              <a:schemeClr val="accent5">
                <a:alpha val="15000"/>
              </a:schemeClr>
            </a:solidFill>
            <a:ln>
              <a:noFill/>
            </a:ln>
          </p:spPr>
          <p:style>
            <a:lnRef idx="0">
              <a:scrgbClr r="0" g="0" b="0"/>
            </a:lnRef>
            <a:fillRef idx="0">
              <a:scrgbClr r="0" g="0" b="0"/>
            </a:fillRef>
            <a:effectRef idx="0">
              <a:scrgbClr r="0" g="0" b="0"/>
            </a:effectRef>
            <a:fontRef idx="minor">
              <a:schemeClr val="lt1"/>
            </a:fontRef>
          </p:style>
          <p:txBody>
            <a:bodyPr spcFirstLastPara="0" vert="horz" wrap="square" lIns="200948" tIns="200948" rIns="200948" bIns="200948" numCol="1" spcCol="1270" anchor="ctr" anchorCtr="0">
              <a:noAutofit/>
            </a:bodyPr>
            <a:lstStyle/>
            <a:p>
              <a:pPr marL="0" lvl="0" indent="0" algn="ctr" defTabSz="1200150">
                <a:lnSpc>
                  <a:spcPct val="90000"/>
                </a:lnSpc>
                <a:spcBef>
                  <a:spcPct val="0"/>
                </a:spcBef>
                <a:spcAft>
                  <a:spcPct val="35000"/>
                </a:spcAft>
                <a:buNone/>
              </a:pPr>
              <a:r>
                <a:rPr lang="en-US" sz="2000" kern="1200" dirty="0">
                  <a:latin typeface="Futura Std Book" panose="020B0502020204020303"/>
                </a:rPr>
                <a:t>Harmonizers</a:t>
              </a:r>
              <a:endParaRPr lang="en-CA" sz="2000" kern="1200" dirty="0">
                <a:latin typeface="Futura Std Book" panose="020B0502020204020303"/>
              </a:endParaRPr>
            </a:p>
          </p:txBody>
        </p:sp>
      </p:grpSp>
    </p:spTree>
    <p:extLst>
      <p:ext uri="{BB962C8B-B14F-4D97-AF65-F5344CB8AC3E}">
        <p14:creationId xmlns:p14="http://schemas.microsoft.com/office/powerpoint/2010/main" val="130787237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CC01281-20AD-4057-A29F-C8520D1D3274}"/>
              </a:ext>
            </a:extLst>
          </p:cNvPr>
          <p:cNvSpPr>
            <a:spLocks noGrp="1"/>
          </p:cNvSpPr>
          <p:nvPr>
            <p:ph type="title"/>
          </p:nvPr>
        </p:nvSpPr>
        <p:spPr/>
        <p:txBody>
          <a:bodyPr/>
          <a:lstStyle/>
          <a:p>
            <a:r>
              <a:rPr lang="en-CA" dirty="0"/>
              <a:t>Poll #2 (Case Study Result)</a:t>
            </a:r>
          </a:p>
        </p:txBody>
      </p:sp>
    </p:spTree>
    <p:extLst>
      <p:ext uri="{BB962C8B-B14F-4D97-AF65-F5344CB8AC3E}">
        <p14:creationId xmlns:p14="http://schemas.microsoft.com/office/powerpoint/2010/main" val="208961465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Arrow: Quad 9">
            <a:extLst>
              <a:ext uri="{FF2B5EF4-FFF2-40B4-BE49-F238E27FC236}">
                <a16:creationId xmlns:a16="http://schemas.microsoft.com/office/drawing/2014/main" id="{39AD020D-F0EE-4309-C1C6-4539362348FE}"/>
              </a:ext>
            </a:extLst>
          </p:cNvPr>
          <p:cNvSpPr/>
          <p:nvPr/>
        </p:nvSpPr>
        <p:spPr>
          <a:xfrm>
            <a:off x="3158750" y="389797"/>
            <a:ext cx="5874499" cy="5275601"/>
          </a:xfrm>
          <a:prstGeom prst="quadArrow">
            <a:avLst>
              <a:gd name="adj1" fmla="val 2000"/>
              <a:gd name="adj2" fmla="val 4000"/>
              <a:gd name="adj3" fmla="val 5000"/>
            </a:avLst>
          </a:prstGeom>
          <a:solidFill>
            <a:schemeClr val="dk1">
              <a:alpha val="50000"/>
            </a:schemeClr>
          </a:solidFill>
          <a:ln>
            <a:no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a:lstStyle/>
          <a:p>
            <a:endParaRPr lang="en-CA" sz="2200"/>
          </a:p>
        </p:txBody>
      </p:sp>
      <p:sp>
        <p:nvSpPr>
          <p:cNvPr id="2" name="Title 1">
            <a:extLst>
              <a:ext uri="{FF2B5EF4-FFF2-40B4-BE49-F238E27FC236}">
                <a16:creationId xmlns:a16="http://schemas.microsoft.com/office/drawing/2014/main" id="{0A81C610-B06D-65D1-2A36-C6258A10BC25}"/>
              </a:ext>
            </a:extLst>
          </p:cNvPr>
          <p:cNvSpPr>
            <a:spLocks noGrp="1"/>
          </p:cNvSpPr>
          <p:nvPr>
            <p:ph type="title"/>
          </p:nvPr>
        </p:nvSpPr>
        <p:spPr/>
        <p:txBody>
          <a:bodyPr>
            <a:normAutofit/>
          </a:bodyPr>
          <a:lstStyle/>
          <a:p>
            <a:r>
              <a:rPr lang="en-US" dirty="0"/>
              <a:t>Conflict Styles (n=113,755)</a:t>
            </a:r>
            <a:endParaRPr lang="en-CA" dirty="0"/>
          </a:p>
        </p:txBody>
      </p:sp>
      <p:graphicFrame>
        <p:nvGraphicFramePr>
          <p:cNvPr id="7" name="Content Placeholder 6">
            <a:extLst>
              <a:ext uri="{FF2B5EF4-FFF2-40B4-BE49-F238E27FC236}">
                <a16:creationId xmlns:a16="http://schemas.microsoft.com/office/drawing/2014/main" id="{FD9916CC-8A6D-4555-8DC9-4ACF85640BD0}"/>
              </a:ext>
            </a:extLst>
          </p:cNvPr>
          <p:cNvGraphicFramePr>
            <a:graphicFrameLocks noGrp="1"/>
          </p:cNvGraphicFramePr>
          <p:nvPr>
            <p:ph idx="1"/>
            <p:extLst>
              <p:ext uri="{D42A27DB-BD31-4B8C-83A1-F6EECF244321}">
                <p14:modId xmlns:p14="http://schemas.microsoft.com/office/powerpoint/2010/main" val="373588088"/>
              </p:ext>
            </p:extLst>
          </p:nvPr>
        </p:nvGraphicFramePr>
        <p:xfrm>
          <a:off x="2746193" y="231349"/>
          <a:ext cx="7788666" cy="502285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1516617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graphicEl>
                                              <a:chart seriesIdx="-4" categoryIdx="0" bldStep="category"/>
                                            </p:graphic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1" nodeType="clickEffect">
                                  <p:stCondLst>
                                    <p:cond delay="0"/>
                                  </p:stCondLst>
                                  <p:childTnLst>
                                    <p:set>
                                      <p:cBhvr>
                                        <p:cTn id="10" dur="1" fill="hold">
                                          <p:stCondLst>
                                            <p:cond delay="0"/>
                                          </p:stCondLst>
                                        </p:cTn>
                                        <p:tgtEl>
                                          <p:spTgt spid="7">
                                            <p:graphicEl>
                                              <a:chart seriesIdx="-4" categoryIdx="2" bldStep="category"/>
                                            </p:graphic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2" nodeType="clickEffect">
                                  <p:stCondLst>
                                    <p:cond delay="0"/>
                                  </p:stCondLst>
                                  <p:childTnLst>
                                    <p:set>
                                      <p:cBhvr>
                                        <p:cTn id="14" dur="1" fill="hold">
                                          <p:stCondLst>
                                            <p:cond delay="0"/>
                                          </p:stCondLst>
                                        </p:cTn>
                                        <p:tgtEl>
                                          <p:spTgt spid="7">
                                            <p:graphicEl>
                                              <a:chart seriesIdx="-4" categoryIdx="1" bldStep="category"/>
                                            </p:graphic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3" nodeType="clickEffect">
                                  <p:stCondLst>
                                    <p:cond delay="0"/>
                                  </p:stCondLst>
                                  <p:childTnLst>
                                    <p:set>
                                      <p:cBhvr>
                                        <p:cTn id="18" dur="1" fill="hold">
                                          <p:stCondLst>
                                            <p:cond delay="0"/>
                                          </p:stCondLst>
                                        </p:cTn>
                                        <p:tgtEl>
                                          <p:spTgt spid="7">
                                            <p:graphicEl>
                                              <a:chart seriesIdx="-4" categoryIdx="4" bldStep="category"/>
                                            </p:graphic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4" nodeType="clickEffect">
                                  <p:stCondLst>
                                    <p:cond delay="0"/>
                                  </p:stCondLst>
                                  <p:childTnLst>
                                    <p:set>
                                      <p:cBhvr>
                                        <p:cTn id="22" dur="1" fill="hold">
                                          <p:stCondLst>
                                            <p:cond delay="0"/>
                                          </p:stCondLst>
                                        </p:cTn>
                                        <p:tgtEl>
                                          <p:spTgt spid="7">
                                            <p:graphicEl>
                                              <a:chart seriesIdx="-4" categoryIdx="3" bldStep="category"/>
                                            </p:graphic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uiExpand="1">
        <p:bldSub>
          <a:bldChart bld="category" animBg="0"/>
        </p:bldSub>
      </p:bldGraphic>
      <p:bldGraphic spid="7" grpId="1" uiExpand="1">
        <p:bldSub>
          <a:bldChart bld="category" animBg="0"/>
        </p:bldSub>
      </p:bldGraphic>
      <p:bldGraphic spid="7" grpId="2" uiExpand="1">
        <p:bldSub>
          <a:bldChart bld="category" animBg="0"/>
        </p:bldSub>
      </p:bldGraphic>
      <p:bldGraphic spid="7" grpId="3" uiExpand="1">
        <p:bldSub>
          <a:bldChart bld="category" animBg="0"/>
        </p:bldSub>
      </p:bldGraphic>
      <p:bldGraphic spid="7" grpId="4" uiExpand="1">
        <p:bldSub>
          <a:bldChart bld="category" animBg="0"/>
        </p:bldSub>
      </p:bldGraphic>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C6BF7F-368C-DAF2-9A5D-CB910A39350A}"/>
              </a:ext>
            </a:extLst>
          </p:cNvPr>
          <p:cNvSpPr>
            <a:spLocks noGrp="1"/>
          </p:cNvSpPr>
          <p:nvPr>
            <p:ph type="title"/>
          </p:nvPr>
        </p:nvSpPr>
        <p:spPr/>
        <p:txBody>
          <a:bodyPr/>
          <a:lstStyle/>
          <a:p>
            <a:r>
              <a:rPr lang="en-US" dirty="0"/>
              <a:t>How do I get these insights?</a:t>
            </a:r>
            <a:endParaRPr lang="en-CA" dirty="0"/>
          </a:p>
        </p:txBody>
      </p:sp>
      <p:pic>
        <p:nvPicPr>
          <p:cNvPr id="10" name="Content Placeholder 5" descr="A diagram with circles and a note&#10;&#10;Description automatically generated with medium confidence">
            <a:extLst>
              <a:ext uri="{FF2B5EF4-FFF2-40B4-BE49-F238E27FC236}">
                <a16:creationId xmlns:a16="http://schemas.microsoft.com/office/drawing/2014/main" id="{B5B33D52-99FF-594E-1951-13E7F4A835A5}"/>
              </a:ext>
            </a:extLst>
          </p:cNvPr>
          <p:cNvPicPr>
            <a:picLocks noChangeAspect="1"/>
          </p:cNvPicPr>
          <p:nvPr/>
        </p:nvPicPr>
        <p:blipFill rotWithShape="1">
          <a:blip r:embed="rId3"/>
          <a:srcRect t="2035"/>
          <a:stretch/>
        </p:blipFill>
        <p:spPr>
          <a:xfrm>
            <a:off x="1" y="678094"/>
            <a:ext cx="12192000" cy="4687495"/>
          </a:xfrm>
          <a:prstGeom prst="rect">
            <a:avLst/>
          </a:prstGeom>
        </p:spPr>
      </p:pic>
    </p:spTree>
    <p:extLst>
      <p:ext uri="{BB962C8B-B14F-4D97-AF65-F5344CB8AC3E}">
        <p14:creationId xmlns:p14="http://schemas.microsoft.com/office/powerpoint/2010/main" val="10458825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FC4CF2EB-CEDD-997F-0325-A00931A45C41}"/>
              </a:ext>
            </a:extLst>
          </p:cNvPr>
          <p:cNvSpPr>
            <a:spLocks noGrp="1"/>
          </p:cNvSpPr>
          <p:nvPr>
            <p:ph idx="10"/>
          </p:nvPr>
        </p:nvSpPr>
        <p:spPr/>
        <p:txBody>
          <a:bodyPr>
            <a:normAutofit fontScale="92500" lnSpcReduction="10000"/>
          </a:bodyPr>
          <a:lstStyle/>
          <a:p>
            <a:pPr marL="342900" indent="-342900">
              <a:buFont typeface="Arial" panose="020B0604020202020204" pitchFamily="34" charset="0"/>
              <a:buChar char="•"/>
            </a:pPr>
            <a:r>
              <a:rPr lang="en-US" dirty="0">
                <a:solidFill>
                  <a:schemeClr val="tx1"/>
                </a:solidFill>
              </a:rPr>
              <a:t>Which methods of communication do you overuse? Underuse?</a:t>
            </a:r>
          </a:p>
          <a:p>
            <a:pPr marL="342900" indent="-342900">
              <a:buFont typeface="Arial" panose="020B0604020202020204" pitchFamily="34" charset="0"/>
              <a:buChar char="•"/>
            </a:pPr>
            <a:endParaRPr lang="en-US" dirty="0">
              <a:solidFill>
                <a:schemeClr val="tx1"/>
              </a:solidFill>
            </a:endParaRPr>
          </a:p>
          <a:p>
            <a:pPr marL="342900" indent="-342900">
              <a:buFont typeface="Arial" panose="020B0604020202020204" pitchFamily="34" charset="0"/>
              <a:buChar char="•"/>
            </a:pPr>
            <a:r>
              <a:rPr lang="en-US" dirty="0">
                <a:solidFill>
                  <a:schemeClr val="tx1"/>
                </a:solidFill>
              </a:rPr>
              <a:t>What could you do to better guide others during times of change?</a:t>
            </a:r>
          </a:p>
          <a:p>
            <a:pPr marL="342900" indent="-342900">
              <a:buFont typeface="Arial" panose="020B0604020202020204" pitchFamily="34" charset="0"/>
              <a:buChar char="•"/>
            </a:pPr>
            <a:endParaRPr lang="en-US" dirty="0">
              <a:solidFill>
                <a:schemeClr val="tx1"/>
              </a:solidFill>
            </a:endParaRPr>
          </a:p>
          <a:p>
            <a:pPr marL="342900" indent="-342900">
              <a:buFont typeface="Arial" panose="020B0604020202020204" pitchFamily="34" charset="0"/>
              <a:buChar char="•"/>
            </a:pPr>
            <a:r>
              <a:rPr lang="en-US" dirty="0">
                <a:solidFill>
                  <a:schemeClr val="tx1"/>
                </a:solidFill>
              </a:rPr>
              <a:t>How might your approach to conflict come across to members of your team?</a:t>
            </a:r>
          </a:p>
        </p:txBody>
      </p:sp>
      <p:sp>
        <p:nvSpPr>
          <p:cNvPr id="5" name="Text Placeholder 4">
            <a:extLst>
              <a:ext uri="{FF2B5EF4-FFF2-40B4-BE49-F238E27FC236}">
                <a16:creationId xmlns:a16="http://schemas.microsoft.com/office/drawing/2014/main" id="{53BF133B-E475-4B49-F94E-A5CA13CBCCEA}"/>
              </a:ext>
            </a:extLst>
          </p:cNvPr>
          <p:cNvSpPr>
            <a:spLocks noGrp="1"/>
          </p:cNvSpPr>
          <p:nvPr>
            <p:ph type="body" sz="quarter" idx="11"/>
          </p:nvPr>
        </p:nvSpPr>
        <p:spPr/>
        <p:txBody>
          <a:bodyPr/>
          <a:lstStyle/>
          <a:p>
            <a:r>
              <a:rPr lang="en-US" dirty="0"/>
              <a:t>Exploring topics and challenges</a:t>
            </a:r>
            <a:endParaRPr lang="en-CA" dirty="0"/>
          </a:p>
        </p:txBody>
      </p:sp>
      <p:sp>
        <p:nvSpPr>
          <p:cNvPr id="6" name="Content Placeholder 5">
            <a:extLst>
              <a:ext uri="{FF2B5EF4-FFF2-40B4-BE49-F238E27FC236}">
                <a16:creationId xmlns:a16="http://schemas.microsoft.com/office/drawing/2014/main" id="{B30FC236-9EB8-E17D-7051-A1DD07BEE1D0}"/>
              </a:ext>
            </a:extLst>
          </p:cNvPr>
          <p:cNvSpPr>
            <a:spLocks noGrp="1"/>
          </p:cNvSpPr>
          <p:nvPr>
            <p:ph idx="12"/>
          </p:nvPr>
        </p:nvSpPr>
        <p:spPr/>
        <p:txBody>
          <a:bodyPr>
            <a:normAutofit fontScale="92500"/>
          </a:bodyPr>
          <a:lstStyle/>
          <a:p>
            <a:pPr marL="342900" indent="-342900">
              <a:buFont typeface="Arial" panose="020B0604020202020204" pitchFamily="34" charset="0"/>
              <a:buChar char="•"/>
            </a:pPr>
            <a:r>
              <a:rPr lang="en-US" dirty="0">
                <a:solidFill>
                  <a:schemeClr val="tx1"/>
                </a:solidFill>
              </a:rPr>
              <a:t>Where are we balanced? Imbalanced?</a:t>
            </a:r>
          </a:p>
          <a:p>
            <a:pPr marL="342900" indent="-342900">
              <a:buFont typeface="Arial" panose="020B0604020202020204" pitchFamily="34" charset="0"/>
              <a:buChar char="•"/>
            </a:pPr>
            <a:endParaRPr lang="en-US" dirty="0">
              <a:solidFill>
                <a:schemeClr val="tx1"/>
              </a:solidFill>
            </a:endParaRPr>
          </a:p>
          <a:p>
            <a:pPr marL="342900" indent="-342900">
              <a:buFont typeface="Arial" panose="020B0604020202020204" pitchFamily="34" charset="0"/>
              <a:buChar char="•"/>
            </a:pPr>
            <a:r>
              <a:rPr lang="en-US" dirty="0">
                <a:solidFill>
                  <a:schemeClr val="tx1"/>
                </a:solidFill>
              </a:rPr>
              <a:t>What does our team tend to overdo?</a:t>
            </a:r>
          </a:p>
          <a:p>
            <a:pPr marL="342900" indent="-342900">
              <a:buFont typeface="Arial" panose="020B0604020202020204" pitchFamily="34" charset="0"/>
              <a:buChar char="•"/>
            </a:pPr>
            <a:endParaRPr lang="en-US" dirty="0">
              <a:solidFill>
                <a:schemeClr val="tx1"/>
              </a:solidFill>
            </a:endParaRPr>
          </a:p>
          <a:p>
            <a:pPr marL="342900" indent="-342900">
              <a:buFont typeface="Arial" panose="020B0604020202020204" pitchFamily="34" charset="0"/>
              <a:buChar char="•"/>
            </a:pPr>
            <a:r>
              <a:rPr lang="en-US" dirty="0">
                <a:solidFill>
                  <a:schemeClr val="tx1"/>
                </a:solidFill>
              </a:rPr>
              <a:t>What gaps do we need to consider/fill?</a:t>
            </a:r>
          </a:p>
          <a:p>
            <a:pPr marL="342900" indent="-342900">
              <a:buFont typeface="Arial" panose="020B0604020202020204" pitchFamily="34" charset="0"/>
              <a:buChar char="•"/>
            </a:pPr>
            <a:endParaRPr lang="en-US" dirty="0">
              <a:solidFill>
                <a:schemeClr val="tx1"/>
              </a:solidFill>
            </a:endParaRPr>
          </a:p>
          <a:p>
            <a:pPr marL="342900" indent="-342900">
              <a:buFont typeface="Arial" panose="020B0604020202020204" pitchFamily="34" charset="0"/>
              <a:buChar char="•"/>
            </a:pPr>
            <a:r>
              <a:rPr lang="en-US" dirty="0">
                <a:solidFill>
                  <a:schemeClr val="tx1"/>
                </a:solidFill>
              </a:rPr>
              <a:t>How is our team perceived by others?</a:t>
            </a:r>
          </a:p>
        </p:txBody>
      </p:sp>
      <p:sp>
        <p:nvSpPr>
          <p:cNvPr id="7" name="Text Placeholder 6">
            <a:extLst>
              <a:ext uri="{FF2B5EF4-FFF2-40B4-BE49-F238E27FC236}">
                <a16:creationId xmlns:a16="http://schemas.microsoft.com/office/drawing/2014/main" id="{D1FD0F59-4474-15D7-AF37-F1501E883073}"/>
              </a:ext>
            </a:extLst>
          </p:cNvPr>
          <p:cNvSpPr>
            <a:spLocks noGrp="1"/>
          </p:cNvSpPr>
          <p:nvPr>
            <p:ph type="body" sz="quarter" idx="14"/>
          </p:nvPr>
        </p:nvSpPr>
        <p:spPr/>
        <p:txBody>
          <a:bodyPr/>
          <a:lstStyle/>
          <a:p>
            <a:r>
              <a:rPr lang="en-US" dirty="0"/>
              <a:t>Exploring with your team</a:t>
            </a:r>
            <a:endParaRPr lang="en-CA" dirty="0"/>
          </a:p>
        </p:txBody>
      </p:sp>
      <p:sp>
        <p:nvSpPr>
          <p:cNvPr id="8" name="Title 7">
            <a:extLst>
              <a:ext uri="{FF2B5EF4-FFF2-40B4-BE49-F238E27FC236}">
                <a16:creationId xmlns:a16="http://schemas.microsoft.com/office/drawing/2014/main" id="{838DDC89-35D9-4C02-FBB6-B01C17A733E7}"/>
              </a:ext>
            </a:extLst>
          </p:cNvPr>
          <p:cNvSpPr>
            <a:spLocks noGrp="1"/>
          </p:cNvSpPr>
          <p:nvPr>
            <p:ph type="title"/>
          </p:nvPr>
        </p:nvSpPr>
        <p:spPr/>
        <p:txBody>
          <a:bodyPr/>
          <a:lstStyle/>
          <a:p>
            <a:r>
              <a:rPr lang="en-US" dirty="0"/>
              <a:t>Some topics of Exploration</a:t>
            </a:r>
            <a:endParaRPr lang="en-CA" dirty="0"/>
          </a:p>
        </p:txBody>
      </p:sp>
    </p:spTree>
    <p:extLst>
      <p:ext uri="{BB962C8B-B14F-4D97-AF65-F5344CB8AC3E}">
        <p14:creationId xmlns:p14="http://schemas.microsoft.com/office/powerpoint/2010/main" val="17680003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P spid="6" grpId="0" uiExpand="1"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0253FF3-1FB4-E937-8192-A3DF1EF0785B}"/>
              </a:ext>
            </a:extLst>
          </p:cNvPr>
          <p:cNvSpPr>
            <a:spLocks noGrp="1"/>
          </p:cNvSpPr>
          <p:nvPr>
            <p:ph type="title"/>
          </p:nvPr>
        </p:nvSpPr>
        <p:spPr/>
        <p:txBody>
          <a:bodyPr/>
          <a:lstStyle/>
          <a:p>
            <a:r>
              <a:rPr lang="en-US" dirty="0"/>
              <a:t>Team Dynamics Guide</a:t>
            </a:r>
            <a:endParaRPr lang="en-CA" dirty="0"/>
          </a:p>
        </p:txBody>
      </p:sp>
      <p:pic>
        <p:nvPicPr>
          <p:cNvPr id="25" name="Content Placeholder 5" descr="A cover of a book&#10;&#10;Description automatically generated">
            <a:extLst>
              <a:ext uri="{FF2B5EF4-FFF2-40B4-BE49-F238E27FC236}">
                <a16:creationId xmlns:a16="http://schemas.microsoft.com/office/drawing/2014/main" id="{92343B32-EBBC-C6BC-517B-1584D8C160C0}"/>
              </a:ext>
            </a:extLst>
          </p:cNvPr>
          <p:cNvPicPr>
            <a:picLocks noChangeAspect="1"/>
          </p:cNvPicPr>
          <p:nvPr/>
        </p:nvPicPr>
        <p:blipFill rotWithShape="1">
          <a:blip r:embed="rId3"/>
          <a:srcRect l="1466" t="1400" r="1650" b="1755"/>
          <a:stretch/>
        </p:blipFill>
        <p:spPr>
          <a:xfrm>
            <a:off x="4219353" y="595400"/>
            <a:ext cx="3753293" cy="4864396"/>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1100833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1D346688-FD95-42BD-B43C-D5E7358D0A91}"/>
              </a:ext>
            </a:extLst>
          </p:cNvPr>
          <p:cNvSpPr>
            <a:spLocks noGrp="1"/>
          </p:cNvSpPr>
          <p:nvPr>
            <p:ph type="title"/>
          </p:nvPr>
        </p:nvSpPr>
        <p:spPr/>
        <p:txBody>
          <a:bodyPr/>
          <a:lstStyle/>
          <a:p>
            <a:r>
              <a:rPr lang="en-CA" dirty="0"/>
              <a:t>Connecting With Us</a:t>
            </a:r>
          </a:p>
        </p:txBody>
      </p:sp>
      <p:grpSp>
        <p:nvGrpSpPr>
          <p:cNvPr id="2" name="Group 1">
            <a:extLst>
              <a:ext uri="{FF2B5EF4-FFF2-40B4-BE49-F238E27FC236}">
                <a16:creationId xmlns:a16="http://schemas.microsoft.com/office/drawing/2014/main" id="{105B04CB-AE5B-4E2F-8295-BD268742191B}"/>
              </a:ext>
            </a:extLst>
          </p:cNvPr>
          <p:cNvGrpSpPr/>
          <p:nvPr/>
        </p:nvGrpSpPr>
        <p:grpSpPr>
          <a:xfrm>
            <a:off x="6570976" y="2306111"/>
            <a:ext cx="4680000" cy="1527768"/>
            <a:chOff x="6570976" y="2306111"/>
            <a:chExt cx="4680000" cy="1527768"/>
          </a:xfrm>
        </p:grpSpPr>
        <p:sp>
          <p:nvSpPr>
            <p:cNvPr id="31" name="Freeform: Shape 30">
              <a:extLst>
                <a:ext uri="{FF2B5EF4-FFF2-40B4-BE49-F238E27FC236}">
                  <a16:creationId xmlns:a16="http://schemas.microsoft.com/office/drawing/2014/main" id="{4D6D9ED6-F4E7-499A-ACB5-D408440D215D}"/>
                </a:ext>
              </a:extLst>
            </p:cNvPr>
            <p:cNvSpPr/>
            <p:nvPr/>
          </p:nvSpPr>
          <p:spPr>
            <a:xfrm>
              <a:off x="6797033" y="2306111"/>
              <a:ext cx="4453943" cy="720000"/>
            </a:xfrm>
            <a:custGeom>
              <a:avLst/>
              <a:gdLst>
                <a:gd name="connsiteX0" fmla="*/ 0 w 5472684"/>
                <a:gd name="connsiteY0" fmla="*/ 0 h 895880"/>
                <a:gd name="connsiteX1" fmla="*/ 5024744 w 5472684"/>
                <a:gd name="connsiteY1" fmla="*/ 0 h 895880"/>
                <a:gd name="connsiteX2" fmla="*/ 5472684 w 5472684"/>
                <a:gd name="connsiteY2" fmla="*/ 447940 h 895880"/>
                <a:gd name="connsiteX3" fmla="*/ 5024744 w 5472684"/>
                <a:gd name="connsiteY3" fmla="*/ 895880 h 895880"/>
                <a:gd name="connsiteX4" fmla="*/ 0 w 5472684"/>
                <a:gd name="connsiteY4" fmla="*/ 895880 h 895880"/>
                <a:gd name="connsiteX5" fmla="*/ 0 w 5472684"/>
                <a:gd name="connsiteY5" fmla="*/ 0 h 895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472684" h="895880">
                  <a:moveTo>
                    <a:pt x="5472684" y="895879"/>
                  </a:moveTo>
                  <a:lnTo>
                    <a:pt x="447940" y="895879"/>
                  </a:lnTo>
                  <a:lnTo>
                    <a:pt x="0" y="447940"/>
                  </a:lnTo>
                  <a:lnTo>
                    <a:pt x="447940" y="1"/>
                  </a:lnTo>
                  <a:lnTo>
                    <a:pt x="5472684" y="1"/>
                  </a:lnTo>
                  <a:lnTo>
                    <a:pt x="5472684" y="895879"/>
                  </a:lnTo>
                  <a:close/>
                </a:path>
              </a:pathLst>
            </a:custGeom>
          </p:spPr>
          <p:style>
            <a:lnRef idx="3">
              <a:schemeClr val="lt1"/>
            </a:lnRef>
            <a:fillRef idx="1">
              <a:schemeClr val="accent1"/>
            </a:fillRef>
            <a:effectRef idx="1">
              <a:schemeClr val="accent1"/>
            </a:effectRef>
            <a:fontRef idx="minor">
              <a:schemeClr val="lt1"/>
            </a:fontRef>
          </p:style>
          <p:txBody>
            <a:bodyPr spcFirstLastPara="0" vert="horz" wrap="square" lIns="619029" tIns="87631" rIns="163576" bIns="87630" numCol="1" spcCol="1270" anchor="ctr" anchorCtr="0">
              <a:noAutofit/>
            </a:bodyPr>
            <a:lstStyle/>
            <a:p>
              <a:pPr marL="0" lvl="0" indent="0" algn="ctr" defTabSz="1022350">
                <a:lnSpc>
                  <a:spcPct val="90000"/>
                </a:lnSpc>
                <a:spcBef>
                  <a:spcPct val="0"/>
                </a:spcBef>
                <a:spcAft>
                  <a:spcPct val="35000"/>
                </a:spcAft>
                <a:buNone/>
              </a:pPr>
              <a:r>
                <a:rPr lang="en-CA" kern="1200" dirty="0"/>
                <a:t>jdeonarine@psychometrics.com</a:t>
              </a:r>
            </a:p>
          </p:txBody>
        </p:sp>
        <p:sp>
          <p:nvSpPr>
            <p:cNvPr id="32" name="Oval 31">
              <a:extLst>
                <a:ext uri="{FF2B5EF4-FFF2-40B4-BE49-F238E27FC236}">
                  <a16:creationId xmlns:a16="http://schemas.microsoft.com/office/drawing/2014/main" id="{593FC230-FC78-4BF0-8682-9872D1B2D75C}"/>
                </a:ext>
              </a:extLst>
            </p:cNvPr>
            <p:cNvSpPr/>
            <p:nvPr/>
          </p:nvSpPr>
          <p:spPr>
            <a:xfrm>
              <a:off x="6570976" y="2306112"/>
              <a:ext cx="753523" cy="719998"/>
            </a:xfrm>
            <a:prstGeom prst="ellipse">
              <a:avLst/>
            </a:prstGeom>
          </p:spPr>
          <p:style>
            <a:lnRef idx="2">
              <a:schemeClr val="accent1"/>
            </a:lnRef>
            <a:fillRef idx="1">
              <a:schemeClr val="lt1"/>
            </a:fillRef>
            <a:effectRef idx="0">
              <a:schemeClr val="accent1"/>
            </a:effectRef>
            <a:fontRef idx="minor">
              <a:schemeClr val="dk1"/>
            </a:fontRef>
          </p:style>
          <p:txBody>
            <a:bodyPr/>
            <a:lstStyle/>
            <a:p>
              <a:endParaRPr lang="en-CA"/>
            </a:p>
          </p:txBody>
        </p:sp>
        <p:pic>
          <p:nvPicPr>
            <p:cNvPr id="30" name="Picture 29">
              <a:extLst>
                <a:ext uri="{FF2B5EF4-FFF2-40B4-BE49-F238E27FC236}">
                  <a16:creationId xmlns:a16="http://schemas.microsoft.com/office/drawing/2014/main" id="{5715CD81-31D3-44FF-881C-3E323D282811}"/>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6732737" y="2468111"/>
              <a:ext cx="430000" cy="396000"/>
            </a:xfrm>
            <a:prstGeom prst="rect">
              <a:avLst/>
            </a:prstGeom>
          </p:spPr>
        </p:pic>
        <p:sp>
          <p:nvSpPr>
            <p:cNvPr id="36" name="Freeform: Shape 35">
              <a:extLst>
                <a:ext uri="{FF2B5EF4-FFF2-40B4-BE49-F238E27FC236}">
                  <a16:creationId xmlns:a16="http://schemas.microsoft.com/office/drawing/2014/main" id="{6CE0B689-C1F5-468C-B991-0EEAB8C7438C}"/>
                </a:ext>
              </a:extLst>
            </p:cNvPr>
            <p:cNvSpPr/>
            <p:nvPr/>
          </p:nvSpPr>
          <p:spPr>
            <a:xfrm>
              <a:off x="6797033" y="3113879"/>
              <a:ext cx="4453943" cy="720000"/>
            </a:xfrm>
            <a:custGeom>
              <a:avLst/>
              <a:gdLst>
                <a:gd name="connsiteX0" fmla="*/ 0 w 5472684"/>
                <a:gd name="connsiteY0" fmla="*/ 0 h 895880"/>
                <a:gd name="connsiteX1" fmla="*/ 5024744 w 5472684"/>
                <a:gd name="connsiteY1" fmla="*/ 0 h 895880"/>
                <a:gd name="connsiteX2" fmla="*/ 5472684 w 5472684"/>
                <a:gd name="connsiteY2" fmla="*/ 447940 h 895880"/>
                <a:gd name="connsiteX3" fmla="*/ 5024744 w 5472684"/>
                <a:gd name="connsiteY3" fmla="*/ 895880 h 895880"/>
                <a:gd name="connsiteX4" fmla="*/ 0 w 5472684"/>
                <a:gd name="connsiteY4" fmla="*/ 895880 h 895880"/>
                <a:gd name="connsiteX5" fmla="*/ 0 w 5472684"/>
                <a:gd name="connsiteY5" fmla="*/ 0 h 895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472684" h="895880">
                  <a:moveTo>
                    <a:pt x="5472684" y="895879"/>
                  </a:moveTo>
                  <a:lnTo>
                    <a:pt x="447940" y="895879"/>
                  </a:lnTo>
                  <a:lnTo>
                    <a:pt x="0" y="447940"/>
                  </a:lnTo>
                  <a:lnTo>
                    <a:pt x="447940" y="1"/>
                  </a:lnTo>
                  <a:lnTo>
                    <a:pt x="5472684" y="1"/>
                  </a:lnTo>
                  <a:lnTo>
                    <a:pt x="5472684" y="895879"/>
                  </a:lnTo>
                  <a:close/>
                </a:path>
              </a:pathLst>
            </a:custGeom>
          </p:spPr>
          <p:style>
            <a:lnRef idx="3">
              <a:schemeClr val="lt1"/>
            </a:lnRef>
            <a:fillRef idx="1">
              <a:schemeClr val="accent1"/>
            </a:fillRef>
            <a:effectRef idx="1">
              <a:schemeClr val="accent1"/>
            </a:effectRef>
            <a:fontRef idx="minor">
              <a:schemeClr val="lt1"/>
            </a:fontRef>
          </p:style>
          <p:txBody>
            <a:bodyPr spcFirstLastPara="0" vert="horz" wrap="square" lIns="619029" tIns="87631" rIns="163576" bIns="87630" numCol="1" spcCol="1270" anchor="ctr" anchorCtr="0">
              <a:noAutofit/>
            </a:bodyPr>
            <a:lstStyle/>
            <a:p>
              <a:pPr marL="0" lvl="0" indent="0" algn="ctr" defTabSz="1022350">
                <a:lnSpc>
                  <a:spcPct val="90000"/>
                </a:lnSpc>
                <a:spcBef>
                  <a:spcPct val="0"/>
                </a:spcBef>
                <a:spcAft>
                  <a:spcPct val="35000"/>
                </a:spcAft>
                <a:buNone/>
              </a:pPr>
              <a:r>
                <a:rPr lang="en-CA" kern="1200" dirty="0"/>
                <a:t>Justin Deonarine</a:t>
              </a:r>
              <a:br>
                <a:rPr lang="en-CA" dirty="0"/>
              </a:br>
              <a:r>
                <a:rPr lang="en-CA" kern="1200" dirty="0"/>
                <a:t>Organizational Psychologist</a:t>
              </a:r>
            </a:p>
          </p:txBody>
        </p:sp>
        <p:sp>
          <p:nvSpPr>
            <p:cNvPr id="37" name="Oval 36">
              <a:extLst>
                <a:ext uri="{FF2B5EF4-FFF2-40B4-BE49-F238E27FC236}">
                  <a16:creationId xmlns:a16="http://schemas.microsoft.com/office/drawing/2014/main" id="{1251AEDB-14BE-432D-A55B-C5E539E91FE1}"/>
                </a:ext>
              </a:extLst>
            </p:cNvPr>
            <p:cNvSpPr/>
            <p:nvPr/>
          </p:nvSpPr>
          <p:spPr>
            <a:xfrm>
              <a:off x="6570976" y="3113880"/>
              <a:ext cx="753523" cy="719998"/>
            </a:xfrm>
            <a:prstGeom prst="ellipse">
              <a:avLst/>
            </a:prstGeom>
          </p:spPr>
          <p:style>
            <a:lnRef idx="2">
              <a:schemeClr val="accent1"/>
            </a:lnRef>
            <a:fillRef idx="1">
              <a:schemeClr val="lt1"/>
            </a:fillRef>
            <a:effectRef idx="0">
              <a:schemeClr val="accent1"/>
            </a:effectRef>
            <a:fontRef idx="minor">
              <a:schemeClr val="dk1"/>
            </a:fontRef>
          </p:style>
          <p:txBody>
            <a:bodyPr/>
            <a:lstStyle/>
            <a:p>
              <a:endParaRPr lang="en-CA"/>
            </a:p>
          </p:txBody>
        </p:sp>
        <p:pic>
          <p:nvPicPr>
            <p:cNvPr id="45" name="Picture 44">
              <a:extLst>
                <a:ext uri="{FF2B5EF4-FFF2-40B4-BE49-F238E27FC236}">
                  <a16:creationId xmlns:a16="http://schemas.microsoft.com/office/drawing/2014/main" id="{4A6CED8A-87FD-41B9-B5E7-9EF4E456804B}"/>
                </a:ext>
              </a:extLst>
            </p:cNvPr>
            <p:cNvPicPr>
              <a:picLocks noChangeAspect="1"/>
            </p:cNvPicPr>
            <p:nvPr/>
          </p:nvPicPr>
          <p:blipFill>
            <a:blip r:embed="rId4"/>
            <a:stretch>
              <a:fillRect/>
            </a:stretch>
          </p:blipFill>
          <p:spPr>
            <a:xfrm>
              <a:off x="6731334" y="3256985"/>
              <a:ext cx="432805" cy="432000"/>
            </a:xfrm>
            <a:prstGeom prst="rect">
              <a:avLst/>
            </a:prstGeom>
          </p:spPr>
        </p:pic>
      </p:grpSp>
      <p:grpSp>
        <p:nvGrpSpPr>
          <p:cNvPr id="6" name="Group 5">
            <a:extLst>
              <a:ext uri="{FF2B5EF4-FFF2-40B4-BE49-F238E27FC236}">
                <a16:creationId xmlns:a16="http://schemas.microsoft.com/office/drawing/2014/main" id="{133980E9-BFDF-487D-B0C7-A4C930F69E5E}"/>
              </a:ext>
            </a:extLst>
          </p:cNvPr>
          <p:cNvGrpSpPr/>
          <p:nvPr/>
        </p:nvGrpSpPr>
        <p:grpSpPr>
          <a:xfrm>
            <a:off x="941024" y="2306112"/>
            <a:ext cx="4680000" cy="1527770"/>
            <a:chOff x="949952" y="1498343"/>
            <a:chExt cx="4680000" cy="1527770"/>
          </a:xfrm>
        </p:grpSpPr>
        <p:grpSp>
          <p:nvGrpSpPr>
            <p:cNvPr id="39" name="Group 38">
              <a:extLst>
                <a:ext uri="{FF2B5EF4-FFF2-40B4-BE49-F238E27FC236}">
                  <a16:creationId xmlns:a16="http://schemas.microsoft.com/office/drawing/2014/main" id="{6ED13BF7-B02F-423E-B034-1C7AD766DBDA}"/>
                </a:ext>
              </a:extLst>
            </p:cNvPr>
            <p:cNvGrpSpPr/>
            <p:nvPr/>
          </p:nvGrpSpPr>
          <p:grpSpPr>
            <a:xfrm>
              <a:off x="949952" y="1498343"/>
              <a:ext cx="4680000" cy="720000"/>
              <a:chOff x="218104" y="3520421"/>
              <a:chExt cx="4482355" cy="756651"/>
            </a:xfrm>
          </p:grpSpPr>
          <p:sp>
            <p:nvSpPr>
              <p:cNvPr id="41" name="Freeform: Shape 40">
                <a:extLst>
                  <a:ext uri="{FF2B5EF4-FFF2-40B4-BE49-F238E27FC236}">
                    <a16:creationId xmlns:a16="http://schemas.microsoft.com/office/drawing/2014/main" id="{144F88BD-1A31-429A-B80B-64BB7B0D851B}"/>
                  </a:ext>
                </a:extLst>
              </p:cNvPr>
              <p:cNvSpPr/>
              <p:nvPr/>
            </p:nvSpPr>
            <p:spPr>
              <a:xfrm>
                <a:off x="434614" y="3520421"/>
                <a:ext cx="4265845" cy="756651"/>
              </a:xfrm>
              <a:custGeom>
                <a:avLst/>
                <a:gdLst>
                  <a:gd name="connsiteX0" fmla="*/ 0 w 5472684"/>
                  <a:gd name="connsiteY0" fmla="*/ 0 h 895880"/>
                  <a:gd name="connsiteX1" fmla="*/ 5024744 w 5472684"/>
                  <a:gd name="connsiteY1" fmla="*/ 0 h 895880"/>
                  <a:gd name="connsiteX2" fmla="*/ 5472684 w 5472684"/>
                  <a:gd name="connsiteY2" fmla="*/ 447940 h 895880"/>
                  <a:gd name="connsiteX3" fmla="*/ 5024744 w 5472684"/>
                  <a:gd name="connsiteY3" fmla="*/ 895880 h 895880"/>
                  <a:gd name="connsiteX4" fmla="*/ 0 w 5472684"/>
                  <a:gd name="connsiteY4" fmla="*/ 895880 h 895880"/>
                  <a:gd name="connsiteX5" fmla="*/ 0 w 5472684"/>
                  <a:gd name="connsiteY5" fmla="*/ 0 h 895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472684" h="895880">
                    <a:moveTo>
                      <a:pt x="5472684" y="895879"/>
                    </a:moveTo>
                    <a:lnTo>
                      <a:pt x="447940" y="895879"/>
                    </a:lnTo>
                    <a:lnTo>
                      <a:pt x="0" y="447940"/>
                    </a:lnTo>
                    <a:lnTo>
                      <a:pt x="447940" y="1"/>
                    </a:lnTo>
                    <a:lnTo>
                      <a:pt x="5472684" y="1"/>
                    </a:lnTo>
                    <a:lnTo>
                      <a:pt x="5472684" y="895879"/>
                    </a:lnTo>
                    <a:close/>
                  </a:path>
                </a:pathLst>
              </a:custGeom>
            </p:spPr>
            <p:style>
              <a:lnRef idx="3">
                <a:schemeClr val="lt1"/>
              </a:lnRef>
              <a:fillRef idx="1">
                <a:schemeClr val="accent1"/>
              </a:fillRef>
              <a:effectRef idx="1">
                <a:schemeClr val="accent1"/>
              </a:effectRef>
              <a:fontRef idx="minor">
                <a:schemeClr val="lt1"/>
              </a:fontRef>
            </p:style>
            <p:txBody>
              <a:bodyPr spcFirstLastPara="0" vert="horz" wrap="square" lIns="619029" tIns="87631" rIns="163576" bIns="87630" numCol="1" spcCol="1270" anchor="ctr" anchorCtr="0">
                <a:noAutofit/>
              </a:bodyPr>
              <a:lstStyle/>
              <a:p>
                <a:pPr marL="0" lvl="0" indent="0" algn="ctr" defTabSz="1022350">
                  <a:lnSpc>
                    <a:spcPct val="90000"/>
                  </a:lnSpc>
                  <a:spcBef>
                    <a:spcPct val="0"/>
                  </a:spcBef>
                  <a:spcAft>
                    <a:spcPct val="35000"/>
                  </a:spcAft>
                  <a:buNone/>
                </a:pPr>
                <a:r>
                  <a:rPr lang="en-CA" kern="1200" dirty="0"/>
                  <a:t>www.psychometrics.com</a:t>
                </a:r>
              </a:p>
            </p:txBody>
          </p:sp>
          <p:sp>
            <p:nvSpPr>
              <p:cNvPr id="42" name="Oval 41">
                <a:extLst>
                  <a:ext uri="{FF2B5EF4-FFF2-40B4-BE49-F238E27FC236}">
                    <a16:creationId xmlns:a16="http://schemas.microsoft.com/office/drawing/2014/main" id="{721216A1-8633-4463-A62B-6972BB6BD369}"/>
                  </a:ext>
                </a:extLst>
              </p:cNvPr>
              <p:cNvSpPr/>
              <p:nvPr/>
            </p:nvSpPr>
            <p:spPr>
              <a:xfrm>
                <a:off x="218104" y="3520422"/>
                <a:ext cx="721700" cy="756649"/>
              </a:xfrm>
              <a:prstGeom prst="ellipse">
                <a:avLst/>
              </a:prstGeom>
            </p:spPr>
            <p:style>
              <a:lnRef idx="2">
                <a:schemeClr val="accent1"/>
              </a:lnRef>
              <a:fillRef idx="1">
                <a:schemeClr val="lt1"/>
              </a:fillRef>
              <a:effectRef idx="0">
                <a:schemeClr val="accent1"/>
              </a:effectRef>
              <a:fontRef idx="minor">
                <a:schemeClr val="dk1"/>
              </a:fontRef>
            </p:style>
            <p:txBody>
              <a:bodyPr/>
              <a:lstStyle/>
              <a:p>
                <a:endParaRPr lang="en-CA"/>
              </a:p>
            </p:txBody>
          </p:sp>
        </p:grpSp>
        <p:grpSp>
          <p:nvGrpSpPr>
            <p:cNvPr id="44" name="Group 43">
              <a:extLst>
                <a:ext uri="{FF2B5EF4-FFF2-40B4-BE49-F238E27FC236}">
                  <a16:creationId xmlns:a16="http://schemas.microsoft.com/office/drawing/2014/main" id="{D26BD40D-485F-4B83-B33B-301F49CBBB05}"/>
                </a:ext>
              </a:extLst>
            </p:cNvPr>
            <p:cNvGrpSpPr/>
            <p:nvPr/>
          </p:nvGrpSpPr>
          <p:grpSpPr>
            <a:xfrm>
              <a:off x="949952" y="2306113"/>
              <a:ext cx="4680000" cy="720000"/>
              <a:chOff x="218104" y="3520422"/>
              <a:chExt cx="4482355" cy="756652"/>
            </a:xfrm>
          </p:grpSpPr>
          <p:sp>
            <p:nvSpPr>
              <p:cNvPr id="46" name="Freeform: Shape 45">
                <a:extLst>
                  <a:ext uri="{FF2B5EF4-FFF2-40B4-BE49-F238E27FC236}">
                    <a16:creationId xmlns:a16="http://schemas.microsoft.com/office/drawing/2014/main" id="{C69874FA-ABC7-4D14-9ED8-DD0F6BDD0C8A}"/>
                  </a:ext>
                </a:extLst>
              </p:cNvPr>
              <p:cNvSpPr/>
              <p:nvPr/>
            </p:nvSpPr>
            <p:spPr>
              <a:xfrm>
                <a:off x="434614" y="3520423"/>
                <a:ext cx="4265845" cy="756651"/>
              </a:xfrm>
              <a:custGeom>
                <a:avLst/>
                <a:gdLst>
                  <a:gd name="connsiteX0" fmla="*/ 0 w 5472684"/>
                  <a:gd name="connsiteY0" fmla="*/ 0 h 895880"/>
                  <a:gd name="connsiteX1" fmla="*/ 5024744 w 5472684"/>
                  <a:gd name="connsiteY1" fmla="*/ 0 h 895880"/>
                  <a:gd name="connsiteX2" fmla="*/ 5472684 w 5472684"/>
                  <a:gd name="connsiteY2" fmla="*/ 447940 h 895880"/>
                  <a:gd name="connsiteX3" fmla="*/ 5024744 w 5472684"/>
                  <a:gd name="connsiteY3" fmla="*/ 895880 h 895880"/>
                  <a:gd name="connsiteX4" fmla="*/ 0 w 5472684"/>
                  <a:gd name="connsiteY4" fmla="*/ 895880 h 895880"/>
                  <a:gd name="connsiteX5" fmla="*/ 0 w 5472684"/>
                  <a:gd name="connsiteY5" fmla="*/ 0 h 895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472684" h="895880">
                    <a:moveTo>
                      <a:pt x="5472684" y="895879"/>
                    </a:moveTo>
                    <a:lnTo>
                      <a:pt x="447940" y="895879"/>
                    </a:lnTo>
                    <a:lnTo>
                      <a:pt x="0" y="447940"/>
                    </a:lnTo>
                    <a:lnTo>
                      <a:pt x="447940" y="1"/>
                    </a:lnTo>
                    <a:lnTo>
                      <a:pt x="5472684" y="1"/>
                    </a:lnTo>
                    <a:lnTo>
                      <a:pt x="5472684" y="895879"/>
                    </a:lnTo>
                    <a:close/>
                  </a:path>
                </a:pathLst>
              </a:custGeom>
            </p:spPr>
            <p:style>
              <a:lnRef idx="3">
                <a:schemeClr val="lt1"/>
              </a:lnRef>
              <a:fillRef idx="1">
                <a:schemeClr val="accent1"/>
              </a:fillRef>
              <a:effectRef idx="1">
                <a:schemeClr val="accent1"/>
              </a:effectRef>
              <a:fontRef idx="minor">
                <a:schemeClr val="lt1"/>
              </a:fontRef>
            </p:style>
            <p:txBody>
              <a:bodyPr spcFirstLastPara="0" vert="horz" wrap="square" lIns="619029" tIns="87631" rIns="163576" bIns="87630" numCol="1" spcCol="1270" anchor="ctr" anchorCtr="0">
                <a:noAutofit/>
              </a:bodyPr>
              <a:lstStyle/>
              <a:p>
                <a:pPr lvl="0" algn="ctr" defTabSz="1022350">
                  <a:lnSpc>
                    <a:spcPct val="90000"/>
                  </a:lnSpc>
                  <a:spcBef>
                    <a:spcPct val="0"/>
                  </a:spcBef>
                  <a:spcAft>
                    <a:spcPct val="35000"/>
                  </a:spcAft>
                </a:pPr>
                <a:r>
                  <a:rPr lang="en-US" dirty="0"/>
                  <a:t>@Psychometrics-Canada</a:t>
                </a:r>
                <a:endParaRPr lang="en-CA" kern="1200" dirty="0"/>
              </a:p>
            </p:txBody>
          </p:sp>
          <p:sp>
            <p:nvSpPr>
              <p:cNvPr id="47" name="Oval 46">
                <a:extLst>
                  <a:ext uri="{FF2B5EF4-FFF2-40B4-BE49-F238E27FC236}">
                    <a16:creationId xmlns:a16="http://schemas.microsoft.com/office/drawing/2014/main" id="{3F38A065-27CC-4B0C-8569-165A924E439E}"/>
                  </a:ext>
                </a:extLst>
              </p:cNvPr>
              <p:cNvSpPr/>
              <p:nvPr/>
            </p:nvSpPr>
            <p:spPr>
              <a:xfrm>
                <a:off x="218104" y="3520422"/>
                <a:ext cx="721700" cy="756649"/>
              </a:xfrm>
              <a:prstGeom prst="ellipse">
                <a:avLst/>
              </a:prstGeom>
            </p:spPr>
            <p:style>
              <a:lnRef idx="2">
                <a:schemeClr val="accent1"/>
              </a:lnRef>
              <a:fillRef idx="1">
                <a:schemeClr val="lt1"/>
              </a:fillRef>
              <a:effectRef idx="0">
                <a:schemeClr val="accent1"/>
              </a:effectRef>
              <a:fontRef idx="minor">
                <a:schemeClr val="dk1"/>
              </a:fontRef>
            </p:style>
            <p:txBody>
              <a:bodyPr/>
              <a:lstStyle/>
              <a:p>
                <a:endParaRPr lang="en-CA"/>
              </a:p>
            </p:txBody>
          </p:sp>
        </p:grpSp>
        <p:pic>
          <p:nvPicPr>
            <p:cNvPr id="12" name="Picture 11">
              <a:extLst>
                <a:ext uri="{FF2B5EF4-FFF2-40B4-BE49-F238E27FC236}">
                  <a16:creationId xmlns:a16="http://schemas.microsoft.com/office/drawing/2014/main" id="{FA22998F-90A9-4D7B-865B-B9CFF0290BD7}"/>
                </a:ext>
              </a:extLst>
            </p:cNvPr>
            <p:cNvPicPr>
              <a:picLocks noChangeAspect="1"/>
            </p:cNvPicPr>
            <p:nvPr/>
          </p:nvPicPr>
          <p:blipFill>
            <a:blip r:embed="rId4"/>
            <a:stretch>
              <a:fillRect/>
            </a:stretch>
          </p:blipFill>
          <p:spPr>
            <a:xfrm>
              <a:off x="1121873" y="2454548"/>
              <a:ext cx="432805" cy="432000"/>
            </a:xfrm>
            <a:prstGeom prst="rect">
              <a:avLst/>
            </a:prstGeom>
          </p:spPr>
        </p:pic>
        <p:pic>
          <p:nvPicPr>
            <p:cNvPr id="33" name="Graphic 32" descr="Monitor">
              <a:extLst>
                <a:ext uri="{FF2B5EF4-FFF2-40B4-BE49-F238E27FC236}">
                  <a16:creationId xmlns:a16="http://schemas.microsoft.com/office/drawing/2014/main" id="{FBACA571-A254-447D-ADEE-9BA2E4CCBB0D}"/>
                </a:ext>
              </a:extLst>
            </p:cNvPr>
            <p:cNvPicPr>
              <a:picLocks noChangeAspect="1"/>
            </p:cNvPicPr>
            <p:nvPr/>
          </p:nvPicPr>
          <p:blipFill>
            <a:blip r:embed="rId5">
              <a:extLst>
                <a:ext uri="{28A0092B-C50C-407E-A947-70E740481C1C}">
                  <a14:useLocalDpi xmlns:a14="http://schemas.microsoft.com/office/drawing/2010/main"/>
                </a:ext>
                <a:ext uri="{96DAC541-7B7A-43D3-8B79-37D633B846F1}">
                  <asvg:svgBlip xmlns:asvg="http://schemas.microsoft.com/office/drawing/2016/SVG/main" r:embed="rId6"/>
                </a:ext>
              </a:extLst>
            </a:blip>
            <a:stretch>
              <a:fillRect/>
            </a:stretch>
          </p:blipFill>
          <p:spPr>
            <a:xfrm>
              <a:off x="1045182" y="1586368"/>
              <a:ext cx="576000" cy="576000"/>
            </a:xfrm>
            <a:prstGeom prst="rect">
              <a:avLst/>
            </a:prstGeom>
          </p:spPr>
        </p:pic>
      </p:grpSp>
    </p:spTree>
    <p:extLst>
      <p:ext uri="{BB962C8B-B14F-4D97-AF65-F5344CB8AC3E}">
        <p14:creationId xmlns:p14="http://schemas.microsoft.com/office/powerpoint/2010/main" val="26636183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C2B2E9-82F0-A2B4-696F-3D6EBA5C1592}"/>
              </a:ext>
            </a:extLst>
          </p:cNvPr>
          <p:cNvSpPr>
            <a:spLocks noGrp="1"/>
          </p:cNvSpPr>
          <p:nvPr>
            <p:ph type="title"/>
          </p:nvPr>
        </p:nvSpPr>
        <p:spPr/>
        <p:txBody>
          <a:bodyPr/>
          <a:lstStyle/>
          <a:p>
            <a:r>
              <a:rPr lang="en-US" dirty="0"/>
              <a:t>Communication</a:t>
            </a:r>
            <a:endParaRPr lang="en-CA" dirty="0"/>
          </a:p>
        </p:txBody>
      </p:sp>
    </p:spTree>
    <p:extLst>
      <p:ext uri="{BB962C8B-B14F-4D97-AF65-F5344CB8AC3E}">
        <p14:creationId xmlns:p14="http://schemas.microsoft.com/office/powerpoint/2010/main" val="28064067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4477F6E-3CF2-D24C-9D6C-B0B2E3B1CEBA}"/>
              </a:ext>
            </a:extLst>
          </p:cNvPr>
          <p:cNvSpPr>
            <a:spLocks noGrp="1"/>
          </p:cNvSpPr>
          <p:nvPr>
            <p:ph type="title"/>
          </p:nvPr>
        </p:nvSpPr>
        <p:spPr/>
        <p:txBody>
          <a:bodyPr/>
          <a:lstStyle/>
          <a:p>
            <a:r>
              <a:rPr lang="en-US" dirty="0"/>
              <a:t>Your Style</a:t>
            </a:r>
            <a:endParaRPr lang="en-CA" dirty="0"/>
          </a:p>
        </p:txBody>
      </p:sp>
    </p:spTree>
    <p:extLst>
      <p:ext uri="{BB962C8B-B14F-4D97-AF65-F5344CB8AC3E}">
        <p14:creationId xmlns:p14="http://schemas.microsoft.com/office/powerpoint/2010/main" val="33304330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a:extLst>
              <a:ext uri="{FF2B5EF4-FFF2-40B4-BE49-F238E27FC236}">
                <a16:creationId xmlns:a16="http://schemas.microsoft.com/office/drawing/2014/main" id="{3026E8FF-D3F8-D2E8-9B84-694F8D6A5429}"/>
              </a:ext>
            </a:extLst>
          </p:cNvPr>
          <p:cNvGraphicFramePr>
            <a:graphicFrameLocks noGrp="1"/>
          </p:cNvGraphicFramePr>
          <p:nvPr>
            <p:ph idx="1"/>
            <p:extLst>
              <p:ext uri="{D42A27DB-BD31-4B8C-83A1-F6EECF244321}">
                <p14:modId xmlns:p14="http://schemas.microsoft.com/office/powerpoint/2010/main" val="1665334127"/>
              </p:ext>
            </p:extLst>
          </p:nvPr>
        </p:nvGraphicFramePr>
        <p:xfrm>
          <a:off x="838200" y="498475"/>
          <a:ext cx="10515600" cy="50228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Title 1">
            <a:extLst>
              <a:ext uri="{FF2B5EF4-FFF2-40B4-BE49-F238E27FC236}">
                <a16:creationId xmlns:a16="http://schemas.microsoft.com/office/drawing/2014/main" id="{EA86F4DB-DD94-9EC1-C86B-17A1FDD9D8B1}"/>
              </a:ext>
            </a:extLst>
          </p:cNvPr>
          <p:cNvSpPr>
            <a:spLocks noGrp="1"/>
          </p:cNvSpPr>
          <p:nvPr>
            <p:ph type="title"/>
          </p:nvPr>
        </p:nvSpPr>
        <p:spPr/>
        <p:txBody>
          <a:bodyPr/>
          <a:lstStyle/>
          <a:p>
            <a:r>
              <a:rPr lang="en-US" dirty="0"/>
              <a:t>Communication Style</a:t>
            </a:r>
            <a:endParaRPr lang="en-CA" dirty="0"/>
          </a:p>
        </p:txBody>
      </p:sp>
    </p:spTree>
    <p:extLst>
      <p:ext uri="{BB962C8B-B14F-4D97-AF65-F5344CB8AC3E}">
        <p14:creationId xmlns:p14="http://schemas.microsoft.com/office/powerpoint/2010/main" val="19414540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a:extLst>
              <a:ext uri="{FF2B5EF4-FFF2-40B4-BE49-F238E27FC236}">
                <a16:creationId xmlns:a16="http://schemas.microsoft.com/office/drawing/2014/main" id="{3026E8FF-D3F8-D2E8-9B84-694F8D6A5429}"/>
              </a:ext>
            </a:extLst>
          </p:cNvPr>
          <p:cNvGraphicFramePr>
            <a:graphicFrameLocks noGrp="1"/>
          </p:cNvGraphicFramePr>
          <p:nvPr>
            <p:ph idx="1"/>
            <p:extLst>
              <p:ext uri="{D42A27DB-BD31-4B8C-83A1-F6EECF244321}">
                <p14:modId xmlns:p14="http://schemas.microsoft.com/office/powerpoint/2010/main" val="87818259"/>
              </p:ext>
            </p:extLst>
          </p:nvPr>
        </p:nvGraphicFramePr>
        <p:xfrm>
          <a:off x="838200" y="498475"/>
          <a:ext cx="10515600" cy="50228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Title 1">
            <a:extLst>
              <a:ext uri="{FF2B5EF4-FFF2-40B4-BE49-F238E27FC236}">
                <a16:creationId xmlns:a16="http://schemas.microsoft.com/office/drawing/2014/main" id="{EA86F4DB-DD94-9EC1-C86B-17A1FDD9D8B1}"/>
              </a:ext>
            </a:extLst>
          </p:cNvPr>
          <p:cNvSpPr>
            <a:spLocks noGrp="1"/>
          </p:cNvSpPr>
          <p:nvPr>
            <p:ph type="title"/>
          </p:nvPr>
        </p:nvSpPr>
        <p:spPr/>
        <p:txBody>
          <a:bodyPr/>
          <a:lstStyle/>
          <a:p>
            <a:r>
              <a:rPr lang="en-US" dirty="0"/>
              <a:t>Communication Style</a:t>
            </a:r>
            <a:endParaRPr lang="en-CA" dirty="0"/>
          </a:p>
        </p:txBody>
      </p:sp>
    </p:spTree>
    <p:extLst>
      <p:ext uri="{BB962C8B-B14F-4D97-AF65-F5344CB8AC3E}">
        <p14:creationId xmlns:p14="http://schemas.microsoft.com/office/powerpoint/2010/main" val="4292245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a:extLst>
              <a:ext uri="{FF2B5EF4-FFF2-40B4-BE49-F238E27FC236}">
                <a16:creationId xmlns:a16="http://schemas.microsoft.com/office/drawing/2014/main" id="{3026E8FF-D3F8-D2E8-9B84-694F8D6A5429}"/>
              </a:ext>
            </a:extLst>
          </p:cNvPr>
          <p:cNvGraphicFramePr>
            <a:graphicFrameLocks noGrp="1"/>
          </p:cNvGraphicFramePr>
          <p:nvPr>
            <p:ph idx="1"/>
            <p:extLst>
              <p:ext uri="{D42A27DB-BD31-4B8C-83A1-F6EECF244321}">
                <p14:modId xmlns:p14="http://schemas.microsoft.com/office/powerpoint/2010/main" val="1533254362"/>
              </p:ext>
            </p:extLst>
          </p:nvPr>
        </p:nvGraphicFramePr>
        <p:xfrm>
          <a:off x="838200" y="498475"/>
          <a:ext cx="10515600" cy="50228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Title 1">
            <a:extLst>
              <a:ext uri="{FF2B5EF4-FFF2-40B4-BE49-F238E27FC236}">
                <a16:creationId xmlns:a16="http://schemas.microsoft.com/office/drawing/2014/main" id="{EA86F4DB-DD94-9EC1-C86B-17A1FDD9D8B1}"/>
              </a:ext>
            </a:extLst>
          </p:cNvPr>
          <p:cNvSpPr>
            <a:spLocks noGrp="1"/>
          </p:cNvSpPr>
          <p:nvPr>
            <p:ph type="title"/>
          </p:nvPr>
        </p:nvSpPr>
        <p:spPr/>
        <p:txBody>
          <a:bodyPr/>
          <a:lstStyle/>
          <a:p>
            <a:r>
              <a:rPr lang="en-US" dirty="0"/>
              <a:t>Communication Style</a:t>
            </a:r>
            <a:endParaRPr lang="en-CA" dirty="0"/>
          </a:p>
        </p:txBody>
      </p:sp>
    </p:spTree>
    <p:extLst>
      <p:ext uri="{BB962C8B-B14F-4D97-AF65-F5344CB8AC3E}">
        <p14:creationId xmlns:p14="http://schemas.microsoft.com/office/powerpoint/2010/main" val="2879517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a:extLst>
              <a:ext uri="{FF2B5EF4-FFF2-40B4-BE49-F238E27FC236}">
                <a16:creationId xmlns:a16="http://schemas.microsoft.com/office/drawing/2014/main" id="{3026E8FF-D3F8-D2E8-9B84-694F8D6A5429}"/>
              </a:ext>
            </a:extLst>
          </p:cNvPr>
          <p:cNvGraphicFramePr>
            <a:graphicFrameLocks noGrp="1"/>
          </p:cNvGraphicFramePr>
          <p:nvPr>
            <p:ph idx="1"/>
            <p:extLst>
              <p:ext uri="{D42A27DB-BD31-4B8C-83A1-F6EECF244321}">
                <p14:modId xmlns:p14="http://schemas.microsoft.com/office/powerpoint/2010/main" val="3798879810"/>
              </p:ext>
            </p:extLst>
          </p:nvPr>
        </p:nvGraphicFramePr>
        <p:xfrm>
          <a:off x="838200" y="498475"/>
          <a:ext cx="10515600" cy="50228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Title 1">
            <a:extLst>
              <a:ext uri="{FF2B5EF4-FFF2-40B4-BE49-F238E27FC236}">
                <a16:creationId xmlns:a16="http://schemas.microsoft.com/office/drawing/2014/main" id="{EA86F4DB-DD94-9EC1-C86B-17A1FDD9D8B1}"/>
              </a:ext>
            </a:extLst>
          </p:cNvPr>
          <p:cNvSpPr>
            <a:spLocks noGrp="1"/>
          </p:cNvSpPr>
          <p:nvPr>
            <p:ph type="title"/>
          </p:nvPr>
        </p:nvSpPr>
        <p:spPr/>
        <p:txBody>
          <a:bodyPr/>
          <a:lstStyle/>
          <a:p>
            <a:r>
              <a:rPr lang="en-US" dirty="0"/>
              <a:t>Communication Style</a:t>
            </a:r>
            <a:endParaRPr lang="en-CA" dirty="0"/>
          </a:p>
        </p:txBody>
      </p:sp>
    </p:spTree>
    <p:extLst>
      <p:ext uri="{BB962C8B-B14F-4D97-AF65-F5344CB8AC3E}">
        <p14:creationId xmlns:p14="http://schemas.microsoft.com/office/powerpoint/2010/main" val="10919423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81C610-B06D-65D1-2A36-C6258A10BC25}"/>
              </a:ext>
            </a:extLst>
          </p:cNvPr>
          <p:cNvSpPr>
            <a:spLocks noGrp="1"/>
          </p:cNvSpPr>
          <p:nvPr>
            <p:ph type="title"/>
          </p:nvPr>
        </p:nvSpPr>
        <p:spPr/>
        <p:txBody>
          <a:bodyPr>
            <a:normAutofit fontScale="90000"/>
          </a:bodyPr>
          <a:lstStyle/>
          <a:p>
            <a:r>
              <a:rPr lang="en-US" dirty="0"/>
              <a:t>Communication Styles (n=113,755)</a:t>
            </a:r>
            <a:endParaRPr lang="en-CA" dirty="0"/>
          </a:p>
        </p:txBody>
      </p:sp>
      <p:graphicFrame>
        <p:nvGraphicFramePr>
          <p:cNvPr id="7" name="Content Placeholder 6">
            <a:extLst>
              <a:ext uri="{FF2B5EF4-FFF2-40B4-BE49-F238E27FC236}">
                <a16:creationId xmlns:a16="http://schemas.microsoft.com/office/drawing/2014/main" id="{F07D68E0-E6FA-4937-99B9-96FCB2612734}"/>
              </a:ext>
            </a:extLst>
          </p:cNvPr>
          <p:cNvGraphicFramePr>
            <a:graphicFrameLocks noGrp="1"/>
          </p:cNvGraphicFramePr>
          <p:nvPr>
            <p:ph idx="1"/>
            <p:extLst>
              <p:ext uri="{D42A27DB-BD31-4B8C-83A1-F6EECF244321}">
                <p14:modId xmlns:p14="http://schemas.microsoft.com/office/powerpoint/2010/main" val="405955723"/>
              </p:ext>
            </p:extLst>
          </p:nvPr>
        </p:nvGraphicFramePr>
        <p:xfrm>
          <a:off x="3018463" y="516175"/>
          <a:ext cx="6155075" cy="5022850"/>
        </p:xfrm>
        <a:graphic>
          <a:graphicData uri="http://schemas.openxmlformats.org/drawingml/2006/chart">
            <c:chart xmlns:c="http://schemas.openxmlformats.org/drawingml/2006/chart" xmlns:r="http://schemas.openxmlformats.org/officeDocument/2006/relationships" r:id="rId3"/>
          </a:graphicData>
        </a:graphic>
      </p:graphicFrame>
      <p:sp>
        <p:nvSpPr>
          <p:cNvPr id="9" name="Arrow: Quad 8">
            <a:extLst>
              <a:ext uri="{FF2B5EF4-FFF2-40B4-BE49-F238E27FC236}">
                <a16:creationId xmlns:a16="http://schemas.microsoft.com/office/drawing/2014/main" id="{B088DA42-EBE2-1E24-B9B7-BC19E91D4A72}"/>
              </a:ext>
            </a:extLst>
          </p:cNvPr>
          <p:cNvSpPr/>
          <p:nvPr/>
        </p:nvSpPr>
        <p:spPr>
          <a:xfrm>
            <a:off x="3158751" y="533633"/>
            <a:ext cx="5874499" cy="5275601"/>
          </a:xfrm>
          <a:prstGeom prst="quadArrow">
            <a:avLst>
              <a:gd name="adj1" fmla="val 2000"/>
              <a:gd name="adj2" fmla="val 4000"/>
              <a:gd name="adj3" fmla="val 5000"/>
            </a:avLst>
          </a:prstGeom>
          <a:solidFill>
            <a:schemeClr val="dk1">
              <a:alpha val="50000"/>
            </a:schemeClr>
          </a:solidFill>
          <a:ln>
            <a:no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a:lstStyle/>
          <a:p>
            <a:endParaRPr lang="en-CA"/>
          </a:p>
        </p:txBody>
      </p:sp>
    </p:spTree>
    <p:extLst>
      <p:ext uri="{BB962C8B-B14F-4D97-AF65-F5344CB8AC3E}">
        <p14:creationId xmlns:p14="http://schemas.microsoft.com/office/powerpoint/2010/main" val="9531123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graphicEl>
                                              <a:chart seriesIdx="-4" categoryIdx="0" bldStep="category"/>
                                            </p:graphic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1" nodeType="clickEffect">
                                  <p:stCondLst>
                                    <p:cond delay="0"/>
                                  </p:stCondLst>
                                  <p:childTnLst>
                                    <p:set>
                                      <p:cBhvr>
                                        <p:cTn id="10" dur="1" fill="hold">
                                          <p:stCondLst>
                                            <p:cond delay="0"/>
                                          </p:stCondLst>
                                        </p:cTn>
                                        <p:tgtEl>
                                          <p:spTgt spid="7">
                                            <p:graphicEl>
                                              <a:chart seriesIdx="-4" categoryIdx="2" bldStep="category"/>
                                            </p:graphic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2" nodeType="clickEffect">
                                  <p:stCondLst>
                                    <p:cond delay="0"/>
                                  </p:stCondLst>
                                  <p:childTnLst>
                                    <p:set>
                                      <p:cBhvr>
                                        <p:cTn id="14" dur="1" fill="hold">
                                          <p:stCondLst>
                                            <p:cond delay="0"/>
                                          </p:stCondLst>
                                        </p:cTn>
                                        <p:tgtEl>
                                          <p:spTgt spid="7">
                                            <p:graphicEl>
                                              <a:chart seriesIdx="-4" categoryIdx="1" bldStep="category"/>
                                            </p:graphic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3" nodeType="clickEffect">
                                  <p:stCondLst>
                                    <p:cond delay="0"/>
                                  </p:stCondLst>
                                  <p:childTnLst>
                                    <p:set>
                                      <p:cBhvr>
                                        <p:cTn id="18" dur="1" fill="hold">
                                          <p:stCondLst>
                                            <p:cond delay="0"/>
                                          </p:stCondLst>
                                        </p:cTn>
                                        <p:tgtEl>
                                          <p:spTgt spid="7">
                                            <p:graphicEl>
                                              <a:chart seriesIdx="-4" categoryIdx="3" bldStep="category"/>
                                            </p:graphic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uiExpand="1">
        <p:bldSub>
          <a:bldChart bld="category" animBg="0"/>
        </p:bldSub>
      </p:bldGraphic>
      <p:bldGraphic spid="7" grpId="1" uiExpand="1">
        <p:bldSub>
          <a:bldChart bld="category" animBg="0"/>
        </p:bldSub>
      </p:bldGraphic>
      <p:bldGraphic spid="7" grpId="2" uiExpand="1">
        <p:bldSub>
          <a:bldChart bld="category" animBg="0"/>
        </p:bldSub>
      </p:bldGraphic>
      <p:bldGraphic spid="7" grpId="3" uiExpand="1">
        <p:bldSub>
          <a:bldChart bld="category" animBg="0"/>
        </p:bldSub>
      </p:bldGraphic>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spAutoFit/>
      </a:bodyPr>
      <a:lstStyle>
        <a:defPPr algn="l">
          <a:defRPr sz="1400" b="0" i="0" dirty="0">
            <a:solidFill>
              <a:schemeClr val="bg1"/>
            </a:solidFill>
            <a:latin typeface="Futura Std Book" panose="020B0502020204020303" pitchFamily="34" charset="0"/>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14065</TotalTime>
  <Words>3135</Words>
  <Application>Microsoft Office PowerPoint</Application>
  <PresentationFormat>Widescreen</PresentationFormat>
  <Paragraphs>370</Paragraphs>
  <Slides>29</Slides>
  <Notes>29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29</vt:i4>
      </vt:variant>
    </vt:vector>
  </HeadingPairs>
  <TitlesOfParts>
    <vt:vector size="34" baseType="lpstr">
      <vt:lpstr>Arial</vt:lpstr>
      <vt:lpstr>Calibri</vt:lpstr>
      <vt:lpstr>Calibri Light</vt:lpstr>
      <vt:lpstr>Futura Std Book</vt:lpstr>
      <vt:lpstr>Office Theme</vt:lpstr>
      <vt:lpstr>Leveraging Team Dynamics</vt:lpstr>
      <vt:lpstr>The Search For Team Effectiveness</vt:lpstr>
      <vt:lpstr>Communication</vt:lpstr>
      <vt:lpstr>Your Style</vt:lpstr>
      <vt:lpstr>Communication Style</vt:lpstr>
      <vt:lpstr>Communication Style</vt:lpstr>
      <vt:lpstr>Communication Style</vt:lpstr>
      <vt:lpstr>Communication Style</vt:lpstr>
      <vt:lpstr>Communication Styles (n=113,755)</vt:lpstr>
      <vt:lpstr>Change</vt:lpstr>
      <vt:lpstr>Your Style</vt:lpstr>
      <vt:lpstr>Change Style</vt:lpstr>
      <vt:lpstr>Change Style</vt:lpstr>
      <vt:lpstr>Change Style</vt:lpstr>
      <vt:lpstr>Change Style</vt:lpstr>
      <vt:lpstr>Change Style</vt:lpstr>
      <vt:lpstr>Change Styles (n=113,755)</vt:lpstr>
      <vt:lpstr>Conflict</vt:lpstr>
      <vt:lpstr>Conflict Style</vt:lpstr>
      <vt:lpstr>Conflict Style</vt:lpstr>
      <vt:lpstr>Conflict Style</vt:lpstr>
      <vt:lpstr>Conflict Style</vt:lpstr>
      <vt:lpstr>Conflict Style</vt:lpstr>
      <vt:lpstr>Poll #2 (Case Study Result)</vt:lpstr>
      <vt:lpstr>Conflict Styles (n=113,755)</vt:lpstr>
      <vt:lpstr>How do I get these insights?</vt:lpstr>
      <vt:lpstr>Some topics of Exploration</vt:lpstr>
      <vt:lpstr>Team Dynamics Guide</vt:lpstr>
      <vt:lpstr>Connecting With Us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Kristin Gibson</dc:creator>
  <cp:lastModifiedBy>Camille Labrie</cp:lastModifiedBy>
  <cp:revision>18</cp:revision>
  <dcterms:created xsi:type="dcterms:W3CDTF">2019-03-20T23:18:32Z</dcterms:created>
  <dcterms:modified xsi:type="dcterms:W3CDTF">2024-05-15T21:03:02Z</dcterms:modified>
</cp:coreProperties>
</file>