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97" r:id="rId3"/>
    <p:sldId id="299" r:id="rId4"/>
    <p:sldId id="298" r:id="rId5"/>
    <p:sldId id="332" r:id="rId6"/>
    <p:sldId id="300" r:id="rId7"/>
    <p:sldId id="301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33" r:id="rId21"/>
    <p:sldId id="33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3C2770A-6DBD-83CE-C61B-A65EE184E8E0}" name="Shawn Bakker" initials="SB" userId="S::sbakker@psychometrics.com::7d929a87-e3b9-4ce5-bec6-42d7ef8fa6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BA1763-D6AD-4593-9EA6-78A149BD3A51}" v="1" dt="2026-09-11T20:53:51.5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7089" autoAdjust="0"/>
  </p:normalViewPr>
  <p:slideViewPr>
    <p:cSldViewPr snapToGrid="0">
      <p:cViewPr varScale="1">
        <p:scale>
          <a:sx n="55" d="100"/>
          <a:sy n="55" d="100"/>
        </p:scale>
        <p:origin x="169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wn Bakker" userId="7d929a87-e3b9-4ce5-bec6-42d7ef8fa60b" providerId="ADAL" clId="{A9FC9BF9-FE41-463C-AB9A-E9E0894022DC}"/>
    <pc:docChg chg="custSel modSld">
      <pc:chgData name="Shawn Bakker" userId="7d929a87-e3b9-4ce5-bec6-42d7ef8fa60b" providerId="ADAL" clId="{A9FC9BF9-FE41-463C-AB9A-E9E0894022DC}" dt="2026-09-11T21:13:05.728" v="128" actId="1076"/>
      <pc:docMkLst>
        <pc:docMk/>
      </pc:docMkLst>
      <pc:sldChg chg="modSp mod">
        <pc:chgData name="Shawn Bakker" userId="7d929a87-e3b9-4ce5-bec6-42d7ef8fa60b" providerId="ADAL" clId="{A9FC9BF9-FE41-463C-AB9A-E9E0894022DC}" dt="2026-09-11T20:53:31.130" v="2" actId="20577"/>
        <pc:sldMkLst>
          <pc:docMk/>
          <pc:sldMk cId="2033763575" sldId="298"/>
        </pc:sldMkLst>
        <pc:spChg chg="mod">
          <ac:chgData name="Shawn Bakker" userId="7d929a87-e3b9-4ce5-bec6-42d7ef8fa60b" providerId="ADAL" clId="{A9FC9BF9-FE41-463C-AB9A-E9E0894022DC}" dt="2026-09-11T20:53:31.130" v="2" actId="20577"/>
          <ac:spMkLst>
            <pc:docMk/>
            <pc:sldMk cId="2033763575" sldId="298"/>
            <ac:spMk id="3" creationId="{00000000-0000-0000-0000-000000000000}"/>
          </ac:spMkLst>
        </pc:spChg>
      </pc:sldChg>
      <pc:sldChg chg="addSp delSp modSp mod">
        <pc:chgData name="Shawn Bakker" userId="7d929a87-e3b9-4ce5-bec6-42d7ef8fa60b" providerId="ADAL" clId="{A9FC9BF9-FE41-463C-AB9A-E9E0894022DC}" dt="2026-09-11T21:03:49.711" v="8" actId="1076"/>
        <pc:sldMkLst>
          <pc:docMk/>
          <pc:sldMk cId="1331922831" sldId="318"/>
        </pc:sldMkLst>
        <pc:picChg chg="del">
          <ac:chgData name="Shawn Bakker" userId="7d929a87-e3b9-4ce5-bec6-42d7ef8fa60b" providerId="ADAL" clId="{A9FC9BF9-FE41-463C-AB9A-E9E0894022DC}" dt="2026-09-11T21:03:42.809" v="7" actId="478"/>
          <ac:picMkLst>
            <pc:docMk/>
            <pc:sldMk cId="1331922831" sldId="318"/>
            <ac:picMk id="3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03:49.711" v="8" actId="1076"/>
          <ac:picMkLst>
            <pc:docMk/>
            <pc:sldMk cId="1331922831" sldId="318"/>
            <ac:picMk id="8" creationId="{D4CA4CB9-35B3-5FAD-389F-D573549522EA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05:13.751" v="22" actId="1038"/>
        <pc:sldMkLst>
          <pc:docMk/>
          <pc:sldMk cId="3997476531" sldId="319"/>
        </pc:sldMkLst>
        <pc:picChg chg="del">
          <ac:chgData name="Shawn Bakker" userId="7d929a87-e3b9-4ce5-bec6-42d7ef8fa60b" providerId="ADAL" clId="{A9FC9BF9-FE41-463C-AB9A-E9E0894022DC}" dt="2026-09-11T21:04:48.237" v="13" actId="478"/>
          <ac:picMkLst>
            <pc:docMk/>
            <pc:sldMk cId="3997476531" sldId="319"/>
            <ac:picMk id="3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05:13.751" v="22" actId="1038"/>
          <ac:picMkLst>
            <pc:docMk/>
            <pc:sldMk cId="3997476531" sldId="319"/>
            <ac:picMk id="8" creationId="{0C2F7587-8263-07AA-BECD-D6D57E6DE6E5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05:53.060" v="34" actId="1037"/>
        <pc:sldMkLst>
          <pc:docMk/>
          <pc:sldMk cId="3494565335" sldId="320"/>
        </pc:sldMkLst>
        <pc:picChg chg="del">
          <ac:chgData name="Shawn Bakker" userId="7d929a87-e3b9-4ce5-bec6-42d7ef8fa60b" providerId="ADAL" clId="{A9FC9BF9-FE41-463C-AB9A-E9E0894022DC}" dt="2026-09-11T21:05:46.253" v="25" actId="478"/>
          <ac:picMkLst>
            <pc:docMk/>
            <pc:sldMk cId="3494565335" sldId="320"/>
            <ac:picMk id="3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05:53.060" v="34" actId="1037"/>
          <ac:picMkLst>
            <pc:docMk/>
            <pc:sldMk cId="3494565335" sldId="320"/>
            <ac:picMk id="8" creationId="{B53B9E31-708E-A632-7C1B-A6EF8620BEC2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06:55.036" v="40" actId="1076"/>
        <pc:sldMkLst>
          <pc:docMk/>
          <pc:sldMk cId="1307091337" sldId="321"/>
        </pc:sldMkLst>
        <pc:picChg chg="del">
          <ac:chgData name="Shawn Bakker" userId="7d929a87-e3b9-4ce5-bec6-42d7ef8fa60b" providerId="ADAL" clId="{A9FC9BF9-FE41-463C-AB9A-E9E0894022DC}" dt="2026-09-11T21:06:45.404" v="37" actId="478"/>
          <ac:picMkLst>
            <pc:docMk/>
            <pc:sldMk cId="1307091337" sldId="321"/>
            <ac:picMk id="3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06:55.036" v="40" actId="1076"/>
          <ac:picMkLst>
            <pc:docMk/>
            <pc:sldMk cId="1307091337" sldId="321"/>
            <ac:picMk id="8" creationId="{94332431-3C8C-D5E2-9761-4F538ACA9500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07:35.681" v="79" actId="1037"/>
        <pc:sldMkLst>
          <pc:docMk/>
          <pc:sldMk cId="3084317042" sldId="322"/>
        </pc:sldMkLst>
        <pc:picChg chg="del">
          <ac:chgData name="Shawn Bakker" userId="7d929a87-e3b9-4ce5-bec6-42d7ef8fa60b" providerId="ADAL" clId="{A9FC9BF9-FE41-463C-AB9A-E9E0894022DC}" dt="2026-09-11T21:07:23.311" v="43" actId="478"/>
          <ac:picMkLst>
            <pc:docMk/>
            <pc:sldMk cId="3084317042" sldId="322"/>
            <ac:picMk id="3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07:35.681" v="79" actId="1037"/>
          <ac:picMkLst>
            <pc:docMk/>
            <pc:sldMk cId="3084317042" sldId="322"/>
            <ac:picMk id="8" creationId="{42AA0BF3-407C-85C8-E3E9-E146CB94B646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08:58.898" v="96" actId="1035"/>
        <pc:sldMkLst>
          <pc:docMk/>
          <pc:sldMk cId="804884813" sldId="323"/>
        </pc:sldMkLst>
        <pc:picChg chg="del">
          <ac:chgData name="Shawn Bakker" userId="7d929a87-e3b9-4ce5-bec6-42d7ef8fa60b" providerId="ADAL" clId="{A9FC9BF9-FE41-463C-AB9A-E9E0894022DC}" dt="2026-09-11T21:08:12.982" v="82" actId="478"/>
          <ac:picMkLst>
            <pc:docMk/>
            <pc:sldMk cId="804884813" sldId="323"/>
            <ac:picMk id="6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08:58.898" v="96" actId="1035"/>
          <ac:picMkLst>
            <pc:docMk/>
            <pc:sldMk cId="804884813" sldId="323"/>
            <ac:picMk id="7" creationId="{B61366AD-3436-C155-3715-9351826EE4AB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09:46.055" v="103" actId="1076"/>
        <pc:sldMkLst>
          <pc:docMk/>
          <pc:sldMk cId="1457364828" sldId="324"/>
        </pc:sldMkLst>
        <pc:picChg chg="del">
          <ac:chgData name="Shawn Bakker" userId="7d929a87-e3b9-4ce5-bec6-42d7ef8fa60b" providerId="ADAL" clId="{A9FC9BF9-FE41-463C-AB9A-E9E0894022DC}" dt="2026-09-11T21:09:32.251" v="99" actId="478"/>
          <ac:picMkLst>
            <pc:docMk/>
            <pc:sldMk cId="1457364828" sldId="324"/>
            <ac:picMk id="6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09:46.055" v="103" actId="1076"/>
          <ac:picMkLst>
            <pc:docMk/>
            <pc:sldMk cId="1457364828" sldId="324"/>
            <ac:picMk id="7" creationId="{5DFCC1D1-9317-8DBA-9955-23B15D36A00C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10:30.959" v="111" actId="1076"/>
        <pc:sldMkLst>
          <pc:docMk/>
          <pc:sldMk cId="1949333246" sldId="325"/>
        </pc:sldMkLst>
        <pc:picChg chg="del">
          <ac:chgData name="Shawn Bakker" userId="7d929a87-e3b9-4ce5-bec6-42d7ef8fa60b" providerId="ADAL" clId="{A9FC9BF9-FE41-463C-AB9A-E9E0894022DC}" dt="2026-09-11T21:10:16.370" v="107" actId="478"/>
          <ac:picMkLst>
            <pc:docMk/>
            <pc:sldMk cId="1949333246" sldId="325"/>
            <ac:picMk id="5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10:30.959" v="111" actId="1076"/>
          <ac:picMkLst>
            <pc:docMk/>
            <pc:sldMk cId="1949333246" sldId="325"/>
            <ac:picMk id="7" creationId="{F112449A-F289-8C90-8852-E170B85A0C4D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11:15.537" v="116" actId="1076"/>
        <pc:sldMkLst>
          <pc:docMk/>
          <pc:sldMk cId="3908246772" sldId="326"/>
        </pc:sldMkLst>
        <pc:picChg chg="del">
          <ac:chgData name="Shawn Bakker" userId="7d929a87-e3b9-4ce5-bec6-42d7ef8fa60b" providerId="ADAL" clId="{A9FC9BF9-FE41-463C-AB9A-E9E0894022DC}" dt="2026-09-11T21:11:06.243" v="114" actId="478"/>
          <ac:picMkLst>
            <pc:docMk/>
            <pc:sldMk cId="3908246772" sldId="326"/>
            <ac:picMk id="6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11:15.537" v="116" actId="1076"/>
          <ac:picMkLst>
            <pc:docMk/>
            <pc:sldMk cId="3908246772" sldId="326"/>
            <ac:picMk id="7" creationId="{5D6682A0-1E66-C69D-765F-E51C1998ACEE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12:16.876" v="123" actId="1076"/>
        <pc:sldMkLst>
          <pc:docMk/>
          <pc:sldMk cId="3364307341" sldId="327"/>
        </pc:sldMkLst>
        <pc:picChg chg="del">
          <ac:chgData name="Shawn Bakker" userId="7d929a87-e3b9-4ce5-bec6-42d7ef8fa60b" providerId="ADAL" clId="{A9FC9BF9-FE41-463C-AB9A-E9E0894022DC}" dt="2026-09-11T21:12:03.863" v="120" actId="478"/>
          <ac:picMkLst>
            <pc:docMk/>
            <pc:sldMk cId="3364307341" sldId="327"/>
            <ac:picMk id="6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12:16.876" v="123" actId="1076"/>
          <ac:picMkLst>
            <pc:docMk/>
            <pc:sldMk cId="3364307341" sldId="327"/>
            <ac:picMk id="7" creationId="{71D1B567-CE5E-D84E-38DC-7184C692F93E}"/>
          </ac:picMkLst>
        </pc:picChg>
      </pc:sldChg>
      <pc:sldChg chg="addSp delSp modSp mod">
        <pc:chgData name="Shawn Bakker" userId="7d929a87-e3b9-4ce5-bec6-42d7ef8fa60b" providerId="ADAL" clId="{A9FC9BF9-FE41-463C-AB9A-E9E0894022DC}" dt="2026-09-11T21:13:05.728" v="128" actId="1076"/>
        <pc:sldMkLst>
          <pc:docMk/>
          <pc:sldMk cId="884048110" sldId="328"/>
        </pc:sldMkLst>
        <pc:picChg chg="del">
          <ac:chgData name="Shawn Bakker" userId="7d929a87-e3b9-4ce5-bec6-42d7ef8fa60b" providerId="ADAL" clId="{A9FC9BF9-FE41-463C-AB9A-E9E0894022DC}" dt="2026-09-11T21:12:59.552" v="127" actId="478"/>
          <ac:picMkLst>
            <pc:docMk/>
            <pc:sldMk cId="884048110" sldId="328"/>
            <ac:picMk id="6" creationId="{00000000-0000-0000-0000-000000000000}"/>
          </ac:picMkLst>
        </pc:picChg>
        <pc:picChg chg="add mod">
          <ac:chgData name="Shawn Bakker" userId="7d929a87-e3b9-4ce5-bec6-42d7ef8fa60b" providerId="ADAL" clId="{A9FC9BF9-FE41-463C-AB9A-E9E0894022DC}" dt="2026-09-11T21:13:05.728" v="128" actId="1076"/>
          <ac:picMkLst>
            <pc:docMk/>
            <pc:sldMk cId="884048110" sldId="328"/>
            <ac:picMk id="8" creationId="{11F5757C-4259-1033-3965-1759F889794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F2D9C-E667-4967-BE70-8BF937E7354C}" type="datetimeFigureOut">
              <a:rPr lang="en-CA" smtClean="0"/>
              <a:t>2026-09-11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5B2D4-F08B-49CC-8E41-C401AC7353D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4631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Self-report influenced</a:t>
            </a:r>
            <a:r>
              <a:rPr lang="en-CA" baseline="0" dirty="0"/>
              <a:t> by personal biases, your intentions, etc.</a:t>
            </a:r>
          </a:p>
          <a:p>
            <a:r>
              <a:rPr lang="en-CA" baseline="0" dirty="0"/>
              <a:t>How do people, who may not know your intentions, rate your behaviours/skills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2845A-0608-4BBF-BF06-61C8DFF29B2F}" type="slidenum">
              <a:rPr lang="en-CA" smtClean="0"/>
              <a:pPr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6228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15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3878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16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0141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16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9177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17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1059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17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367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17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4256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18 in the Psychometrics 360 User’s Guide for Interpretive</a:t>
            </a:r>
            <a:r>
              <a:rPr lang="en-CA" baseline="0" dirty="0"/>
              <a:t> Tips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two or three things does this person do that make him or her most effective?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new skills or behaviours would make this person even more effective? Consider today’s needs and future needs.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other comments do you have to aid in this individual’s personal insight and development?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Recommendations: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-Take time to digest comments; don’t react right away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-Look for patterns/themes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-Don’t just focus on negative or areas for improvement; good leaders leverage their strengths!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-Remember, your raters are not professional writers; some comments can/should be ignored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2790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*The Psychometrics 360 Industrial has 24 competencies – Acts to Uphold Safety is the additional competency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2845A-0608-4BBF-BF06-61C8DFF29B2F}" type="slidenum">
              <a:rPr lang="en-CA" smtClean="0"/>
              <a:pPr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6682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*The Psychometrics 360 Industrial has 24 competencies – Acts to Uphold Safety is the additional competency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2550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Examine </a:t>
            </a:r>
            <a:r>
              <a:rPr lang="en-CA" i="1" dirty="0"/>
              <a:t>Self and Supervisor Ratings of Competency Importance</a:t>
            </a:r>
            <a:r>
              <a:rPr lang="en-CA" dirty="0"/>
              <a:t> (p. 2)</a:t>
            </a:r>
          </a:p>
          <a:p>
            <a:endParaRPr lang="en-CA" dirty="0"/>
          </a:p>
          <a:p>
            <a:r>
              <a:rPr lang="en-CA" dirty="0"/>
              <a:t>Questions</a:t>
            </a:r>
            <a:r>
              <a:rPr lang="en-CA" baseline="0" dirty="0"/>
              <a:t> to Ask:</a:t>
            </a:r>
          </a:p>
          <a:p>
            <a:r>
              <a:rPr lang="en-CA" dirty="0"/>
              <a:t>Which competencies are agreed to be critically important?</a:t>
            </a:r>
          </a:p>
          <a:p>
            <a:r>
              <a:rPr lang="en-CA" dirty="0"/>
              <a:t>Which competencies are only rated as critically important by you </a:t>
            </a:r>
            <a:r>
              <a:rPr lang="en-CA" i="1" dirty="0"/>
              <a:t>or</a:t>
            </a:r>
            <a:r>
              <a:rPr lang="en-CA" dirty="0"/>
              <a:t> your supervisor?</a:t>
            </a:r>
          </a:p>
          <a:p>
            <a:r>
              <a:rPr lang="en-CA" dirty="0"/>
              <a:t>How might these differences cause conflict or issues?</a:t>
            </a:r>
          </a:p>
          <a:p>
            <a:r>
              <a:rPr lang="en-CA" dirty="0"/>
              <a:t>Look for gaps in the importance ratings of 2 or more. How might these key differences cause problems for you?</a:t>
            </a:r>
          </a:p>
          <a:p>
            <a:endParaRPr lang="en-C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12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1545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Questions to Ask</a:t>
            </a:r>
          </a:p>
          <a:p>
            <a:r>
              <a:rPr lang="en-CA" dirty="0"/>
              <a:t>Which competencies do you see yourself using most often?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Give examples of when you used those competencies.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Overused?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Could they be leveraged? If used more often would it benefit you?</a:t>
            </a:r>
          </a:p>
          <a:p>
            <a:endParaRPr lang="en-CA" dirty="0"/>
          </a:p>
          <a:p>
            <a:r>
              <a:rPr lang="en-CA" dirty="0"/>
              <a:t>List the competencies that you identified as using least often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dirty="0"/>
              <a:t>Underused and Needed? – These should be</a:t>
            </a:r>
            <a:r>
              <a:rPr lang="en-CA" baseline="0" dirty="0"/>
              <a:t> d</a:t>
            </a:r>
            <a:r>
              <a:rPr lang="en-CA" dirty="0"/>
              <a:t>eveloped.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dirty="0"/>
              <a:t>Give examples of when your lack of skill/comfort in this area tripped you up.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CA" dirty="0"/>
              <a:t>Describe the changes you would like to see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CA" dirty="0"/>
              <a:t>Underused but not Needed? – These you can ignore.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CA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CA" dirty="0"/>
              <a:t>Save your energy by focusing only on priorities and things that matter.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4145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See page 13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93931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13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6023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13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899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See page 13 in the Psychometrics 360 User’s Guide for Interpretive</a:t>
            </a:r>
            <a:r>
              <a:rPr lang="en-CA" baseline="0" dirty="0"/>
              <a:t> Tips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B5B2D4-F08B-49CC-8E41-C401AC7353D0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9977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5AF9-310E-49FC-8CF7-54693F72E58E}" type="datetime1">
              <a:rPr lang="en-CA" smtClean="0"/>
              <a:t>2026-09-11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8668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1649-E784-4AA6-811F-A86D5B2124B0}" type="datetime1">
              <a:rPr lang="en-CA" smtClean="0"/>
              <a:t>2026-09-11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464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29AEE-2ABC-4847-96F3-BD9306C59D09}" type="datetime1">
              <a:rPr lang="en-CA" smtClean="0"/>
              <a:t>2026-09-11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092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0EEAC-62F6-4BA0-9870-0A8BCAA522BD}" type="datetime1">
              <a:rPr lang="en-CA" smtClean="0"/>
              <a:t>2026-09-11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0698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345F-68C4-4EF8-BD48-29246B072B34}" type="datetime1">
              <a:rPr lang="en-CA" smtClean="0"/>
              <a:t>2026-09-11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6245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B23-4EEA-45B6-A9FD-8ACA61235CF4}" type="datetime1">
              <a:rPr lang="en-CA" smtClean="0"/>
              <a:t>2026-09-11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067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9E1E9-E952-4396-A3FA-22714AC818A0}" type="datetime1">
              <a:rPr lang="en-CA" smtClean="0"/>
              <a:t>2026-09-11</a:t>
            </a:fld>
            <a:endParaRPr lang="en-CA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9811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F45B-5FBC-4D66-ADA7-3D888B7B7DCC}" type="datetime1">
              <a:rPr lang="en-CA" smtClean="0"/>
              <a:t>2026-09-11</a:t>
            </a:fld>
            <a:endParaRPr lang="en-CA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635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4059-025A-4B95-B3F1-472FE1256DE0}" type="datetime1">
              <a:rPr lang="en-CA" smtClean="0"/>
              <a:t>2026-09-11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700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BA322-831E-4F94-9402-C2F9EEA1A1F2}" type="datetime1">
              <a:rPr lang="en-CA" smtClean="0"/>
              <a:t>2026-09-11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4052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7D274-2B5A-40F7-B84A-399719BE92C6}" type="datetime1">
              <a:rPr lang="en-CA" smtClean="0"/>
              <a:t>2026-09-11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5141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C49E3C-3EC6-4B65-8F80-9FD01A4D3D9B}" type="datetime1">
              <a:rPr lang="en-CA" smtClean="0"/>
              <a:t>2026-09-11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974DE36B-2C6C-4DE1-BBC5-9FAE7662080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301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817630"/>
            <a:ext cx="7315200" cy="914400"/>
          </a:xfrm>
        </p:spPr>
        <p:txBody>
          <a:bodyPr>
            <a:normAutofit/>
          </a:bodyPr>
          <a:lstStyle/>
          <a:p>
            <a:pPr algn="ctr"/>
            <a:r>
              <a:rPr lang="en-CA" sz="4000" dirty="0">
                <a:solidFill>
                  <a:schemeClr val="accent1"/>
                </a:solidFill>
              </a:rPr>
              <a:t>Group Feedback Template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</a:t>
            </a:fld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998132" y="2617301"/>
            <a:ext cx="8195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Psychometrics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611" y="2125273"/>
            <a:ext cx="1630680" cy="156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80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Messages from your Supervisor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Self vs Supervisor Ratings  </a:t>
            </a:r>
          </a:p>
          <a:p>
            <a:r>
              <a:rPr lang="en-CA" dirty="0"/>
              <a:t>Page 4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10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2F7587-8263-07AA-BECD-D6D57E6DE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2560" y="1028086"/>
            <a:ext cx="8882026" cy="45502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97476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Messages from your Co-workers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Self vs Co-worker Ratings </a:t>
            </a:r>
          </a:p>
          <a:p>
            <a:r>
              <a:rPr lang="en-CA" dirty="0"/>
              <a:t>Page 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11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3B9E31-708E-A632-7C1B-A6EF8620B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796" y="1042416"/>
            <a:ext cx="8893730" cy="4565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9456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You are seen as a Leader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Self vs Direct Report Ratings </a:t>
            </a:r>
          </a:p>
          <a:p>
            <a:r>
              <a:rPr lang="en-CA" dirty="0"/>
              <a:t>Page 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12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332431-3C8C-D5E2-9761-4F538ACA9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017" y="1035234"/>
            <a:ext cx="8773239" cy="45078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07091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Others View Your Behaviors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Self vs Others Ratings </a:t>
            </a:r>
          </a:p>
          <a:p>
            <a:r>
              <a:rPr lang="en-CA" dirty="0"/>
              <a:t>Page 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13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AA0BF3-407C-85C8-E3E9-E146CB94B6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3587" y="1064522"/>
            <a:ext cx="9061530" cy="4655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4317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Global 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Self vs All Ratings </a:t>
            </a:r>
          </a:p>
          <a:p>
            <a:r>
              <a:rPr lang="en-CA" dirty="0"/>
              <a:t>Pages 8-10</a:t>
            </a:r>
          </a:p>
          <a:p>
            <a:r>
              <a:rPr lang="en-CA" dirty="0"/>
              <a:t>Look for patterns across rating groups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14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1366AD-3436-C155-3715-9351826EE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177" y="656233"/>
            <a:ext cx="8495029" cy="59970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048848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Competencies raters see the most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5 Most Observed Competencies for each rater group </a:t>
            </a:r>
          </a:p>
          <a:p>
            <a:r>
              <a:rPr lang="en-CA" dirty="0"/>
              <a:t>Page 11</a:t>
            </a:r>
          </a:p>
          <a:p>
            <a:endParaRPr lang="en-C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15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FCC1D1-9317-8DBA-9955-23B15D36A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660" y="341033"/>
            <a:ext cx="8244471" cy="63588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57364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Competencies raters see the least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5 Least Observed Competencies for each rater group </a:t>
            </a:r>
          </a:p>
          <a:p>
            <a:r>
              <a:rPr lang="en-CA" dirty="0"/>
              <a:t>Page 12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16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12449A-F289-8C90-8852-E170B85A0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748" y="383095"/>
            <a:ext cx="8085772" cy="6219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49333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Digging Deeper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Behaviour Ratings </a:t>
            </a:r>
          </a:p>
          <a:p>
            <a:r>
              <a:rPr lang="en-CA" dirty="0"/>
              <a:t>Pages 13-18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17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6682A0-1E66-C69D-765F-E51C1998A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094" y="679380"/>
            <a:ext cx="8643874" cy="56769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08246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15 Most Frequent Behaviours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The 15 behaviors that all raters see from you the most.</a:t>
            </a:r>
          </a:p>
          <a:p>
            <a:endParaRPr lang="en-CA" dirty="0"/>
          </a:p>
          <a:p>
            <a:r>
              <a:rPr lang="en-CA" dirty="0"/>
              <a:t>Rating is the average response across all raters.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18</a:t>
            </a:fld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D1B567-CE5E-D84E-38DC-7184C692F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1327" y="394537"/>
            <a:ext cx="8714641" cy="57231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64307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15 Least Frequent Behaviours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The 15 behaviors that all raters see from you the least.</a:t>
            </a:r>
          </a:p>
          <a:p>
            <a:endParaRPr lang="en-CA" dirty="0"/>
          </a:p>
          <a:p>
            <a:r>
              <a:rPr lang="en-CA" dirty="0"/>
              <a:t>Rating is the average response across all raters.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19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F5757C-4259-1033-3965-1759F8897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3051" y="683953"/>
            <a:ext cx="8942917" cy="53620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84048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Workshop Purpose and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Learn how to interpret and understand your Psychometrics 360 Report.</a:t>
            </a:r>
          </a:p>
          <a:p>
            <a:r>
              <a:rPr lang="en-CA" dirty="0"/>
              <a:t>Identify important patterns and themes in the feedback you have been given.</a:t>
            </a:r>
          </a:p>
          <a:p>
            <a:r>
              <a:rPr lang="en-CA" dirty="0"/>
              <a:t>Begin to create a development plan to increase your effectiveness.</a:t>
            </a:r>
          </a:p>
          <a:p>
            <a:r>
              <a:rPr lang="en-CA" dirty="0">
                <a:solidFill>
                  <a:srgbClr val="FF0000"/>
                </a:solidFill>
              </a:rPr>
              <a:t>[Insert Additional Goals]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2</a:t>
            </a:fld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365125"/>
            <a:ext cx="1630680" cy="1560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19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Comments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Personal feedback from raters</a:t>
            </a:r>
          </a:p>
          <a:p>
            <a:endParaRPr lang="en-CA" dirty="0"/>
          </a:p>
          <a:p>
            <a:r>
              <a:rPr lang="en-CA" dirty="0"/>
              <a:t>Focus: Look for patterns of strengths &amp; developmental needs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870" y="1143000"/>
            <a:ext cx="8439113" cy="431958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20</a:t>
            </a:fld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04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Next Steps?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For further information, contact Psychometrics Canada at </a:t>
            </a:r>
          </a:p>
          <a:p>
            <a:r>
              <a:rPr lang="en-CA" dirty="0"/>
              <a:t>1-800-661-5158		info@psychometrics.com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0190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 Psychometrics 360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CA" dirty="0"/>
              <a:t> Feedback?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To recognize how others view and interpret your work behaviors.</a:t>
            </a:r>
          </a:p>
          <a:p>
            <a:r>
              <a:rPr lang="en-US" altLang="en-US" dirty="0"/>
              <a:t>To identify your skills and strengths.</a:t>
            </a:r>
          </a:p>
          <a:p>
            <a:r>
              <a:rPr lang="en-US" altLang="en-US" dirty="0"/>
              <a:t>To identify, accept and work on your developmental needs.</a:t>
            </a:r>
            <a:endParaRPr lang="en-US" alt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 algn="ctr">
              <a:buNone/>
            </a:pPr>
            <a:r>
              <a:rPr lang="en-US" altLang="en-US" dirty="0"/>
              <a:t>Knowing yourself is a critical factor to a successful career.</a:t>
            </a:r>
          </a:p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3</a:t>
            </a:fld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365125"/>
            <a:ext cx="1630680" cy="1560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0640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Psychometrics 360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CA" dirty="0"/>
              <a:t>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1179426"/>
            <a:ext cx="7315200" cy="5120640"/>
          </a:xfrm>
        </p:spPr>
        <p:txBody>
          <a:bodyPr/>
          <a:lstStyle/>
          <a:p>
            <a:r>
              <a:rPr lang="en-CA" dirty="0"/>
              <a:t>Confidential evaluation of 23* work competencies and 125 specific behaviors.</a:t>
            </a:r>
          </a:p>
          <a:p>
            <a:r>
              <a:rPr lang="en-CA" dirty="0"/>
              <a:t>A way to receive feedback from y</a:t>
            </a:r>
            <a:r>
              <a:rPr lang="en-US" altLang="en-US" dirty="0"/>
              <a:t>our supervisor, coworkers, direct reports and others.</a:t>
            </a:r>
          </a:p>
          <a:p>
            <a:r>
              <a:rPr lang="en-US" altLang="en-US" dirty="0"/>
              <a:t>Focuses on specific behaviors rather than general judgments.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4</a:t>
            </a:fld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365125"/>
            <a:ext cx="1630680" cy="1560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6357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 the </a:t>
            </a:r>
            <a:r>
              <a:rPr lang="en-CA"/>
              <a:t>Psychometrics 360</a:t>
            </a:r>
            <a:r>
              <a:rPr lang="en-CA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CA"/>
              <a:t> </a:t>
            </a:r>
            <a:r>
              <a:rPr lang="en-CA" dirty="0"/>
              <a:t>Measures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044" r="5037"/>
          <a:stretch/>
        </p:blipFill>
        <p:spPr>
          <a:xfrm>
            <a:off x="7030022" y="1925701"/>
            <a:ext cx="4462192" cy="360298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5</a:t>
            </a:fld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3695522" y="2393376"/>
            <a:ext cx="3334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/>
              <a:t>The 23* workplace competencies are grouped into 3 key areas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365125"/>
            <a:ext cx="1630680" cy="15605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77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Reviewing your Psychometrics 360</a:t>
            </a:r>
            <a:r>
              <a:rPr lang="en-CA" dirty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CA" dirty="0"/>
              <a:t> Feedback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Remember:</a:t>
            </a:r>
          </a:p>
          <a:p>
            <a:pPr lvl="1"/>
            <a:r>
              <a:rPr lang="en-CA" dirty="0"/>
              <a:t>The ratings are opinions – they are how others perceive you.</a:t>
            </a:r>
          </a:p>
          <a:p>
            <a:pPr lvl="1"/>
            <a:r>
              <a:rPr lang="en-CA" dirty="0"/>
              <a:t>There will be surprises, both positive and negative.</a:t>
            </a:r>
          </a:p>
          <a:p>
            <a:pPr lvl="1"/>
            <a:r>
              <a:rPr lang="en-CA" dirty="0"/>
              <a:t>Differences of opinion do not mean the ratings are wrong…these indicate interesting areas to explore.</a:t>
            </a:r>
          </a:p>
          <a:p>
            <a:r>
              <a:rPr lang="en-CA" dirty="0"/>
              <a:t>Focus on:</a:t>
            </a:r>
          </a:p>
          <a:p>
            <a:pPr lvl="1"/>
            <a:r>
              <a:rPr lang="en-CA" dirty="0"/>
              <a:t>How you can further utilize your talents.</a:t>
            </a:r>
          </a:p>
          <a:p>
            <a:pPr lvl="1"/>
            <a:r>
              <a:rPr lang="en-CA" dirty="0"/>
              <a:t>How you can transform feedback into positive change.</a:t>
            </a:r>
          </a:p>
          <a:p>
            <a:pPr lvl="1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6</a:t>
            </a:fld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365125"/>
            <a:ext cx="1630680" cy="1560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882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Gauge Your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1463193"/>
            <a:ext cx="7315200" cy="5120640"/>
          </a:xfrm>
        </p:spPr>
        <p:txBody>
          <a:bodyPr/>
          <a:lstStyle/>
          <a:p>
            <a:r>
              <a:rPr lang="en-CA" dirty="0"/>
              <a:t>When you receive higher ratings than expected from others, you may experience:</a:t>
            </a:r>
          </a:p>
          <a:p>
            <a:pPr lvl="1"/>
            <a:r>
              <a:rPr lang="en-CA" dirty="0"/>
              <a:t>Surprise</a:t>
            </a:r>
          </a:p>
          <a:p>
            <a:pPr lvl="1"/>
            <a:r>
              <a:rPr lang="en-CA" dirty="0"/>
              <a:t>Reflection</a:t>
            </a:r>
          </a:p>
          <a:p>
            <a:pPr lvl="1"/>
            <a:r>
              <a:rPr lang="en-CA" dirty="0"/>
              <a:t>Motivation</a:t>
            </a:r>
          </a:p>
          <a:p>
            <a:r>
              <a:rPr lang="en-CA" dirty="0"/>
              <a:t>When you receive lower ratings than expected from others, you may experience:</a:t>
            </a:r>
          </a:p>
          <a:p>
            <a:pPr lvl="1"/>
            <a:r>
              <a:rPr lang="en-CA" dirty="0"/>
              <a:t>Surprise</a:t>
            </a:r>
          </a:p>
          <a:p>
            <a:pPr lvl="1"/>
            <a:r>
              <a:rPr lang="en-CA" dirty="0"/>
              <a:t>Defensiveness</a:t>
            </a:r>
          </a:p>
          <a:p>
            <a:pPr lvl="1"/>
            <a:r>
              <a:rPr lang="en-CA" dirty="0"/>
              <a:t>Resistance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365125"/>
            <a:ext cx="1630680" cy="1560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81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Clarify Priorities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Self and Supervisor Ratings of Competency Importance</a:t>
            </a:r>
          </a:p>
          <a:p>
            <a:r>
              <a:rPr lang="en-CA" dirty="0"/>
              <a:t>Page 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4519" y="1143000"/>
            <a:ext cx="8499334" cy="49021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8</a:t>
            </a:fld>
            <a:endParaRPr lang="en-CA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36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you see yourself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Self Ratings </a:t>
            </a:r>
          </a:p>
          <a:p>
            <a:r>
              <a:rPr lang="en-CA" dirty="0"/>
              <a:t>Page 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DE36B-2C6C-4DE1-BBC5-9FAE76620800}" type="slidenum">
              <a:rPr lang="en-CA" smtClean="0"/>
              <a:t>9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544" y="6261227"/>
            <a:ext cx="3450336" cy="460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CA4CB9-35B3-5FAD-389F-D57354952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460" y="1023602"/>
            <a:ext cx="9076230" cy="46913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31922831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4006</TotalTime>
  <Words>984</Words>
  <Application>Microsoft Office PowerPoint</Application>
  <PresentationFormat>Widescreen</PresentationFormat>
  <Paragraphs>168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Unicode MS</vt:lpstr>
      <vt:lpstr>Calibri</vt:lpstr>
      <vt:lpstr>Corbel</vt:lpstr>
      <vt:lpstr>Wingdings 2</vt:lpstr>
      <vt:lpstr>Frame</vt:lpstr>
      <vt:lpstr>PowerPoint Presentation</vt:lpstr>
      <vt:lpstr>Workshop Purpose and Goals</vt:lpstr>
      <vt:lpstr>Why Psychometrics 360° Feedback?</vt:lpstr>
      <vt:lpstr>The Psychometrics 360° Assessment</vt:lpstr>
      <vt:lpstr>What the Psychometrics 360° Measures</vt:lpstr>
      <vt:lpstr>Reviewing your Psychometrics 360° Feedback</vt:lpstr>
      <vt:lpstr>Gauge Your Reactions</vt:lpstr>
      <vt:lpstr>Clarify Priorities</vt:lpstr>
      <vt:lpstr>How you see yourself </vt:lpstr>
      <vt:lpstr>Messages from your Supervisor</vt:lpstr>
      <vt:lpstr>Messages from your Co-workers</vt:lpstr>
      <vt:lpstr>How You are seen as a Leader</vt:lpstr>
      <vt:lpstr>How Others View Your Behaviors</vt:lpstr>
      <vt:lpstr>The Global View</vt:lpstr>
      <vt:lpstr>Competencies raters see the most</vt:lpstr>
      <vt:lpstr>Competencies raters see the least</vt:lpstr>
      <vt:lpstr>Digging Deeper</vt:lpstr>
      <vt:lpstr>15 Most Frequent Behaviours</vt:lpstr>
      <vt:lpstr>15 Least Frequent Behaviours</vt:lpstr>
      <vt:lpstr>Comments</vt:lpstr>
      <vt:lpstr>Next Steps?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Psychometrics 360 Assessment</dc:title>
  <dc:creator>Shawn Bakker</dc:creator>
  <cp:lastModifiedBy>Camille Labrie</cp:lastModifiedBy>
  <cp:revision>69</cp:revision>
  <dcterms:created xsi:type="dcterms:W3CDTF">2016-10-24T22:05:27Z</dcterms:created>
  <dcterms:modified xsi:type="dcterms:W3CDTF">2026-09-11T21:17:50Z</dcterms:modified>
</cp:coreProperties>
</file>